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108"/>
  </p:notesMasterIdLst>
  <p:sldIdLst>
    <p:sldId id="377" r:id="rId2"/>
    <p:sldId id="271" r:id="rId3"/>
    <p:sldId id="257" r:id="rId4"/>
    <p:sldId id="258" r:id="rId5"/>
    <p:sldId id="259" r:id="rId6"/>
    <p:sldId id="260" r:id="rId7"/>
    <p:sldId id="261" r:id="rId8"/>
    <p:sldId id="262" r:id="rId9"/>
    <p:sldId id="263" r:id="rId10"/>
    <p:sldId id="280" r:id="rId11"/>
    <p:sldId id="264" r:id="rId12"/>
    <p:sldId id="265" r:id="rId13"/>
    <p:sldId id="288" r:id="rId14"/>
    <p:sldId id="289" r:id="rId15"/>
    <p:sldId id="281" r:id="rId16"/>
    <p:sldId id="266" r:id="rId17"/>
    <p:sldId id="267" r:id="rId18"/>
    <p:sldId id="268" r:id="rId19"/>
    <p:sldId id="269" r:id="rId20"/>
    <p:sldId id="270" r:id="rId21"/>
    <p:sldId id="272" r:id="rId22"/>
    <p:sldId id="273" r:id="rId23"/>
    <p:sldId id="290" r:id="rId24"/>
    <p:sldId id="275" r:id="rId25"/>
    <p:sldId id="291" r:id="rId26"/>
    <p:sldId id="293" r:id="rId27"/>
    <p:sldId id="294" r:id="rId28"/>
    <p:sldId id="282" r:id="rId29"/>
    <p:sldId id="283" r:id="rId30"/>
    <p:sldId id="292" r:id="rId31"/>
    <p:sldId id="285" r:id="rId32"/>
    <p:sldId id="297" r:id="rId33"/>
    <p:sldId id="298" r:id="rId34"/>
    <p:sldId id="299" r:id="rId35"/>
    <p:sldId id="300" r:id="rId36"/>
    <p:sldId id="301" r:id="rId37"/>
    <p:sldId id="302" r:id="rId38"/>
    <p:sldId id="304" r:id="rId39"/>
    <p:sldId id="305" r:id="rId40"/>
    <p:sldId id="306" r:id="rId41"/>
    <p:sldId id="308" r:id="rId42"/>
    <p:sldId id="309" r:id="rId43"/>
    <p:sldId id="310" r:id="rId44"/>
    <p:sldId id="311" r:id="rId45"/>
    <p:sldId id="303" r:id="rId46"/>
    <p:sldId id="286" r:id="rId47"/>
    <p:sldId id="313" r:id="rId48"/>
    <p:sldId id="295" r:id="rId49"/>
    <p:sldId id="314" r:id="rId50"/>
    <p:sldId id="316" r:id="rId51"/>
    <p:sldId id="317" r:id="rId52"/>
    <p:sldId id="319" r:id="rId53"/>
    <p:sldId id="320" r:id="rId54"/>
    <p:sldId id="321" r:id="rId55"/>
    <p:sldId id="322" r:id="rId56"/>
    <p:sldId id="323" r:id="rId57"/>
    <p:sldId id="340" r:id="rId58"/>
    <p:sldId id="325" r:id="rId59"/>
    <p:sldId id="326" r:id="rId60"/>
    <p:sldId id="327" r:id="rId61"/>
    <p:sldId id="331" r:id="rId62"/>
    <p:sldId id="332" r:id="rId63"/>
    <p:sldId id="333" r:id="rId64"/>
    <p:sldId id="341" r:id="rId65"/>
    <p:sldId id="342" r:id="rId66"/>
    <p:sldId id="343" r:id="rId67"/>
    <p:sldId id="328" r:id="rId68"/>
    <p:sldId id="329" r:id="rId69"/>
    <p:sldId id="330" r:id="rId70"/>
    <p:sldId id="336" r:id="rId71"/>
    <p:sldId id="337" r:id="rId72"/>
    <p:sldId id="335" r:id="rId73"/>
    <p:sldId id="338" r:id="rId74"/>
    <p:sldId id="339" r:id="rId75"/>
    <p:sldId id="344" r:id="rId76"/>
    <p:sldId id="345" r:id="rId77"/>
    <p:sldId id="352" r:id="rId78"/>
    <p:sldId id="347" r:id="rId79"/>
    <p:sldId id="348" r:id="rId80"/>
    <p:sldId id="349" r:id="rId81"/>
    <p:sldId id="350" r:id="rId82"/>
    <p:sldId id="351" r:id="rId83"/>
    <p:sldId id="353" r:id="rId84"/>
    <p:sldId id="354" r:id="rId85"/>
    <p:sldId id="355" r:id="rId86"/>
    <p:sldId id="356" r:id="rId87"/>
    <p:sldId id="357" r:id="rId88"/>
    <p:sldId id="358" r:id="rId89"/>
    <p:sldId id="378" r:id="rId90"/>
    <p:sldId id="359" r:id="rId91"/>
    <p:sldId id="360" r:id="rId92"/>
    <p:sldId id="362" r:id="rId93"/>
    <p:sldId id="361" r:id="rId94"/>
    <p:sldId id="363" r:id="rId95"/>
    <p:sldId id="364" r:id="rId96"/>
    <p:sldId id="365" r:id="rId97"/>
    <p:sldId id="367" r:id="rId98"/>
    <p:sldId id="368" r:id="rId99"/>
    <p:sldId id="369" r:id="rId100"/>
    <p:sldId id="370" r:id="rId101"/>
    <p:sldId id="371" r:id="rId102"/>
    <p:sldId id="372" r:id="rId103"/>
    <p:sldId id="373" r:id="rId104"/>
    <p:sldId id="374" r:id="rId105"/>
    <p:sldId id="375" r:id="rId106"/>
    <p:sldId id="376" r:id="rId10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3978" autoAdjust="0"/>
  </p:normalViewPr>
  <p:slideViewPr>
    <p:cSldViewPr snapToGrid="0">
      <p:cViewPr varScale="1">
        <p:scale>
          <a:sx n="81" d="100"/>
          <a:sy n="81" d="100"/>
        </p:scale>
        <p:origin x="25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325A95-1EF5-4D79-B77C-92D06EDD50D9}" type="datetimeFigureOut">
              <a:rPr lang="en-US" smtClean="0"/>
              <a:t>8/16/2020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70A707-EB04-4301-9A58-8F138CE6A2CC}" type="slidenum">
              <a:rPr lang="en-US" smtClean="0"/>
              <a:t>‹#›</a:t>
            </a:fld>
            <a:endParaRPr lang="en-US"/>
          </a:p>
        </p:txBody>
      </p:sp>
    </p:spTree>
    <p:extLst>
      <p:ext uri="{BB962C8B-B14F-4D97-AF65-F5344CB8AC3E}">
        <p14:creationId xmlns:p14="http://schemas.microsoft.com/office/powerpoint/2010/main" val="2462174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blog.westerndigital.com/wp-content/uploads/2018/05/supervised-learning-diagram.jpg"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simple examples for </a:t>
            </a:r>
            <a:endParaRPr lang="en-US" dirty="0"/>
          </a:p>
        </p:txBody>
      </p:sp>
      <p:sp>
        <p:nvSpPr>
          <p:cNvPr id="4" name="Slide Number Placeholder 3"/>
          <p:cNvSpPr>
            <a:spLocks noGrp="1"/>
          </p:cNvSpPr>
          <p:nvPr>
            <p:ph type="sldNum" sz="quarter" idx="10"/>
          </p:nvPr>
        </p:nvSpPr>
        <p:spPr/>
        <p:txBody>
          <a:bodyPr/>
          <a:lstStyle/>
          <a:p>
            <a:fld id="{F270A707-EB04-4301-9A58-8F138CE6A2CC}" type="slidenum">
              <a:rPr lang="en-US" smtClean="0"/>
              <a:t>5</a:t>
            </a:fld>
            <a:endParaRPr lang="en-US"/>
          </a:p>
        </p:txBody>
      </p:sp>
    </p:spTree>
    <p:extLst>
      <p:ext uri="{BB962C8B-B14F-4D97-AF65-F5344CB8AC3E}">
        <p14:creationId xmlns:p14="http://schemas.microsoft.com/office/powerpoint/2010/main" val="36752273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70A707-EB04-4301-9A58-8F138CE6A2CC}" type="slidenum">
              <a:rPr lang="en-US" smtClean="0"/>
              <a:t>28</a:t>
            </a:fld>
            <a:endParaRPr lang="en-US"/>
          </a:p>
        </p:txBody>
      </p:sp>
    </p:spTree>
    <p:extLst>
      <p:ext uri="{BB962C8B-B14F-4D97-AF65-F5344CB8AC3E}">
        <p14:creationId xmlns:p14="http://schemas.microsoft.com/office/powerpoint/2010/main" val="23355561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70A707-EB04-4301-9A58-8F138CE6A2CC}" type="slidenum">
              <a:rPr lang="en-US" smtClean="0"/>
              <a:t>29</a:t>
            </a:fld>
            <a:endParaRPr lang="en-US"/>
          </a:p>
        </p:txBody>
      </p:sp>
    </p:spTree>
    <p:extLst>
      <p:ext uri="{BB962C8B-B14F-4D97-AF65-F5344CB8AC3E}">
        <p14:creationId xmlns:p14="http://schemas.microsoft.com/office/powerpoint/2010/main" val="35115151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70A707-EB04-4301-9A58-8F138CE6A2CC}" type="slidenum">
              <a:rPr lang="en-US" smtClean="0"/>
              <a:t>31</a:t>
            </a:fld>
            <a:endParaRPr lang="en-US"/>
          </a:p>
        </p:txBody>
      </p:sp>
    </p:spTree>
    <p:extLst>
      <p:ext uri="{BB962C8B-B14F-4D97-AF65-F5344CB8AC3E}">
        <p14:creationId xmlns:p14="http://schemas.microsoft.com/office/powerpoint/2010/main" val="1364520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70A707-EB04-4301-9A58-8F138CE6A2CC}" type="slidenum">
              <a:rPr lang="en-US" smtClean="0"/>
              <a:t>45</a:t>
            </a:fld>
            <a:endParaRPr lang="en-US"/>
          </a:p>
        </p:txBody>
      </p:sp>
    </p:spTree>
    <p:extLst>
      <p:ext uri="{BB962C8B-B14F-4D97-AF65-F5344CB8AC3E}">
        <p14:creationId xmlns:p14="http://schemas.microsoft.com/office/powerpoint/2010/main" val="11611515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70A707-EB04-4301-9A58-8F138CE6A2CC}" type="slidenum">
              <a:rPr lang="en-US" smtClean="0"/>
              <a:t>46</a:t>
            </a:fld>
            <a:endParaRPr lang="en-US"/>
          </a:p>
        </p:txBody>
      </p:sp>
    </p:spTree>
    <p:extLst>
      <p:ext uri="{BB962C8B-B14F-4D97-AF65-F5344CB8AC3E}">
        <p14:creationId xmlns:p14="http://schemas.microsoft.com/office/powerpoint/2010/main" val="3783958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70A707-EB04-4301-9A58-8F138CE6A2CC}" type="slidenum">
              <a:rPr lang="en-US" smtClean="0"/>
              <a:t>52</a:t>
            </a:fld>
            <a:endParaRPr lang="en-US"/>
          </a:p>
        </p:txBody>
      </p:sp>
    </p:spTree>
    <p:extLst>
      <p:ext uri="{BB962C8B-B14F-4D97-AF65-F5344CB8AC3E}">
        <p14:creationId xmlns:p14="http://schemas.microsoft.com/office/powerpoint/2010/main" val="4174666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70A707-EB04-4301-9A58-8F138CE6A2CC}" type="slidenum">
              <a:rPr lang="en-US" smtClean="0"/>
              <a:t>62</a:t>
            </a:fld>
            <a:endParaRPr lang="en-US"/>
          </a:p>
        </p:txBody>
      </p:sp>
    </p:spTree>
    <p:extLst>
      <p:ext uri="{BB962C8B-B14F-4D97-AF65-F5344CB8AC3E}">
        <p14:creationId xmlns:p14="http://schemas.microsoft.com/office/powerpoint/2010/main" val="3428647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70A707-EB04-4301-9A58-8F138CE6A2CC}" type="slidenum">
              <a:rPr lang="en-US" smtClean="0"/>
              <a:t>77</a:t>
            </a:fld>
            <a:endParaRPr lang="en-US"/>
          </a:p>
        </p:txBody>
      </p:sp>
    </p:spTree>
    <p:extLst>
      <p:ext uri="{BB962C8B-B14F-4D97-AF65-F5344CB8AC3E}">
        <p14:creationId xmlns:p14="http://schemas.microsoft.com/office/powerpoint/2010/main" val="24131293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70A707-EB04-4301-9A58-8F138CE6A2CC}" type="slidenum">
              <a:rPr lang="en-US" smtClean="0"/>
              <a:t>78</a:t>
            </a:fld>
            <a:endParaRPr lang="en-US"/>
          </a:p>
        </p:txBody>
      </p:sp>
    </p:spTree>
    <p:extLst>
      <p:ext uri="{BB962C8B-B14F-4D97-AF65-F5344CB8AC3E}">
        <p14:creationId xmlns:p14="http://schemas.microsoft.com/office/powerpoint/2010/main" val="28685243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70A707-EB04-4301-9A58-8F138CE6A2CC}" type="slidenum">
              <a:rPr lang="en-US" smtClean="0"/>
              <a:t>79</a:t>
            </a:fld>
            <a:endParaRPr lang="en-US"/>
          </a:p>
        </p:txBody>
      </p:sp>
    </p:spTree>
    <p:extLst>
      <p:ext uri="{BB962C8B-B14F-4D97-AF65-F5344CB8AC3E}">
        <p14:creationId xmlns:p14="http://schemas.microsoft.com/office/powerpoint/2010/main" val="3963392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70A707-EB04-4301-9A58-8F138CE6A2CC}" type="slidenum">
              <a:rPr lang="en-US" smtClean="0"/>
              <a:t>11</a:t>
            </a:fld>
            <a:endParaRPr lang="en-US"/>
          </a:p>
        </p:txBody>
      </p:sp>
    </p:spTree>
    <p:extLst>
      <p:ext uri="{BB962C8B-B14F-4D97-AF65-F5344CB8AC3E}">
        <p14:creationId xmlns:p14="http://schemas.microsoft.com/office/powerpoint/2010/main" val="18693871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70A707-EB04-4301-9A58-8F138CE6A2CC}" type="slidenum">
              <a:rPr lang="en-US" smtClean="0"/>
              <a:t>82</a:t>
            </a:fld>
            <a:endParaRPr lang="en-US"/>
          </a:p>
        </p:txBody>
      </p:sp>
    </p:spTree>
    <p:extLst>
      <p:ext uri="{BB962C8B-B14F-4D97-AF65-F5344CB8AC3E}">
        <p14:creationId xmlns:p14="http://schemas.microsoft.com/office/powerpoint/2010/main" val="3380390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70A707-EB04-4301-9A58-8F138CE6A2CC}" type="slidenum">
              <a:rPr lang="en-US" smtClean="0"/>
              <a:t>83</a:t>
            </a:fld>
            <a:endParaRPr lang="en-US"/>
          </a:p>
        </p:txBody>
      </p:sp>
    </p:spTree>
    <p:extLst>
      <p:ext uri="{BB962C8B-B14F-4D97-AF65-F5344CB8AC3E}">
        <p14:creationId xmlns:p14="http://schemas.microsoft.com/office/powerpoint/2010/main" val="22296201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70A707-EB04-4301-9A58-8F138CE6A2CC}" type="slidenum">
              <a:rPr lang="en-US" smtClean="0"/>
              <a:t>84</a:t>
            </a:fld>
            <a:endParaRPr lang="en-US"/>
          </a:p>
        </p:txBody>
      </p:sp>
    </p:spTree>
    <p:extLst>
      <p:ext uri="{BB962C8B-B14F-4D97-AF65-F5344CB8AC3E}">
        <p14:creationId xmlns:p14="http://schemas.microsoft.com/office/powerpoint/2010/main" val="18616347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70A707-EB04-4301-9A58-8F138CE6A2CC}" type="slidenum">
              <a:rPr lang="en-US" smtClean="0"/>
              <a:t>85</a:t>
            </a:fld>
            <a:endParaRPr lang="en-US"/>
          </a:p>
        </p:txBody>
      </p:sp>
    </p:spTree>
    <p:extLst>
      <p:ext uri="{BB962C8B-B14F-4D97-AF65-F5344CB8AC3E}">
        <p14:creationId xmlns:p14="http://schemas.microsoft.com/office/powerpoint/2010/main" val="11726666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70A707-EB04-4301-9A58-8F138CE6A2CC}" type="slidenum">
              <a:rPr lang="en-US" smtClean="0"/>
              <a:t>90</a:t>
            </a:fld>
            <a:endParaRPr lang="en-US"/>
          </a:p>
        </p:txBody>
      </p:sp>
    </p:spTree>
    <p:extLst>
      <p:ext uri="{BB962C8B-B14F-4D97-AF65-F5344CB8AC3E}">
        <p14:creationId xmlns:p14="http://schemas.microsoft.com/office/powerpoint/2010/main" val="15306717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70A707-EB04-4301-9A58-8F138CE6A2CC}" type="slidenum">
              <a:rPr lang="en-US" smtClean="0"/>
              <a:t>100</a:t>
            </a:fld>
            <a:endParaRPr lang="en-US"/>
          </a:p>
        </p:txBody>
      </p:sp>
    </p:spTree>
    <p:extLst>
      <p:ext uri="{BB962C8B-B14F-4D97-AF65-F5344CB8AC3E}">
        <p14:creationId xmlns:p14="http://schemas.microsoft.com/office/powerpoint/2010/main" val="13163262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70A707-EB04-4301-9A58-8F138CE6A2CC}" type="slidenum">
              <a:rPr lang="en-US" smtClean="0"/>
              <a:t>101</a:t>
            </a:fld>
            <a:endParaRPr lang="en-US"/>
          </a:p>
        </p:txBody>
      </p:sp>
    </p:spTree>
    <p:extLst>
      <p:ext uri="{BB962C8B-B14F-4D97-AF65-F5344CB8AC3E}">
        <p14:creationId xmlns:p14="http://schemas.microsoft.com/office/powerpoint/2010/main" val="3341638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70A707-EB04-4301-9A58-8F138CE6A2CC}" type="slidenum">
              <a:rPr lang="en-US" smtClean="0"/>
              <a:t>12</a:t>
            </a:fld>
            <a:endParaRPr lang="en-US"/>
          </a:p>
        </p:txBody>
      </p:sp>
    </p:spTree>
    <p:extLst>
      <p:ext uri="{BB962C8B-B14F-4D97-AF65-F5344CB8AC3E}">
        <p14:creationId xmlns:p14="http://schemas.microsoft.com/office/powerpoint/2010/main" val="4188581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70A707-EB04-4301-9A58-8F138CE6A2CC}" type="slidenum">
              <a:rPr lang="en-US" smtClean="0"/>
              <a:t>15</a:t>
            </a:fld>
            <a:endParaRPr lang="en-US"/>
          </a:p>
        </p:txBody>
      </p:sp>
    </p:spTree>
    <p:extLst>
      <p:ext uri="{BB962C8B-B14F-4D97-AF65-F5344CB8AC3E}">
        <p14:creationId xmlns:p14="http://schemas.microsoft.com/office/powerpoint/2010/main" val="3773028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70A707-EB04-4301-9A58-8F138CE6A2CC}" type="slidenum">
              <a:rPr lang="en-US" smtClean="0"/>
              <a:t>18</a:t>
            </a:fld>
            <a:endParaRPr lang="en-US"/>
          </a:p>
        </p:txBody>
      </p:sp>
    </p:spTree>
    <p:extLst>
      <p:ext uri="{BB962C8B-B14F-4D97-AF65-F5344CB8AC3E}">
        <p14:creationId xmlns:p14="http://schemas.microsoft.com/office/powerpoint/2010/main" val="4182657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of the </a:t>
            </a:r>
            <a:r>
              <a:rPr lang="en-US" dirty="0" err="1" smtClean="0"/>
              <a:t>image:</a:t>
            </a:r>
            <a:r>
              <a:rPr lang="en-US" dirty="0" err="1" smtClean="0">
                <a:hlinkClick r:id="rId3"/>
              </a:rPr>
              <a:t>https</a:t>
            </a:r>
            <a:r>
              <a:rPr lang="en-US" dirty="0" smtClean="0">
                <a:hlinkClick r:id="rId3"/>
              </a:rPr>
              <a:t>://blog.westerndigital.com/</a:t>
            </a:r>
            <a:r>
              <a:rPr lang="en-US" dirty="0" err="1" smtClean="0">
                <a:hlinkClick r:id="rId3"/>
              </a:rPr>
              <a:t>wp</a:t>
            </a:r>
            <a:r>
              <a:rPr lang="en-US" dirty="0" smtClean="0">
                <a:hlinkClick r:id="rId3"/>
              </a:rPr>
              <a:t>-content/uploads/2018/05/supervised-learning-diagram.jpg</a:t>
            </a:r>
            <a:endParaRPr lang="en-US" dirty="0"/>
          </a:p>
        </p:txBody>
      </p:sp>
      <p:sp>
        <p:nvSpPr>
          <p:cNvPr id="4" name="Slide Number Placeholder 3"/>
          <p:cNvSpPr>
            <a:spLocks noGrp="1"/>
          </p:cNvSpPr>
          <p:nvPr>
            <p:ph type="sldNum" sz="quarter" idx="10"/>
          </p:nvPr>
        </p:nvSpPr>
        <p:spPr/>
        <p:txBody>
          <a:bodyPr/>
          <a:lstStyle/>
          <a:p>
            <a:fld id="{F270A707-EB04-4301-9A58-8F138CE6A2CC}" type="slidenum">
              <a:rPr lang="en-US" smtClean="0"/>
              <a:t>23</a:t>
            </a:fld>
            <a:endParaRPr lang="en-US"/>
          </a:p>
        </p:txBody>
      </p:sp>
    </p:spTree>
    <p:extLst>
      <p:ext uri="{BB962C8B-B14F-4D97-AF65-F5344CB8AC3E}">
        <p14:creationId xmlns:p14="http://schemas.microsoft.com/office/powerpoint/2010/main" val="3268611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70A707-EB04-4301-9A58-8F138CE6A2CC}" type="slidenum">
              <a:rPr lang="en-US" smtClean="0"/>
              <a:t>24</a:t>
            </a:fld>
            <a:endParaRPr lang="en-US"/>
          </a:p>
        </p:txBody>
      </p:sp>
    </p:spTree>
    <p:extLst>
      <p:ext uri="{BB962C8B-B14F-4D97-AF65-F5344CB8AC3E}">
        <p14:creationId xmlns:p14="http://schemas.microsoft.com/office/powerpoint/2010/main" val="3716319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70A707-EB04-4301-9A58-8F138CE6A2CC}" type="slidenum">
              <a:rPr lang="en-US" smtClean="0"/>
              <a:t>26</a:t>
            </a:fld>
            <a:endParaRPr lang="en-US"/>
          </a:p>
        </p:txBody>
      </p:sp>
    </p:spTree>
    <p:extLst>
      <p:ext uri="{BB962C8B-B14F-4D97-AF65-F5344CB8AC3E}">
        <p14:creationId xmlns:p14="http://schemas.microsoft.com/office/powerpoint/2010/main" val="3003796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70A707-EB04-4301-9A58-8F138CE6A2CC}" type="slidenum">
              <a:rPr lang="en-US" smtClean="0"/>
              <a:t>27</a:t>
            </a:fld>
            <a:endParaRPr lang="en-US"/>
          </a:p>
        </p:txBody>
      </p:sp>
    </p:spTree>
    <p:extLst>
      <p:ext uri="{BB962C8B-B14F-4D97-AF65-F5344CB8AC3E}">
        <p14:creationId xmlns:p14="http://schemas.microsoft.com/office/powerpoint/2010/main" val="3289885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8/16/2020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8/16/2020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8/16/2020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8/16/2020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8/16/2020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8/16/2020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8/16/2020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8/16/2020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8/16/2020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8/16/2020</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8/16/2020</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8/16/2020</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deeplearningbook.org/contents/ml.htm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hyperlink" Target="https://stats.libretexts.org/Bookshelves/Introductory_Statistics/Book%3A_Introductory_Statistics_(Shafer_and_Zhang)/05%3A_Continuous_Random_Variables/5.01%3A_Continuous_Random_Variables" TargetMode="Externa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8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8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50.png"/></Relationships>
</file>

<file path=ppt/slides/_rels/slide8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hyperlink" Target="https://ti.arc.nasa.gov/m/profile/dhw/papers/78.pdf" TargetMode="Externa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5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Lecture 1. </a:t>
            </a:r>
            <a:r>
              <a:rPr lang="en-US" smtClean="0"/>
              <a:t>Preliminaries</a:t>
            </a:r>
            <a:endParaRPr lang="en-US" dirty="0"/>
          </a:p>
        </p:txBody>
      </p:sp>
    </p:spTree>
    <p:extLst>
      <p:ext uri="{BB962C8B-B14F-4D97-AF65-F5344CB8AC3E}">
        <p14:creationId xmlns:p14="http://schemas.microsoft.com/office/powerpoint/2010/main" val="25502297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35369" y="1261329"/>
            <a:ext cx="8546123" cy="1200518"/>
          </a:xfrm>
        </p:spPr>
        <p:txBody>
          <a:bodyPr>
            <a:normAutofit/>
          </a:bodyPr>
          <a:lstStyle/>
          <a:p>
            <a:r>
              <a:rPr lang="en-US" dirty="0" smtClean="0"/>
              <a:t>Preliminaries</a:t>
            </a:r>
            <a:endParaRPr lang="en-US" dirty="0"/>
          </a:p>
        </p:txBody>
      </p:sp>
      <p:sp>
        <p:nvSpPr>
          <p:cNvPr id="6" name="Text Placeholder 5"/>
          <p:cNvSpPr>
            <a:spLocks noGrp="1"/>
          </p:cNvSpPr>
          <p:nvPr>
            <p:ph type="body" idx="1"/>
          </p:nvPr>
        </p:nvSpPr>
        <p:spPr>
          <a:xfrm>
            <a:off x="1481854" y="2760785"/>
            <a:ext cx="9754715" cy="3094892"/>
          </a:xfrm>
        </p:spPr>
        <p:txBody>
          <a:bodyPr>
            <a:normAutofit fontScale="92500" lnSpcReduction="10000"/>
          </a:bodyPr>
          <a:lstStyle/>
          <a:p>
            <a:r>
              <a:rPr lang="en-US" dirty="0">
                <a:solidFill>
                  <a:schemeClr val="tx1">
                    <a:lumMod val="75000"/>
                  </a:schemeClr>
                </a:solidFill>
              </a:rPr>
              <a:t>1.1 AI vs ML vs Deep Learning</a:t>
            </a:r>
          </a:p>
          <a:p>
            <a:r>
              <a:rPr lang="en-US" b="1" dirty="0" smtClean="0"/>
              <a:t>1.2  Elements of a Machine Learning Program</a:t>
            </a:r>
          </a:p>
          <a:p>
            <a:pPr marL="800100" lvl="1" indent="-342900">
              <a:buFont typeface="Arial" panose="020B0604020202020204" pitchFamily="34" charset="0"/>
              <a:buChar char="•"/>
            </a:pPr>
            <a:r>
              <a:rPr lang="en-US" b="1" dirty="0" smtClean="0"/>
              <a:t>Example Data</a:t>
            </a:r>
          </a:p>
          <a:p>
            <a:pPr marL="800100" lvl="2" indent="-342900">
              <a:buFont typeface="Arial" panose="020B0604020202020204" pitchFamily="34" charset="0"/>
              <a:buChar char="•"/>
            </a:pPr>
            <a:r>
              <a:rPr lang="en-US" dirty="0">
                <a:solidFill>
                  <a:schemeClr val="tx1">
                    <a:lumMod val="75000"/>
                  </a:schemeClr>
                </a:solidFill>
              </a:rPr>
              <a:t>Learning </a:t>
            </a:r>
            <a:r>
              <a:rPr lang="en-US" dirty="0" smtClean="0">
                <a:solidFill>
                  <a:schemeClr val="tx1">
                    <a:lumMod val="75000"/>
                  </a:schemeClr>
                </a:solidFill>
              </a:rPr>
              <a:t>Algorithm </a:t>
            </a:r>
          </a:p>
          <a:p>
            <a:pPr marL="800100" lvl="2" indent="-342900">
              <a:buFont typeface="Arial" panose="020B0604020202020204" pitchFamily="34" charset="0"/>
              <a:buChar char="•"/>
            </a:pPr>
            <a:r>
              <a:rPr lang="en-US" dirty="0" smtClean="0">
                <a:solidFill>
                  <a:schemeClr val="tx1">
                    <a:lumMod val="75000"/>
                  </a:schemeClr>
                </a:solidFill>
              </a:rPr>
              <a:t>Objective function</a:t>
            </a:r>
          </a:p>
          <a:p>
            <a:pPr marL="0" lvl="1"/>
            <a:r>
              <a:rPr lang="en-US" dirty="0" smtClean="0">
                <a:solidFill>
                  <a:schemeClr val="tx1">
                    <a:lumMod val="75000"/>
                  </a:schemeClr>
                </a:solidFill>
              </a:rPr>
              <a:t>1.3  Examples of Machine Learning  Programs</a:t>
            </a:r>
          </a:p>
          <a:p>
            <a:r>
              <a:rPr lang="en-US" dirty="0">
                <a:solidFill>
                  <a:schemeClr val="tx1">
                    <a:lumMod val="75000"/>
                  </a:schemeClr>
                </a:solidFill>
              </a:rPr>
              <a:t>1.4 Capacity, Overfitting, and Under-fitting</a:t>
            </a:r>
          </a:p>
          <a:p>
            <a:r>
              <a:rPr lang="en-US" dirty="0">
                <a:solidFill>
                  <a:schemeClr val="tx1">
                    <a:lumMod val="75000"/>
                  </a:schemeClr>
                </a:solidFill>
              </a:rPr>
              <a:t>1.5 Hyper-parameters and Validation Sets</a:t>
            </a:r>
          </a:p>
          <a:p>
            <a:pPr lvl="1" indent="-457200">
              <a:buAutoNum type="arabicPeriod"/>
            </a:pPr>
            <a:endParaRPr lang="en-US" dirty="0" smtClean="0">
              <a:solidFill>
                <a:schemeClr val="tx1">
                  <a:lumMod val="95000"/>
                </a:schemeClr>
              </a:solidFill>
            </a:endParaRPr>
          </a:p>
          <a:p>
            <a:pPr marL="457200" lvl="2"/>
            <a:endParaRPr lang="en-US" dirty="0" smtClean="0">
              <a:solidFill>
                <a:schemeClr val="tx1">
                  <a:lumMod val="95000"/>
                </a:schemeClr>
              </a:solidFill>
            </a:endParaRPr>
          </a:p>
          <a:p>
            <a:pPr marL="0" lvl="1"/>
            <a:endParaRPr lang="en-US" dirty="0" smtClean="0">
              <a:solidFill>
                <a:schemeClr val="tx1">
                  <a:lumMod val="95000"/>
                </a:schemeClr>
              </a:solidFill>
            </a:endParaRPr>
          </a:p>
          <a:p>
            <a:pPr marL="0" lvl="1"/>
            <a:endParaRPr lang="en-US" dirty="0" smtClean="0">
              <a:solidFill>
                <a:schemeClr val="tx1">
                  <a:lumMod val="95000"/>
                </a:schemeClr>
              </a:solidFill>
            </a:endParaRPr>
          </a:p>
          <a:p>
            <a:pPr marL="800100" lvl="2" indent="-342900">
              <a:buFont typeface="Arial" panose="020B0604020202020204" pitchFamily="34" charset="0"/>
              <a:buChar char="•"/>
            </a:pPr>
            <a:endParaRPr lang="en-US" dirty="0">
              <a:solidFill>
                <a:schemeClr val="tx1">
                  <a:lumMod val="95000"/>
                </a:schemeClr>
              </a:solidFill>
            </a:endParaRPr>
          </a:p>
        </p:txBody>
      </p:sp>
    </p:spTree>
    <p:extLst>
      <p:ext uri="{BB962C8B-B14F-4D97-AF65-F5344CB8AC3E}">
        <p14:creationId xmlns:p14="http://schemas.microsoft.com/office/powerpoint/2010/main" val="199312366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419002"/>
            <a:ext cx="7729728" cy="731373"/>
          </a:xfrm>
        </p:spPr>
        <p:txBody>
          <a:bodyPr>
            <a:normAutofit fontScale="90000"/>
          </a:bodyPr>
          <a:lstStyle/>
          <a:p>
            <a:r>
              <a:rPr lang="en-US" dirty="0" smtClean="0"/>
              <a:t>Weight Decay Example</a:t>
            </a:r>
            <a:endParaRPr lang="en-US" dirty="0"/>
          </a:p>
        </p:txBody>
      </p:sp>
      <p:sp>
        <p:nvSpPr>
          <p:cNvPr id="3" name="Content Placeholder 2"/>
          <p:cNvSpPr>
            <a:spLocks noGrp="1"/>
          </p:cNvSpPr>
          <p:nvPr>
            <p:ph idx="1"/>
          </p:nvPr>
        </p:nvSpPr>
        <p:spPr>
          <a:xfrm>
            <a:off x="1950917" y="1413929"/>
            <a:ext cx="8387702" cy="1506252"/>
          </a:xfrm>
        </p:spPr>
        <p:txBody>
          <a:bodyPr>
            <a:normAutofit lnSpcReduction="10000"/>
          </a:bodyPr>
          <a:lstStyle/>
          <a:p>
            <a:r>
              <a:rPr lang="en-US" dirty="0" smtClean="0"/>
              <a:t>This figure shows how we can control a model’s tendency to </a:t>
            </a:r>
            <a:r>
              <a:rPr lang="en-US" dirty="0" err="1" smtClean="0"/>
              <a:t>overfit</a:t>
            </a:r>
            <a:r>
              <a:rPr lang="en-US" dirty="0" smtClean="0"/>
              <a:t>  by using weight decay while training a linear regression model with high degree polynomial function.</a:t>
            </a:r>
          </a:p>
          <a:p>
            <a:r>
              <a:rPr lang="en-US" dirty="0" smtClean="0"/>
              <a:t>The true function is quadratic but here we are using a degree-9 polynomial to fit the data and vary the amount of weight decay to prevent this high-degree polynomial from overfitting.</a:t>
            </a:r>
            <a:endParaRPr lang="en-US" dirty="0"/>
          </a:p>
        </p:txBody>
      </p:sp>
      <p:pic>
        <p:nvPicPr>
          <p:cNvPr id="5" name="Picture 4"/>
          <p:cNvPicPr>
            <a:picLocks noChangeAspect="1"/>
          </p:cNvPicPr>
          <p:nvPr/>
        </p:nvPicPr>
        <p:blipFill>
          <a:blip r:embed="rId3"/>
          <a:stretch>
            <a:fillRect/>
          </a:stretch>
        </p:blipFill>
        <p:spPr>
          <a:xfrm>
            <a:off x="4472890" y="2920181"/>
            <a:ext cx="6089240" cy="2951655"/>
          </a:xfrm>
          <a:prstGeom prst="rect">
            <a:avLst/>
          </a:prstGeom>
        </p:spPr>
      </p:pic>
      <p:sp>
        <p:nvSpPr>
          <p:cNvPr id="6" name="Left Arrow 5"/>
          <p:cNvSpPr/>
          <p:nvPr/>
        </p:nvSpPr>
        <p:spPr>
          <a:xfrm>
            <a:off x="4373780" y="3902926"/>
            <a:ext cx="500917" cy="493082"/>
          </a:xfrm>
          <a:prstGeom prst="leftArrow">
            <a:avLst>
              <a:gd name="adj1" fmla="val 50000"/>
              <a:gd name="adj2" fmla="val 440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p:cNvSpPr txBox="1"/>
              <p:nvPr/>
            </p:nvSpPr>
            <p:spPr>
              <a:xfrm>
                <a:off x="190611" y="3934343"/>
                <a:ext cx="4183169" cy="1477328"/>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smtClean="0"/>
                  <a:t>Very large value of </a:t>
                </a:r>
                <a14:m>
                  <m:oMath xmlns:m="http://schemas.openxmlformats.org/officeDocument/2006/math">
                    <m:r>
                      <a:rPr lang="en-US" b="0" i="1" smtClean="0">
                        <a:latin typeface="Cambria Math" panose="02040503050406030204" pitchFamily="18" charset="0"/>
                      </a:rPr>
                      <m:t>𝜆</m:t>
                    </m:r>
                    <m:r>
                      <a:rPr lang="en-US" b="0" i="0" smtClean="0">
                        <a:latin typeface="Cambria Math" panose="02040503050406030204" pitchFamily="18" charset="0"/>
                      </a:rPr>
                      <m:t>. </m:t>
                    </m:r>
                  </m:oMath>
                </a14:m>
                <a:r>
                  <a:rPr lang="en-US" dirty="0" smtClean="0"/>
                  <a:t>The weight vector is zero (model has no slope at all). This </a:t>
                </a:r>
                <a:r>
                  <a:rPr lang="en-US" dirty="0" err="1" smtClean="0"/>
                  <a:t>underfits</a:t>
                </a:r>
                <a:r>
                  <a:rPr lang="en-US" dirty="0" smtClean="0"/>
                  <a:t> because it represents a constant and gives the same output every time regardless of the input </a:t>
                </a:r>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90611" y="3934343"/>
                <a:ext cx="4183169" cy="1477328"/>
              </a:xfrm>
              <a:prstGeom prst="rect">
                <a:avLst/>
              </a:prstGeom>
              <a:blipFill>
                <a:blip r:embed="rId4"/>
                <a:stretch>
                  <a:fillRect l="-1164" t="-2049" r="-146" b="-4918"/>
                </a:stretch>
              </a:blipFill>
            </p:spPr>
            <p:txBody>
              <a:bodyPr/>
              <a:lstStyle/>
              <a:p>
                <a:r>
                  <a:rPr lang="en-US">
                    <a:noFill/>
                  </a:rPr>
                  <a:t> </a:t>
                </a:r>
              </a:p>
            </p:txBody>
          </p:sp>
        </mc:Fallback>
      </mc:AlternateContent>
      <p:sp>
        <p:nvSpPr>
          <p:cNvPr id="8" name="TextBox 7"/>
          <p:cNvSpPr txBox="1"/>
          <p:nvPr/>
        </p:nvSpPr>
        <p:spPr>
          <a:xfrm>
            <a:off x="437535" y="5825613"/>
            <a:ext cx="11754465" cy="9233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smtClean="0"/>
              <a:t>Medium value lambda. Learning algorithm recovers a curve with the right general shape.  Even though the model is capable of representing a function with much more complicated shape, weight decay has encouraged it to use simpler function with smaller weights.</a:t>
            </a:r>
            <a:endParaRPr lang="en-US" dirty="0"/>
          </a:p>
        </p:txBody>
      </p:sp>
      <p:sp>
        <p:nvSpPr>
          <p:cNvPr id="9" name="Down Arrow 8"/>
          <p:cNvSpPr/>
          <p:nvPr/>
        </p:nvSpPr>
        <p:spPr>
          <a:xfrm>
            <a:off x="7079226" y="5545394"/>
            <a:ext cx="221226" cy="2802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10202196" y="3902926"/>
            <a:ext cx="457200" cy="2413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p:cNvSpPr txBox="1"/>
              <p:nvPr/>
            </p:nvSpPr>
            <p:spPr>
              <a:xfrm>
                <a:off x="10714529" y="3297364"/>
                <a:ext cx="1325071" cy="203132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=0, </m:t>
                    </m:r>
                    <m:r>
                      <m:rPr>
                        <m:sty m:val="p"/>
                      </m:rPr>
                      <a:rPr lang="en-US" b="0" i="0" smtClean="0">
                        <a:latin typeface="Cambria Math" panose="02040503050406030204" pitchFamily="18" charset="0"/>
                      </a:rPr>
                      <m:t>n</m:t>
                    </m:r>
                  </m:oMath>
                </a14:m>
                <a:r>
                  <a:rPr lang="en-US" dirty="0" smtClean="0"/>
                  <a:t>o weight decay. Degree-9 polynomial significantly </a:t>
                </a:r>
                <a:r>
                  <a:rPr lang="en-US" dirty="0" err="1" smtClean="0"/>
                  <a:t>overfit</a:t>
                </a:r>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10714529" y="3297364"/>
                <a:ext cx="1325071" cy="2031325"/>
              </a:xfrm>
              <a:prstGeom prst="rect">
                <a:avLst/>
              </a:prstGeom>
              <a:blipFill>
                <a:blip r:embed="rId5"/>
                <a:stretch>
                  <a:fillRect l="-4128" t="-1796" r="-917" b="-3593"/>
                </a:stretch>
              </a:blipFill>
            </p:spPr>
            <p:txBody>
              <a:bodyPr/>
              <a:lstStyle/>
              <a:p>
                <a:r>
                  <a:rPr lang="en-US">
                    <a:noFill/>
                  </a:rPr>
                  <a:t> </a:t>
                </a:r>
              </a:p>
            </p:txBody>
          </p:sp>
        </mc:Fallback>
      </mc:AlternateContent>
    </p:spTree>
    <p:extLst>
      <p:ext uri="{BB962C8B-B14F-4D97-AF65-F5344CB8AC3E}">
        <p14:creationId xmlns:p14="http://schemas.microsoft.com/office/powerpoint/2010/main" val="122453520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81854" y="768960"/>
            <a:ext cx="8546123" cy="1200518"/>
          </a:xfrm>
        </p:spPr>
        <p:txBody>
          <a:bodyPr>
            <a:normAutofit/>
          </a:bodyPr>
          <a:lstStyle/>
          <a:p>
            <a:r>
              <a:rPr lang="en-US" dirty="0" smtClean="0"/>
              <a:t> Preliminaries</a:t>
            </a:r>
            <a:endParaRPr lang="en-US" dirty="0"/>
          </a:p>
        </p:txBody>
      </p:sp>
      <p:sp>
        <p:nvSpPr>
          <p:cNvPr id="6" name="Text Placeholder 5"/>
          <p:cNvSpPr>
            <a:spLocks noGrp="1"/>
          </p:cNvSpPr>
          <p:nvPr>
            <p:ph type="body" idx="1"/>
          </p:nvPr>
        </p:nvSpPr>
        <p:spPr>
          <a:xfrm>
            <a:off x="742482" y="2288836"/>
            <a:ext cx="10233721" cy="3790140"/>
          </a:xfrm>
        </p:spPr>
        <p:txBody>
          <a:bodyPr>
            <a:normAutofit/>
          </a:bodyPr>
          <a:lstStyle/>
          <a:p>
            <a:r>
              <a:rPr lang="en-US" sz="2100" dirty="0">
                <a:solidFill>
                  <a:schemeClr val="tx1">
                    <a:lumMod val="75000"/>
                  </a:schemeClr>
                </a:solidFill>
              </a:rPr>
              <a:t>1.1 AI vs ML vs Deep Learning</a:t>
            </a:r>
          </a:p>
          <a:p>
            <a:r>
              <a:rPr lang="en-US" dirty="0">
                <a:solidFill>
                  <a:schemeClr val="tx1">
                    <a:lumMod val="75000"/>
                  </a:schemeClr>
                </a:solidFill>
              </a:rPr>
              <a:t>1.2  Elements of a Machine Learning Program</a:t>
            </a:r>
          </a:p>
          <a:p>
            <a:r>
              <a:rPr lang="en-US" dirty="0">
                <a:solidFill>
                  <a:schemeClr val="tx1">
                    <a:lumMod val="75000"/>
                  </a:schemeClr>
                </a:solidFill>
              </a:rPr>
              <a:t>1.3  Examples of Machine Learning Programs</a:t>
            </a:r>
          </a:p>
          <a:p>
            <a:r>
              <a:rPr lang="en-US" dirty="0">
                <a:solidFill>
                  <a:schemeClr val="tx1">
                    <a:lumMod val="75000"/>
                  </a:schemeClr>
                </a:solidFill>
              </a:rPr>
              <a:t>1.4 Capacity, Overfitting, and Under-fitting</a:t>
            </a:r>
          </a:p>
          <a:p>
            <a:r>
              <a:rPr lang="en-US" dirty="0"/>
              <a:t>1.5 Hyper-parameters and Validation Sets</a:t>
            </a:r>
          </a:p>
          <a:p>
            <a:endParaRPr lang="en-US" dirty="0">
              <a:solidFill>
                <a:schemeClr val="tx1">
                  <a:lumMod val="85000"/>
                </a:schemeClr>
              </a:solidFill>
            </a:endParaRPr>
          </a:p>
          <a:p>
            <a:pPr lvl="1"/>
            <a:endParaRPr lang="en-US" b="1" dirty="0">
              <a:solidFill>
                <a:schemeClr val="tx1"/>
              </a:solidFill>
            </a:endParaRPr>
          </a:p>
        </p:txBody>
      </p:sp>
    </p:spTree>
    <p:extLst>
      <p:ext uri="{BB962C8B-B14F-4D97-AF65-F5344CB8AC3E}">
        <p14:creationId xmlns:p14="http://schemas.microsoft.com/office/powerpoint/2010/main" val="304103162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49472" y="507492"/>
            <a:ext cx="7729728" cy="805114"/>
          </a:xfrm>
        </p:spPr>
        <p:txBody>
          <a:bodyPr/>
          <a:lstStyle/>
          <a:p>
            <a:r>
              <a:rPr lang="en-US" dirty="0" err="1" smtClean="0"/>
              <a:t>Hyperparameters</a:t>
            </a:r>
            <a:endParaRPr lang="en-US" dirty="0"/>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988141" y="1649901"/>
                <a:ext cx="10486103" cy="4780395"/>
              </a:xfrm>
            </p:spPr>
            <p:txBody>
              <a:bodyPr>
                <a:normAutofit lnSpcReduction="10000"/>
              </a:bodyPr>
              <a:lstStyle/>
              <a:p>
                <a:r>
                  <a:rPr lang="en-US" dirty="0" smtClean="0"/>
                  <a:t>Most machine learning algorithms have </a:t>
                </a:r>
                <a:r>
                  <a:rPr lang="en-US" dirty="0" err="1" smtClean="0"/>
                  <a:t>hyperparameters</a:t>
                </a:r>
                <a:r>
                  <a:rPr lang="en-US" dirty="0"/>
                  <a:t> </a:t>
                </a:r>
                <a:r>
                  <a:rPr lang="en-US" dirty="0" smtClean="0"/>
                  <a:t>to control their behavior.</a:t>
                </a:r>
              </a:p>
              <a:p>
                <a:r>
                  <a:rPr lang="en-US" dirty="0" err="1" smtClean="0"/>
                  <a:t>Hyperparameters</a:t>
                </a:r>
                <a:r>
                  <a:rPr lang="en-US" dirty="0" smtClean="0"/>
                  <a:t> are the parameters that are not estimated by the learning algorithm itself and must be given to the algorithm. For instance, the regularization parameter </a:t>
                </a:r>
                <a14:m>
                  <m:oMath xmlns:m="http://schemas.openxmlformats.org/officeDocument/2006/math">
                    <m:r>
                      <a:rPr lang="en-US" b="0" i="1" smtClean="0">
                        <a:latin typeface="Cambria Math" panose="02040503050406030204" pitchFamily="18" charset="0"/>
                      </a:rPr>
                      <m:t>𝜆</m:t>
                    </m:r>
                  </m:oMath>
                </a14:m>
                <a:r>
                  <a:rPr lang="en-US" dirty="0" smtClean="0"/>
                  <a:t> is a hyper-parameter of a model with weight decay.</a:t>
                </a:r>
              </a:p>
              <a:p>
                <a:pPr lvl="1"/>
                <a:r>
                  <a:rPr lang="en-US" dirty="0" smtClean="0"/>
                  <a:t>Although we can design a nested algorithm in which one learning algorithm learns the best hyper-parameters for another algorithm</a:t>
                </a:r>
              </a:p>
              <a:p>
                <a:pPr lvl="1"/>
                <a:r>
                  <a:rPr lang="en-US" dirty="0" smtClean="0"/>
                  <a:t>The algorithm that learns the hyper-parameters could be a simple algorithm ( such as randomly trying a range of hyper-parameters) or it could be a more complex learning algorithm ( such as Bayesian optimization or genetic algorithms (will be discussed in a later module if time permits)</a:t>
                </a:r>
              </a:p>
              <a:p>
                <a:r>
                  <a:rPr lang="en-US" dirty="0" smtClean="0"/>
                  <a:t>The hyper-parameters </a:t>
                </a:r>
                <a:r>
                  <a:rPr lang="en-US" b="1" dirty="0" smtClean="0"/>
                  <a:t>must </a:t>
                </a:r>
                <a:r>
                  <a:rPr lang="en-US" dirty="0" smtClean="0"/>
                  <a:t>not be estimated based on the training data. </a:t>
                </a:r>
              </a:p>
              <a:p>
                <a:pPr lvl="1"/>
                <a:r>
                  <a:rPr lang="en-US" dirty="0" smtClean="0"/>
                  <a:t>This applies to all hyper-parameters that control the model capacity. </a:t>
                </a:r>
              </a:p>
              <a:p>
                <a:pPr lvl="1"/>
                <a:r>
                  <a:rPr lang="en-US" dirty="0" smtClean="0"/>
                  <a:t>If learned on the training set, such hyper-parameters would always choose the maximum possible capacity resulting in overfitting</a:t>
                </a:r>
              </a:p>
              <a:p>
                <a:pPr lvl="1"/>
                <a:r>
                  <a:rPr lang="en-US" dirty="0" smtClean="0"/>
                  <a:t>For instance, if we choose the value of regularization coefficient </a:t>
                </a:r>
                <a14:m>
                  <m:oMath xmlns:m="http://schemas.openxmlformats.org/officeDocument/2006/math">
                    <m:r>
                      <a:rPr lang="en-US" b="0" i="1" smtClean="0">
                        <a:latin typeface="Cambria Math" panose="02040503050406030204" pitchFamily="18" charset="0"/>
                      </a:rPr>
                      <m:t>𝜆</m:t>
                    </m:r>
                  </m:oMath>
                </a14:m>
                <a:r>
                  <a:rPr lang="en-US" dirty="0" smtClean="0"/>
                  <a:t> in slide 95 based on the training data, it will always choose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=0</m:t>
                    </m:r>
                  </m:oMath>
                </a14:m>
                <a:r>
                  <a:rPr lang="en-US" dirty="0" smtClean="0"/>
                  <a:t> resulting in overfitting</a:t>
                </a: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988141" y="1649901"/>
                <a:ext cx="10486103" cy="4780395"/>
              </a:xfrm>
              <a:blipFill>
                <a:blip r:embed="rId2"/>
                <a:stretch>
                  <a:fillRect l="-349" t="-1276" r="-174"/>
                </a:stretch>
              </a:blipFill>
            </p:spPr>
            <p:txBody>
              <a:bodyPr/>
              <a:lstStyle/>
              <a:p>
                <a:r>
                  <a:rPr lang="en-US">
                    <a:noFill/>
                  </a:rPr>
                  <a:t> </a:t>
                </a:r>
              </a:p>
            </p:txBody>
          </p:sp>
        </mc:Fallback>
      </mc:AlternateContent>
    </p:spTree>
    <p:extLst>
      <p:ext uri="{BB962C8B-B14F-4D97-AF65-F5344CB8AC3E}">
        <p14:creationId xmlns:p14="http://schemas.microsoft.com/office/powerpoint/2010/main" val="117928629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4658" y="522240"/>
            <a:ext cx="7729728" cy="864108"/>
          </a:xfrm>
        </p:spPr>
        <p:txBody>
          <a:bodyPr/>
          <a:lstStyle/>
          <a:p>
            <a:r>
              <a:rPr lang="en-US" dirty="0" smtClean="0"/>
              <a:t>Validation Set</a:t>
            </a:r>
            <a:endParaRPr lang="en-US" dirty="0"/>
          </a:p>
        </p:txBody>
      </p:sp>
      <p:sp>
        <p:nvSpPr>
          <p:cNvPr id="3" name="Content Placeholder 2"/>
          <p:cNvSpPr>
            <a:spLocks noGrp="1"/>
          </p:cNvSpPr>
          <p:nvPr>
            <p:ph idx="1"/>
          </p:nvPr>
        </p:nvSpPr>
        <p:spPr>
          <a:xfrm>
            <a:off x="1624388" y="1812136"/>
            <a:ext cx="8736748" cy="3084330"/>
          </a:xfrm>
        </p:spPr>
        <p:txBody>
          <a:bodyPr>
            <a:normAutofit fontScale="92500" lnSpcReduction="10000"/>
          </a:bodyPr>
          <a:lstStyle/>
          <a:p>
            <a:r>
              <a:rPr lang="en-US" dirty="0" smtClean="0"/>
              <a:t>So we need to choose the values of hyper-parameters based on data that </a:t>
            </a:r>
            <a:r>
              <a:rPr lang="en-US" dirty="0"/>
              <a:t> </a:t>
            </a:r>
            <a:r>
              <a:rPr lang="en-US" dirty="0" smtClean="0"/>
              <a:t>is separate from the training data but has the same distribution as training data.</a:t>
            </a:r>
          </a:p>
          <a:p>
            <a:r>
              <a:rPr lang="en-US" dirty="0" smtClean="0"/>
              <a:t>Earlier we discussed how a held-out test set composed of examples coming from the same distribution as the training set can be used to estimate the generalization error of the model</a:t>
            </a:r>
          </a:p>
          <a:p>
            <a:r>
              <a:rPr lang="en-US" dirty="0" smtClean="0"/>
              <a:t>It is important that </a:t>
            </a:r>
            <a:r>
              <a:rPr lang="en-US" b="1" dirty="0" smtClean="0"/>
              <a:t>the test set is not used in any way to make choices about a model including its hyper-parameters.</a:t>
            </a:r>
          </a:p>
          <a:p>
            <a:r>
              <a:rPr lang="en-US" dirty="0" smtClean="0"/>
              <a:t>Therefore we need to optimize the </a:t>
            </a:r>
            <a:r>
              <a:rPr lang="en-US" dirty="0" err="1" smtClean="0"/>
              <a:t>hyperparameters</a:t>
            </a:r>
            <a:r>
              <a:rPr lang="en-US" dirty="0" smtClean="0"/>
              <a:t> based on data that is separate both from the training and test data but has the same distribution. This set is called a </a:t>
            </a:r>
            <a:r>
              <a:rPr lang="en-US" b="1" dirty="0" smtClean="0"/>
              <a:t>validation set.</a:t>
            </a:r>
          </a:p>
          <a:p>
            <a:r>
              <a:rPr lang="en-US" dirty="0" smtClean="0"/>
              <a:t>So we typically divide our example data into three (mutually exclusive sets): the training, validation, and test set as show in the following figure:</a:t>
            </a:r>
          </a:p>
        </p:txBody>
      </p:sp>
      <p:grpSp>
        <p:nvGrpSpPr>
          <p:cNvPr id="7" name="Group 6"/>
          <p:cNvGrpSpPr/>
          <p:nvPr/>
        </p:nvGrpSpPr>
        <p:grpSpPr>
          <a:xfrm>
            <a:off x="2273317" y="4896466"/>
            <a:ext cx="6737947" cy="516194"/>
            <a:chOff x="1624388" y="5309419"/>
            <a:chExt cx="6737947" cy="516194"/>
          </a:xfrm>
        </p:grpSpPr>
        <p:sp>
          <p:nvSpPr>
            <p:cNvPr id="4" name="Rectangle 3"/>
            <p:cNvSpPr/>
            <p:nvPr/>
          </p:nvSpPr>
          <p:spPr>
            <a:xfrm>
              <a:off x="1624388" y="5324168"/>
              <a:ext cx="3345818" cy="50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Training Set</a:t>
              </a:r>
              <a:endParaRPr lang="en-US" b="1" dirty="0"/>
            </a:p>
          </p:txBody>
        </p:sp>
        <p:sp>
          <p:nvSpPr>
            <p:cNvPr id="5" name="Rectangle 4"/>
            <p:cNvSpPr/>
            <p:nvPr/>
          </p:nvSpPr>
          <p:spPr>
            <a:xfrm>
              <a:off x="4955458" y="5309419"/>
              <a:ext cx="1740310" cy="516194"/>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smtClean="0"/>
                <a:t>Validation set</a:t>
              </a:r>
              <a:endParaRPr lang="en-US" b="1" dirty="0"/>
            </a:p>
          </p:txBody>
        </p:sp>
        <p:sp>
          <p:nvSpPr>
            <p:cNvPr id="6" name="Rectangle 5"/>
            <p:cNvSpPr/>
            <p:nvPr/>
          </p:nvSpPr>
          <p:spPr>
            <a:xfrm>
              <a:off x="6651523" y="5322254"/>
              <a:ext cx="1710812" cy="503359"/>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dirty="0" smtClean="0"/>
                <a:t>Test set</a:t>
              </a:r>
              <a:endParaRPr lang="en-US" b="1" dirty="0"/>
            </a:p>
          </p:txBody>
        </p:sp>
      </p:grpSp>
      <p:cxnSp>
        <p:nvCxnSpPr>
          <p:cNvPr id="10" name="Straight Arrow Connector 9"/>
          <p:cNvCxnSpPr/>
          <p:nvPr/>
        </p:nvCxnSpPr>
        <p:spPr>
          <a:xfrm>
            <a:off x="2610465" y="5412660"/>
            <a:ext cx="14748" cy="3167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 name="TextBox 10"/>
          <p:cNvSpPr txBox="1"/>
          <p:nvPr/>
        </p:nvSpPr>
        <p:spPr>
          <a:xfrm>
            <a:off x="832575" y="5729439"/>
            <a:ext cx="2456316"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smtClean="0"/>
              <a:t>Used to estimate model parameters</a:t>
            </a:r>
            <a:endParaRPr lang="en-US" dirty="0"/>
          </a:p>
        </p:txBody>
      </p:sp>
      <p:sp>
        <p:nvSpPr>
          <p:cNvPr id="13" name="TextBox 12"/>
          <p:cNvSpPr txBox="1"/>
          <p:nvPr/>
        </p:nvSpPr>
        <p:spPr>
          <a:xfrm>
            <a:off x="4844136" y="5729438"/>
            <a:ext cx="2235090" cy="92333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smtClean="0"/>
              <a:t>Used to choose the value of </a:t>
            </a:r>
            <a:r>
              <a:rPr lang="en-US" dirty="0" err="1" smtClean="0"/>
              <a:t>hyperparameters</a:t>
            </a:r>
            <a:endParaRPr lang="en-US" dirty="0"/>
          </a:p>
        </p:txBody>
      </p:sp>
      <p:cxnSp>
        <p:nvCxnSpPr>
          <p:cNvPr id="14" name="Straight Arrow Connector 13"/>
          <p:cNvCxnSpPr/>
          <p:nvPr/>
        </p:nvCxnSpPr>
        <p:spPr>
          <a:xfrm>
            <a:off x="5978014" y="5412660"/>
            <a:ext cx="14748" cy="3167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TextBox 14"/>
          <p:cNvSpPr txBox="1"/>
          <p:nvPr/>
        </p:nvSpPr>
        <p:spPr>
          <a:xfrm>
            <a:off x="8359168" y="5729438"/>
            <a:ext cx="3129826" cy="923330"/>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dirty="0" smtClean="0"/>
              <a:t>Used to estimate the generalization error after the learning process has completed</a:t>
            </a:r>
            <a:endParaRPr lang="en-US" dirty="0"/>
          </a:p>
        </p:txBody>
      </p:sp>
      <p:cxnSp>
        <p:nvCxnSpPr>
          <p:cNvPr id="16" name="Straight Arrow Connector 15"/>
          <p:cNvCxnSpPr/>
          <p:nvPr/>
        </p:nvCxnSpPr>
        <p:spPr>
          <a:xfrm>
            <a:off x="8681885" y="5388313"/>
            <a:ext cx="14748" cy="31677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98399699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964692"/>
            <a:ext cx="7729728" cy="805114"/>
          </a:xfrm>
        </p:spPr>
        <p:txBody>
          <a:bodyPr/>
          <a:lstStyle/>
          <a:p>
            <a:r>
              <a:rPr lang="en-US" dirty="0" smtClean="0"/>
              <a:t>Cross Validation</a:t>
            </a:r>
            <a:endParaRPr lang="en-US" dirty="0"/>
          </a:p>
        </p:txBody>
      </p:sp>
      <p:sp>
        <p:nvSpPr>
          <p:cNvPr id="3" name="Content Placeholder 2"/>
          <p:cNvSpPr>
            <a:spLocks noGrp="1"/>
          </p:cNvSpPr>
          <p:nvPr>
            <p:ph idx="1"/>
          </p:nvPr>
        </p:nvSpPr>
        <p:spPr>
          <a:xfrm>
            <a:off x="226142" y="1974368"/>
            <a:ext cx="11739715" cy="4175710"/>
          </a:xfrm>
        </p:spPr>
        <p:txBody>
          <a:bodyPr>
            <a:normAutofit lnSpcReduction="10000"/>
          </a:bodyPr>
          <a:lstStyle/>
          <a:p>
            <a:r>
              <a:rPr lang="en-US" dirty="0" smtClean="0"/>
              <a:t>When a dataset is small, we may not afford to set aside a part of the data for validation because:</a:t>
            </a:r>
          </a:p>
          <a:p>
            <a:pPr marL="571500" lvl="1" indent="-342900">
              <a:buFont typeface="+mj-lt"/>
              <a:buAutoNum type="arabicPeriod"/>
            </a:pPr>
            <a:r>
              <a:rPr lang="en-US" dirty="0" smtClean="0"/>
              <a:t>We will have less data to train our model and estimate its parameter</a:t>
            </a:r>
          </a:p>
          <a:p>
            <a:pPr marL="571500" lvl="1" indent="-342900">
              <a:buFont typeface="+mj-lt"/>
              <a:buAutoNum type="arabicPeriod"/>
            </a:pPr>
            <a:r>
              <a:rPr lang="en-US" dirty="0" smtClean="0"/>
              <a:t>We will end up having a small test set to estimate the generalization error. A </a:t>
            </a:r>
            <a:r>
              <a:rPr lang="en-US" dirty="0"/>
              <a:t>small test set </a:t>
            </a:r>
            <a:r>
              <a:rPr lang="en-US" u="sng" dirty="0"/>
              <a:t>implies statistical </a:t>
            </a:r>
            <a:r>
              <a:rPr lang="en-US" u="sng" dirty="0" smtClean="0"/>
              <a:t>uncertainty around </a:t>
            </a:r>
            <a:r>
              <a:rPr lang="en-US" u="sng" dirty="0"/>
              <a:t>the estimated average </a:t>
            </a:r>
            <a:r>
              <a:rPr lang="en-US" dirty="0"/>
              <a:t>test error, making it diﬃcult to claim that </a:t>
            </a:r>
            <a:r>
              <a:rPr lang="en-US" dirty="0" smtClean="0"/>
              <a:t>algorithm A </a:t>
            </a:r>
            <a:r>
              <a:rPr lang="en-US" dirty="0"/>
              <a:t>works better than algorithm B on the given </a:t>
            </a:r>
            <a:r>
              <a:rPr lang="en-US" dirty="0" smtClean="0"/>
              <a:t>task</a:t>
            </a:r>
          </a:p>
          <a:p>
            <a:r>
              <a:rPr lang="en-US" dirty="0"/>
              <a:t>When the dataset has hundreds of thousands of examples or more, this is </a:t>
            </a:r>
            <a:r>
              <a:rPr lang="en-US" dirty="0" smtClean="0"/>
              <a:t>not a </a:t>
            </a:r>
            <a:r>
              <a:rPr lang="en-US" dirty="0"/>
              <a:t>serious </a:t>
            </a:r>
            <a:r>
              <a:rPr lang="en-US" dirty="0" smtClean="0"/>
              <a:t>issue</a:t>
            </a:r>
          </a:p>
          <a:p>
            <a:r>
              <a:rPr lang="en-US" dirty="0" smtClean="0"/>
              <a:t>But when the dataset is small, we can use a technique called </a:t>
            </a:r>
            <a:r>
              <a:rPr lang="en-US" b="1" dirty="0" smtClean="0"/>
              <a:t>cross validation</a:t>
            </a:r>
            <a:r>
              <a:rPr lang="en-US" dirty="0" smtClean="0"/>
              <a:t> to eliminate the need to reserve part of the data for validation </a:t>
            </a:r>
            <a:r>
              <a:rPr lang="en-US" u="sng" dirty="0" smtClean="0"/>
              <a:t>at the expense of increased computational cost.</a:t>
            </a:r>
          </a:p>
          <a:p>
            <a:r>
              <a:rPr lang="en-US" dirty="0" smtClean="0"/>
              <a:t>In cross validation, we repeat the training and validation on random splits of data.  That is, we divide the data into k randomly selected (mutually exclusive) subsets ( also called fold)</a:t>
            </a:r>
          </a:p>
          <a:p>
            <a:r>
              <a:rPr lang="en-US" dirty="0" smtClean="0"/>
              <a:t>Of the k-fold, one fold is used as validation set and the other k-1 folds are used for training.  This process is repeated k times with a different fold for validation each time.</a:t>
            </a:r>
          </a:p>
          <a:p>
            <a:r>
              <a:rPr lang="en-US" dirty="0" smtClean="0"/>
              <a:t>Then the hyper-parameter combination is chosen that yields the lowest average validation error across all folds.</a:t>
            </a:r>
          </a:p>
          <a:p>
            <a:endParaRPr lang="en-US" dirty="0" smtClean="0"/>
          </a:p>
          <a:p>
            <a:endParaRPr lang="en-US" dirty="0" smtClean="0"/>
          </a:p>
          <a:p>
            <a:endParaRPr lang="en-US" dirty="0" smtClean="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65856270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4556" y="640228"/>
            <a:ext cx="7729728" cy="952598"/>
          </a:xfrm>
        </p:spPr>
        <p:txBody>
          <a:bodyPr/>
          <a:lstStyle/>
          <a:p>
            <a:r>
              <a:rPr lang="en-US" dirty="0" smtClean="0"/>
              <a:t>Cross Validation (Cont.)</a:t>
            </a:r>
            <a:endParaRPr lang="en-US" dirty="0"/>
          </a:p>
        </p:txBody>
      </p:sp>
      <p:pic>
        <p:nvPicPr>
          <p:cNvPr id="6" name="Picture 5"/>
          <p:cNvPicPr>
            <a:picLocks noChangeAspect="1"/>
          </p:cNvPicPr>
          <p:nvPr/>
        </p:nvPicPr>
        <p:blipFill>
          <a:blip r:embed="rId2"/>
          <a:stretch>
            <a:fillRect/>
          </a:stretch>
        </p:blipFill>
        <p:spPr>
          <a:xfrm>
            <a:off x="6608045" y="2653480"/>
            <a:ext cx="3352819" cy="3802431"/>
          </a:xfrm>
          <a:prstGeom prst="rect">
            <a:avLst/>
          </a:prstGeom>
        </p:spPr>
      </p:pic>
      <p:sp>
        <p:nvSpPr>
          <p:cNvPr id="7" name="Rectangle 6"/>
          <p:cNvSpPr/>
          <p:nvPr/>
        </p:nvSpPr>
        <p:spPr>
          <a:xfrm>
            <a:off x="290052" y="2653480"/>
            <a:ext cx="5019368" cy="2354491"/>
          </a:xfrm>
          <a:prstGeom prst="rect">
            <a:avLst/>
          </a:prstGeom>
        </p:spPr>
        <p:txBody>
          <a:bodyPr wrap="square">
            <a:spAutoFit/>
          </a:bodyPr>
          <a:lstStyle/>
          <a:p>
            <a:endParaRPr lang="en-US" sz="1050" dirty="0">
              <a:solidFill>
                <a:srgbClr val="000000"/>
              </a:solidFill>
              <a:latin typeface="Arial" panose="020B0604020202020204" pitchFamily="34" charset="0"/>
            </a:endParaRPr>
          </a:p>
          <a:p>
            <a:endParaRPr lang="en-US" sz="1050" dirty="0">
              <a:latin typeface="Arial" panose="020B0604020202020204" pitchFamily="34" charset="0"/>
            </a:endParaRPr>
          </a:p>
          <a:p>
            <a:r>
              <a:rPr lang="en-US" dirty="0">
                <a:latin typeface="Arial" panose="020B0604020202020204" pitchFamily="34" charset="0"/>
              </a:rPr>
              <a:t>This picture shows a </a:t>
            </a:r>
            <a:r>
              <a:rPr lang="en-US" dirty="0" smtClean="0">
                <a:latin typeface="Arial" panose="020B0604020202020204" pitchFamily="34" charset="0"/>
              </a:rPr>
              <a:t>3-fold </a:t>
            </a:r>
            <a:r>
              <a:rPr lang="en-US" dirty="0">
                <a:latin typeface="Arial" panose="020B0604020202020204" pitchFamily="34" charset="0"/>
              </a:rPr>
              <a:t>cross </a:t>
            </a:r>
            <a:r>
              <a:rPr lang="en-US" dirty="0" smtClean="0">
                <a:latin typeface="Arial" panose="020B0604020202020204" pitchFamily="34" charset="0"/>
              </a:rPr>
              <a:t>validation. We </a:t>
            </a:r>
            <a:r>
              <a:rPr lang="en-US" dirty="0">
                <a:latin typeface="Arial" panose="020B0604020202020204" pitchFamily="34" charset="0"/>
              </a:rPr>
              <a:t>divide the entire training set into three parts, and then train </a:t>
            </a:r>
            <a:r>
              <a:rPr lang="en-US" dirty="0" smtClean="0">
                <a:latin typeface="Arial" panose="020B0604020202020204" pitchFamily="34" charset="0"/>
              </a:rPr>
              <a:t>three models using a separate fold for validation of each model. </a:t>
            </a:r>
          </a:p>
          <a:p>
            <a:endParaRPr lang="en-US" dirty="0" smtClean="0">
              <a:latin typeface="Arial" panose="020B0604020202020204" pitchFamily="34" charset="0"/>
            </a:endParaRPr>
          </a:p>
          <a:p>
            <a:r>
              <a:rPr lang="en-US" dirty="0" smtClean="0">
                <a:latin typeface="Arial" panose="020B0604020202020204" pitchFamily="34" charset="0"/>
              </a:rPr>
              <a:t>Finally</a:t>
            </a:r>
            <a:r>
              <a:rPr lang="en-US" dirty="0">
                <a:latin typeface="Arial" panose="020B0604020202020204" pitchFamily="34" charset="0"/>
              </a:rPr>
              <a:t>, the training and validation </a:t>
            </a:r>
            <a:r>
              <a:rPr lang="en-US" dirty="0" smtClean="0">
                <a:latin typeface="Arial" panose="020B0604020202020204" pitchFamily="34" charset="0"/>
              </a:rPr>
              <a:t>errors are </a:t>
            </a:r>
            <a:r>
              <a:rPr lang="en-US" dirty="0">
                <a:latin typeface="Arial" panose="020B0604020202020204" pitchFamily="34" charset="0"/>
              </a:rPr>
              <a:t>estimated by averaging over </a:t>
            </a:r>
            <a:r>
              <a:rPr lang="en-US" dirty="0" smtClean="0">
                <a:latin typeface="Arial" panose="020B0604020202020204" pitchFamily="34" charset="0"/>
              </a:rPr>
              <a:t>the three models</a:t>
            </a:r>
            <a:endParaRPr lang="en-US" dirty="0">
              <a:latin typeface="Arial" panose="020B0604020202020204" pitchFamily="34" charset="0"/>
            </a:endParaRPr>
          </a:p>
        </p:txBody>
      </p:sp>
    </p:spTree>
    <p:extLst>
      <p:ext uri="{BB962C8B-B14F-4D97-AF65-F5344CB8AC3E}">
        <p14:creationId xmlns:p14="http://schemas.microsoft.com/office/powerpoint/2010/main" val="291042179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End of Lecture 1</a:t>
            </a:r>
            <a:endParaRPr lang="en-US" dirty="0"/>
          </a:p>
        </p:txBody>
      </p:sp>
    </p:spTree>
    <p:extLst>
      <p:ext uri="{BB962C8B-B14F-4D97-AF65-F5344CB8AC3E}">
        <p14:creationId xmlns:p14="http://schemas.microsoft.com/office/powerpoint/2010/main" val="35882006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2450" y="427664"/>
            <a:ext cx="7729728" cy="1188720"/>
          </a:xfrm>
        </p:spPr>
        <p:txBody>
          <a:bodyPr/>
          <a:lstStyle/>
          <a:p>
            <a:r>
              <a:rPr lang="en-US" dirty="0" smtClean="0"/>
              <a:t>Elements of A Machine Learning Program</a:t>
            </a:r>
            <a:endParaRPr lang="en-US" dirty="0"/>
          </a:p>
        </p:txBody>
      </p:sp>
      <p:sp>
        <p:nvSpPr>
          <p:cNvPr id="3" name="Content Placeholder 2"/>
          <p:cNvSpPr>
            <a:spLocks noGrp="1"/>
          </p:cNvSpPr>
          <p:nvPr>
            <p:ph idx="1"/>
          </p:nvPr>
        </p:nvSpPr>
        <p:spPr>
          <a:xfrm>
            <a:off x="959741" y="1921184"/>
            <a:ext cx="9274506" cy="4303770"/>
          </a:xfrm>
        </p:spPr>
        <p:txBody>
          <a:bodyPr/>
          <a:lstStyle/>
          <a:p>
            <a:pPr marL="0" indent="0">
              <a:buNone/>
            </a:pPr>
            <a:r>
              <a:rPr lang="en-US" dirty="0" smtClean="0"/>
              <a:t>According to Mitchel (1997) ,  a Machine Learning algorithm is an algorithm that is capable of improving a computer program’s performance at some task via experience.</a:t>
            </a:r>
          </a:p>
          <a:p>
            <a:pPr marL="0" indent="0">
              <a:buNone/>
            </a:pPr>
            <a:r>
              <a:rPr lang="en-US" dirty="0" smtClean="0"/>
              <a:t>To train a machine learning program we need three things;</a:t>
            </a:r>
          </a:p>
          <a:p>
            <a:pPr lvl="1"/>
            <a:r>
              <a:rPr lang="en-US" b="1" dirty="0" smtClean="0"/>
              <a:t>Example Data </a:t>
            </a:r>
            <a:r>
              <a:rPr lang="en-US" dirty="0" smtClean="0"/>
              <a:t>: For instance if the task is speech recognition, the example data could be human-generated transcripts of sound files. If the task is image tagging, this could be example pictures of what we want to tag.</a:t>
            </a:r>
          </a:p>
          <a:p>
            <a:pPr lvl="1"/>
            <a:r>
              <a:rPr lang="en-US" b="1" dirty="0" smtClean="0"/>
              <a:t>Learning Algorithm </a:t>
            </a:r>
            <a:r>
              <a:rPr lang="en-US" dirty="0" smtClean="0"/>
              <a:t>:  An algorithm that learns structures/patterns in the example data. For instance, in case of image tagging  the learning algorithm learns a mapping  between the features in the example images and their tags.</a:t>
            </a:r>
          </a:p>
          <a:p>
            <a:pPr lvl="1"/>
            <a:r>
              <a:rPr lang="en-US" b="1" dirty="0" smtClean="0"/>
              <a:t>Objective Function or a way to measure the performance of the learning algorithm </a:t>
            </a:r>
            <a:r>
              <a:rPr lang="en-US" dirty="0" smtClean="0"/>
              <a:t>: This is necessary in order to understand if the function learned by the machine is doing a good job mapping input to output.  The performance measure is also used as a feedback signal to improve the learning algorithm.</a:t>
            </a:r>
          </a:p>
          <a:p>
            <a:pPr marL="228600" lvl="1" indent="0">
              <a:buNone/>
            </a:pPr>
            <a:endParaRPr lang="en-US" dirty="0"/>
          </a:p>
        </p:txBody>
      </p:sp>
    </p:spTree>
    <p:extLst>
      <p:ext uri="{BB962C8B-B14F-4D97-AF65-F5344CB8AC3E}">
        <p14:creationId xmlns:p14="http://schemas.microsoft.com/office/powerpoint/2010/main" val="26846345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7367" y="278892"/>
            <a:ext cx="7729728" cy="864108"/>
          </a:xfrm>
        </p:spPr>
        <p:txBody>
          <a:bodyPr/>
          <a:lstStyle/>
          <a:p>
            <a:r>
              <a:rPr lang="en-US" dirty="0" smtClean="0"/>
              <a:t>Example Data</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55785" y="1618136"/>
                <a:ext cx="9952891" cy="4413388"/>
              </a:xfrm>
            </p:spPr>
            <p:txBody>
              <a:bodyPr>
                <a:normAutofit/>
              </a:bodyPr>
              <a:lstStyle/>
              <a:p>
                <a:r>
                  <a:rPr lang="en-US" dirty="0" smtClean="0"/>
                  <a:t>An </a:t>
                </a:r>
                <a:r>
                  <a:rPr lang="en-US" b="1" dirty="0" smtClean="0"/>
                  <a:t>example</a:t>
                </a:r>
                <a:r>
                  <a:rPr lang="en-US" dirty="0" smtClean="0"/>
                  <a:t> is a collection of features</a:t>
                </a:r>
                <a:r>
                  <a:rPr lang="en-US" dirty="0"/>
                  <a:t> </a:t>
                </a:r>
                <a:r>
                  <a:rPr lang="en-US" dirty="0" smtClean="0"/>
                  <a:t>that </a:t>
                </a:r>
                <a:r>
                  <a:rPr lang="en-US" dirty="0"/>
                  <a:t>have been quantitatively measured from some object or event that we </a:t>
                </a:r>
                <a:r>
                  <a:rPr lang="en-US" dirty="0" smtClean="0"/>
                  <a:t>want the </a:t>
                </a:r>
                <a:r>
                  <a:rPr lang="en-US" dirty="0"/>
                  <a:t>machine learning system to process</a:t>
                </a:r>
                <a:r>
                  <a:rPr lang="en-US" dirty="0" smtClean="0"/>
                  <a:t>.</a:t>
                </a:r>
              </a:p>
              <a:p>
                <a:r>
                  <a:rPr lang="en-US" dirty="0"/>
                  <a:t>We typically represent an</a:t>
                </a:r>
                <a:r>
                  <a:rPr lang="en-US" b="1" dirty="0"/>
                  <a:t> </a:t>
                </a:r>
                <a:r>
                  <a:rPr lang="en-US" b="1" dirty="0" smtClean="0"/>
                  <a:t>example (aka data point) </a:t>
                </a:r>
                <a:r>
                  <a:rPr lang="en-US" dirty="0"/>
                  <a:t>as </a:t>
                </a:r>
                <a:r>
                  <a:rPr lang="en-US" dirty="0" smtClean="0"/>
                  <a:t>a vector</a:t>
                </a:r>
                <a:r>
                  <a:rPr lang="en-US" dirty="0"/>
                  <a:t> </a:t>
                </a:r>
                <a14:m>
                  <m:oMath xmlns:m="http://schemas.openxmlformats.org/officeDocument/2006/math">
                    <m:r>
                      <a:rPr lang="en-US" b="1" i="1" smtClean="0">
                        <a:latin typeface="Cambria Math" panose="02040503050406030204" pitchFamily="18" charset="0"/>
                      </a:rPr>
                      <m:t>𝒙</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𝑛</m:t>
                        </m:r>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r>
                      <a:rPr lang="en-US" b="0" i="0" smtClean="0">
                        <a:latin typeface="Cambria Math" panose="02040503050406030204" pitchFamily="18" charset="0"/>
                      </a:rPr>
                      <m:t> </m:t>
                    </m:r>
                  </m:oMath>
                </a14:m>
                <a:r>
                  <a:rPr lang="en-US" dirty="0" smtClean="0"/>
                  <a:t>where </a:t>
                </a:r>
                <a:r>
                  <a:rPr lang="en-US" dirty="0"/>
                  <a:t>each </a:t>
                </a:r>
                <a:r>
                  <a:rPr lang="en-US" dirty="0" smtClean="0"/>
                  <a:t>entry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 </m:t>
                    </m:r>
                  </m:oMath>
                </a14:m>
                <a:r>
                  <a:rPr lang="en-US" dirty="0" smtClean="0"/>
                  <a:t>of the vector is another feature. ( we use bold font to refer to vectors). </a:t>
                </a:r>
              </a:p>
              <a:p>
                <a:r>
                  <a:rPr lang="en-US" dirty="0" smtClean="0"/>
                  <a:t>For instance, the features of an image are usually the brightness/intensity of the pixels in the image</a:t>
                </a:r>
                <a:r>
                  <a:rPr lang="en-US" dirty="0"/>
                  <a:t>. </a:t>
                </a:r>
                <a:r>
                  <a:rPr lang="en-US" dirty="0" smtClean="0"/>
                  <a:t> For example,  </a:t>
                </a:r>
                <a:r>
                  <a:rPr lang="en-US" dirty="0"/>
                  <a:t>200×200  color photograph would consist of  200×200×3=120000  numerical values, corresponding to the brightness of the red, green, and blue channels for each spatial </a:t>
                </a:r>
                <a:r>
                  <a:rPr lang="en-US" dirty="0" smtClean="0"/>
                  <a:t>location. </a:t>
                </a:r>
                <a:endParaRPr lang="en-US" dirty="0"/>
              </a:p>
              <a:p>
                <a:r>
                  <a:rPr lang="en-US" dirty="0" smtClean="0"/>
                  <a:t>A </a:t>
                </a:r>
                <a:r>
                  <a:rPr lang="en-US" b="1" dirty="0" smtClean="0"/>
                  <a:t>dataset  </a:t>
                </a:r>
                <a:r>
                  <a:rPr lang="en-US" dirty="0" smtClean="0"/>
                  <a:t> is a collection of many examples and is typically </a:t>
                </a:r>
                <a:r>
                  <a:rPr lang="en-US" b="1" dirty="0" smtClean="0"/>
                  <a:t>represented as a matrix </a:t>
                </a:r>
                <a:r>
                  <a:rPr lang="en-US" dirty="0" smtClean="0"/>
                  <a:t>containing a different example in each row. Each column of the dataset corresponds to a different feature.  For instance if you have a dataset of 50K colored images 200</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200</m:t>
                    </m:r>
                  </m:oMath>
                </a14:m>
                <a:r>
                  <a:rPr lang="en-US" dirty="0" smtClean="0"/>
                  <a:t> pixels, then the dataset is represented as a matrix of 50K rows and </a:t>
                </a:r>
                <a:r>
                  <a:rPr lang="en-US" dirty="0"/>
                  <a:t>120000</a:t>
                </a:r>
                <a:r>
                  <a:rPr lang="en-US" dirty="0" smtClean="0"/>
                  <a:t> columns.</a:t>
                </a: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55785" y="1618136"/>
                <a:ext cx="9952891" cy="4413388"/>
              </a:xfrm>
              <a:blipFill>
                <a:blip r:embed="rId3"/>
                <a:stretch>
                  <a:fillRect l="-367" t="-691"/>
                </a:stretch>
              </a:blipFill>
            </p:spPr>
            <p:txBody>
              <a:bodyPr/>
              <a:lstStyle/>
              <a:p>
                <a:r>
                  <a:rPr lang="en-US">
                    <a:noFill/>
                  </a:rPr>
                  <a:t> </a:t>
                </a:r>
              </a:p>
            </p:txBody>
          </p:sp>
        </mc:Fallback>
      </mc:AlternateContent>
    </p:spTree>
    <p:extLst>
      <p:ext uri="{BB962C8B-B14F-4D97-AF65-F5344CB8AC3E}">
        <p14:creationId xmlns:p14="http://schemas.microsoft.com/office/powerpoint/2010/main" val="7835457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9828" y="525076"/>
            <a:ext cx="8530649" cy="705846"/>
          </a:xfrm>
        </p:spPr>
        <p:txBody>
          <a:bodyPr>
            <a:normAutofit fontScale="90000"/>
          </a:bodyPr>
          <a:lstStyle/>
          <a:p>
            <a:r>
              <a:rPr lang="en-US" dirty="0" smtClean="0"/>
              <a:t>Quantity of Example Data</a:t>
            </a:r>
            <a:endParaRPr lang="en-US" dirty="0"/>
          </a:p>
        </p:txBody>
      </p:sp>
      <p:sp>
        <p:nvSpPr>
          <p:cNvPr id="3" name="Content Placeholder 2"/>
          <p:cNvSpPr>
            <a:spLocks noGrp="1"/>
          </p:cNvSpPr>
          <p:nvPr>
            <p:ph idx="1"/>
          </p:nvPr>
        </p:nvSpPr>
        <p:spPr>
          <a:xfrm>
            <a:off x="738555" y="2004647"/>
            <a:ext cx="10902460" cy="2760784"/>
          </a:xfrm>
        </p:spPr>
        <p:txBody>
          <a:bodyPr>
            <a:normAutofit/>
          </a:bodyPr>
          <a:lstStyle/>
          <a:p>
            <a:r>
              <a:rPr lang="en-US" dirty="0" smtClean="0"/>
              <a:t>When </a:t>
            </a:r>
            <a:r>
              <a:rPr lang="en-US" dirty="0"/>
              <a:t>we have more data, we </a:t>
            </a:r>
            <a:r>
              <a:rPr lang="en-US" dirty="0" smtClean="0"/>
              <a:t>typically can </a:t>
            </a:r>
            <a:r>
              <a:rPr lang="en-US" dirty="0"/>
              <a:t>train more powerful models and rely less heavily on pre-conceived </a:t>
            </a:r>
            <a:r>
              <a:rPr lang="en-US" dirty="0" smtClean="0"/>
              <a:t>assumptions</a:t>
            </a:r>
          </a:p>
          <a:p>
            <a:pPr lvl="1"/>
            <a:r>
              <a:rPr lang="en-US" dirty="0"/>
              <a:t>The regime change from (comparatively) small to big data is a major contributor to the success of modern deep learning</a:t>
            </a:r>
            <a:r>
              <a:rPr lang="en-US" dirty="0" smtClean="0"/>
              <a:t>.</a:t>
            </a:r>
          </a:p>
          <a:p>
            <a:pPr lvl="1"/>
            <a:r>
              <a:rPr lang="en-US" dirty="0"/>
              <a:t>many of the most exciting models in deep </a:t>
            </a:r>
            <a:r>
              <a:rPr lang="en-US" dirty="0" smtClean="0"/>
              <a:t>learning (such as text processing, image recognition, object detection, speech recognition, etc. ) </a:t>
            </a:r>
            <a:r>
              <a:rPr lang="en-US" dirty="0"/>
              <a:t>do not </a:t>
            </a:r>
            <a:r>
              <a:rPr lang="en-US" dirty="0" smtClean="0"/>
              <a:t>perform well </a:t>
            </a:r>
            <a:r>
              <a:rPr lang="en-US" dirty="0"/>
              <a:t>without large datasets. Some others work in the low-data regime, but are no better than traditional approaches</a:t>
            </a:r>
            <a:r>
              <a:rPr lang="en-US" dirty="0" smtClean="0"/>
              <a:t>.</a:t>
            </a:r>
          </a:p>
          <a:p>
            <a:endParaRPr lang="en-US" dirty="0"/>
          </a:p>
        </p:txBody>
      </p:sp>
    </p:spTree>
    <p:extLst>
      <p:ext uri="{BB962C8B-B14F-4D97-AF65-F5344CB8AC3E}">
        <p14:creationId xmlns:p14="http://schemas.microsoft.com/office/powerpoint/2010/main" val="24981194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077" y="753677"/>
            <a:ext cx="8114479" cy="881693"/>
          </a:xfrm>
        </p:spPr>
        <p:txBody>
          <a:bodyPr/>
          <a:lstStyle/>
          <a:p>
            <a:r>
              <a:rPr lang="en-US" dirty="0" smtClean="0"/>
              <a:t>Quality of Example Data</a:t>
            </a:r>
            <a:endParaRPr lang="en-US" dirty="0"/>
          </a:p>
        </p:txBody>
      </p:sp>
      <p:sp>
        <p:nvSpPr>
          <p:cNvPr id="3" name="Content Placeholder 2"/>
          <p:cNvSpPr>
            <a:spLocks noGrp="1"/>
          </p:cNvSpPr>
          <p:nvPr>
            <p:ph idx="1"/>
          </p:nvPr>
        </p:nvSpPr>
        <p:spPr>
          <a:xfrm>
            <a:off x="773723" y="2338754"/>
            <a:ext cx="9187141" cy="3401273"/>
          </a:xfrm>
        </p:spPr>
        <p:txBody>
          <a:bodyPr/>
          <a:lstStyle/>
          <a:p>
            <a:r>
              <a:rPr lang="en-US" dirty="0"/>
              <a:t>While it is important to have enough data, it is more important to have </a:t>
            </a:r>
            <a:r>
              <a:rPr lang="en-US" b="1" dirty="0"/>
              <a:t>right data.</a:t>
            </a:r>
          </a:p>
          <a:p>
            <a:pPr lvl="1"/>
            <a:r>
              <a:rPr lang="en-US" b="1" dirty="0"/>
              <a:t>i</a:t>
            </a:r>
            <a:r>
              <a:rPr lang="en-US" dirty="0"/>
              <a:t>f the data is full of mistakes, or if the chosen features are not predictive of the target quantity of interest, learning is going to </a:t>
            </a:r>
            <a:r>
              <a:rPr lang="en-US" dirty="0" smtClean="0"/>
              <a:t>fail hence, the famous </a:t>
            </a:r>
            <a:r>
              <a:rPr lang="en-US" dirty="0"/>
              <a:t>saying </a:t>
            </a:r>
            <a:r>
              <a:rPr lang="en-US" b="1" dirty="0"/>
              <a:t>garbage in, garbage </a:t>
            </a:r>
            <a:r>
              <a:rPr lang="en-US" b="1" dirty="0" smtClean="0"/>
              <a:t>out</a:t>
            </a:r>
            <a:endParaRPr lang="en-US" b="1" dirty="0"/>
          </a:p>
          <a:p>
            <a:pPr lvl="1"/>
            <a:r>
              <a:rPr lang="en-US" dirty="0"/>
              <a:t>Poor predictive performance is not the only potential </a:t>
            </a:r>
            <a:r>
              <a:rPr lang="en-US" dirty="0" smtClean="0"/>
              <a:t>consequence of models with poor quality data. In sensitive application of machine learning such as predictive policing, resume screening, loan risk assessment, etc. we have to be especially careful of data that reinforces social biases and discrimination</a:t>
            </a:r>
          </a:p>
          <a:p>
            <a:pPr lvl="1"/>
            <a:r>
              <a:rPr lang="en-US" dirty="0" smtClean="0"/>
              <a:t>One </a:t>
            </a:r>
            <a:r>
              <a:rPr lang="en-US" dirty="0"/>
              <a:t>common failure </a:t>
            </a:r>
            <a:r>
              <a:rPr lang="en-US" dirty="0" smtClean="0"/>
              <a:t> </a:t>
            </a:r>
            <a:r>
              <a:rPr lang="en-US" dirty="0"/>
              <a:t>occurs in dataset where some groups </a:t>
            </a:r>
            <a:r>
              <a:rPr lang="en-US" dirty="0" smtClean="0"/>
              <a:t>of people are underrepresented or overrepresented. For example, </a:t>
            </a:r>
            <a:r>
              <a:rPr lang="en-US" dirty="0"/>
              <a:t>Imagine applying a skin cancer recognition system in the wild that had never seen black skin </a:t>
            </a:r>
            <a:r>
              <a:rPr lang="en-US" dirty="0" smtClean="0"/>
              <a:t>before or applying a predictive policing system that is trained by data in which communities of colors are over represented. </a:t>
            </a:r>
            <a:endParaRPr lang="en-US" dirty="0"/>
          </a:p>
          <a:p>
            <a:endParaRPr lang="en-US" dirty="0"/>
          </a:p>
        </p:txBody>
      </p:sp>
    </p:spTree>
    <p:extLst>
      <p:ext uri="{BB962C8B-B14F-4D97-AF65-F5344CB8AC3E}">
        <p14:creationId xmlns:p14="http://schemas.microsoft.com/office/powerpoint/2010/main" val="10754125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35369" y="1261329"/>
            <a:ext cx="8546123" cy="1200518"/>
          </a:xfrm>
        </p:spPr>
        <p:txBody>
          <a:bodyPr>
            <a:normAutofit/>
          </a:bodyPr>
          <a:lstStyle/>
          <a:p>
            <a:r>
              <a:rPr lang="en-US" dirty="0" smtClean="0"/>
              <a:t> Preliminaries</a:t>
            </a:r>
            <a:endParaRPr lang="en-US" dirty="0"/>
          </a:p>
        </p:txBody>
      </p:sp>
      <p:sp>
        <p:nvSpPr>
          <p:cNvPr id="6" name="Text Placeholder 5"/>
          <p:cNvSpPr>
            <a:spLocks noGrp="1"/>
          </p:cNvSpPr>
          <p:nvPr>
            <p:ph type="body" idx="1"/>
          </p:nvPr>
        </p:nvSpPr>
        <p:spPr>
          <a:xfrm>
            <a:off x="1481854" y="2760784"/>
            <a:ext cx="9420607" cy="3612719"/>
          </a:xfrm>
        </p:spPr>
        <p:txBody>
          <a:bodyPr>
            <a:normAutofit fontScale="85000" lnSpcReduction="20000"/>
          </a:bodyPr>
          <a:lstStyle/>
          <a:p>
            <a:r>
              <a:rPr lang="en-US" dirty="0">
                <a:solidFill>
                  <a:schemeClr val="tx1">
                    <a:lumMod val="75000"/>
                  </a:schemeClr>
                </a:solidFill>
              </a:rPr>
              <a:t>1.1 AI vs ML vs Deep Learning</a:t>
            </a:r>
          </a:p>
          <a:p>
            <a:r>
              <a:rPr lang="en-US" b="1" dirty="0" smtClean="0"/>
              <a:t>1.2  Elements of a Machine Learning Program</a:t>
            </a:r>
          </a:p>
          <a:p>
            <a:pPr marL="800100" lvl="1" indent="-342900">
              <a:buFont typeface="Arial" panose="020B0604020202020204" pitchFamily="34" charset="0"/>
              <a:buChar char="•"/>
            </a:pPr>
            <a:r>
              <a:rPr lang="en-US" dirty="0" smtClean="0">
                <a:solidFill>
                  <a:schemeClr val="tx1">
                    <a:lumMod val="75000"/>
                  </a:schemeClr>
                </a:solidFill>
              </a:rPr>
              <a:t>Example Data</a:t>
            </a:r>
          </a:p>
          <a:p>
            <a:pPr marL="800100" lvl="1" indent="-342900">
              <a:buFont typeface="Arial" panose="020B0604020202020204" pitchFamily="34" charset="0"/>
              <a:buChar char="•"/>
            </a:pPr>
            <a:r>
              <a:rPr lang="en-US" sz="2400" b="1" dirty="0" smtClean="0"/>
              <a:t>Learning Algorithms </a:t>
            </a:r>
          </a:p>
          <a:p>
            <a:pPr marL="1257300" lvl="2" indent="-342900">
              <a:buFont typeface="Arial" panose="020B0604020202020204" pitchFamily="34" charset="0"/>
              <a:buChar char="•"/>
            </a:pPr>
            <a:r>
              <a:rPr lang="en-US" sz="2200" b="1" dirty="0" smtClean="0"/>
              <a:t>Supervised vs unsupervised vs semi-supervised vs reinforcement</a:t>
            </a:r>
          </a:p>
          <a:p>
            <a:pPr marL="1257300" lvl="2" indent="-342900">
              <a:buFont typeface="Arial" panose="020B0604020202020204" pitchFamily="34" charset="0"/>
              <a:buChar char="•"/>
            </a:pPr>
            <a:r>
              <a:rPr lang="en-US" sz="2200" b="1" dirty="0"/>
              <a:t>Parametric vs non-parametric</a:t>
            </a:r>
          </a:p>
          <a:p>
            <a:pPr marL="1257300" lvl="2" indent="-342900">
              <a:buFont typeface="Arial" panose="020B0604020202020204" pitchFamily="34" charset="0"/>
              <a:buChar char="•"/>
            </a:pPr>
            <a:r>
              <a:rPr lang="en-US" sz="1900" dirty="0">
                <a:solidFill>
                  <a:schemeClr val="tx1">
                    <a:lumMod val="85000"/>
                  </a:schemeClr>
                </a:solidFill>
              </a:rPr>
              <a:t> </a:t>
            </a:r>
            <a:r>
              <a:rPr lang="en-US" sz="1900" dirty="0" smtClean="0">
                <a:solidFill>
                  <a:schemeClr val="tx1">
                    <a:lumMod val="75000"/>
                  </a:schemeClr>
                </a:solidFill>
              </a:rPr>
              <a:t>Objective Function</a:t>
            </a:r>
            <a:endParaRPr lang="en-US" b="1" dirty="0">
              <a:solidFill>
                <a:schemeClr val="tx1">
                  <a:lumMod val="75000"/>
                </a:schemeClr>
              </a:solidFill>
            </a:endParaRPr>
          </a:p>
          <a:p>
            <a:r>
              <a:rPr lang="en-US" sz="2400" dirty="0" smtClean="0">
                <a:solidFill>
                  <a:schemeClr val="tx1">
                    <a:lumMod val="75000"/>
                  </a:schemeClr>
                </a:solidFill>
              </a:rPr>
              <a:t>1.3 Examples of </a:t>
            </a:r>
            <a:r>
              <a:rPr lang="en-US" sz="2400" dirty="0">
                <a:solidFill>
                  <a:schemeClr val="tx1">
                    <a:lumMod val="75000"/>
                  </a:schemeClr>
                </a:solidFill>
              </a:rPr>
              <a:t>M</a:t>
            </a:r>
            <a:r>
              <a:rPr lang="en-US" sz="2400" dirty="0" smtClean="0">
                <a:solidFill>
                  <a:schemeClr val="tx1">
                    <a:lumMod val="75000"/>
                  </a:schemeClr>
                </a:solidFill>
              </a:rPr>
              <a:t>achine </a:t>
            </a:r>
            <a:r>
              <a:rPr lang="en-US" sz="2400" dirty="0">
                <a:solidFill>
                  <a:schemeClr val="tx1">
                    <a:lumMod val="75000"/>
                  </a:schemeClr>
                </a:solidFill>
              </a:rPr>
              <a:t>L</a:t>
            </a:r>
            <a:r>
              <a:rPr lang="en-US" sz="2400" dirty="0" smtClean="0">
                <a:solidFill>
                  <a:schemeClr val="tx1">
                    <a:lumMod val="75000"/>
                  </a:schemeClr>
                </a:solidFill>
              </a:rPr>
              <a:t>earning Program</a:t>
            </a:r>
          </a:p>
          <a:p>
            <a:r>
              <a:rPr lang="en-US" sz="2400" dirty="0" smtClean="0">
                <a:solidFill>
                  <a:schemeClr val="tx1">
                    <a:lumMod val="75000"/>
                  </a:schemeClr>
                </a:solidFill>
              </a:rPr>
              <a:t>1.4 Capacity</a:t>
            </a:r>
            <a:r>
              <a:rPr lang="en-US" sz="2400" dirty="0">
                <a:solidFill>
                  <a:schemeClr val="tx1">
                    <a:lumMod val="75000"/>
                  </a:schemeClr>
                </a:solidFill>
              </a:rPr>
              <a:t>, Overfitting, and Under-fitting</a:t>
            </a:r>
          </a:p>
          <a:p>
            <a:r>
              <a:rPr lang="en-US" sz="2400" dirty="0">
                <a:solidFill>
                  <a:schemeClr val="tx1">
                    <a:lumMod val="75000"/>
                  </a:schemeClr>
                </a:solidFill>
              </a:rPr>
              <a:t>1.5 Hyper-parameters and Validation Sets</a:t>
            </a:r>
          </a:p>
          <a:p>
            <a:pPr marL="342900" indent="-342900">
              <a:buFont typeface="Arial" panose="020B0604020202020204" pitchFamily="34" charset="0"/>
              <a:buChar char="•"/>
            </a:pPr>
            <a:endParaRPr lang="en-US" sz="2100" dirty="0" smtClean="0">
              <a:solidFill>
                <a:schemeClr val="tx1">
                  <a:lumMod val="85000"/>
                </a:schemeClr>
              </a:solidFill>
            </a:endParaRPr>
          </a:p>
        </p:txBody>
      </p:sp>
    </p:spTree>
    <p:extLst>
      <p:ext uri="{BB962C8B-B14F-4D97-AF65-F5344CB8AC3E}">
        <p14:creationId xmlns:p14="http://schemas.microsoft.com/office/powerpoint/2010/main" val="14109558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964692"/>
            <a:ext cx="7729728" cy="600339"/>
          </a:xfrm>
        </p:spPr>
        <p:txBody>
          <a:bodyPr>
            <a:normAutofit fontScale="90000"/>
          </a:bodyPr>
          <a:lstStyle/>
          <a:p>
            <a:r>
              <a:rPr lang="en-US" dirty="0" smtClean="0"/>
              <a:t>Learning Algorithm</a:t>
            </a:r>
            <a:endParaRPr lang="en-US" dirty="0"/>
          </a:p>
        </p:txBody>
      </p:sp>
      <p:sp>
        <p:nvSpPr>
          <p:cNvPr id="3" name="Content Placeholder 2"/>
          <p:cNvSpPr>
            <a:spLocks noGrp="1"/>
          </p:cNvSpPr>
          <p:nvPr>
            <p:ph idx="1"/>
          </p:nvPr>
        </p:nvSpPr>
        <p:spPr>
          <a:xfrm>
            <a:off x="2231136" y="2039816"/>
            <a:ext cx="7729728" cy="3700212"/>
          </a:xfrm>
        </p:spPr>
        <p:txBody>
          <a:bodyPr/>
          <a:lstStyle/>
          <a:p>
            <a:r>
              <a:rPr lang="en-US" dirty="0" smtClean="0"/>
              <a:t>The learning algorithm process examples to extract patterns/rules. </a:t>
            </a:r>
          </a:p>
          <a:p>
            <a:r>
              <a:rPr lang="en-US" dirty="0" smtClean="0"/>
              <a:t>The patterns/rules extracted by learning algorithm </a:t>
            </a:r>
            <a:r>
              <a:rPr lang="en-US" dirty="0"/>
              <a:t>i</a:t>
            </a:r>
            <a:r>
              <a:rPr lang="en-US" dirty="0" smtClean="0"/>
              <a:t>s called a </a:t>
            </a:r>
            <a:r>
              <a:rPr lang="en-US" b="1" dirty="0" smtClean="0"/>
              <a:t>model</a:t>
            </a:r>
            <a:r>
              <a:rPr lang="en-US" dirty="0" smtClean="0"/>
              <a:t> . A model can be used to transform data and perform inference on new data.</a:t>
            </a:r>
          </a:p>
          <a:p>
            <a:r>
              <a:rPr lang="en-US" dirty="0" smtClean="0"/>
              <a:t>There are three main branches of Learning Algorithms:</a:t>
            </a:r>
          </a:p>
          <a:p>
            <a:pPr lvl="1"/>
            <a:r>
              <a:rPr lang="en-US" b="1" dirty="0" smtClean="0"/>
              <a:t>Supervised learning</a:t>
            </a:r>
          </a:p>
          <a:p>
            <a:pPr lvl="1"/>
            <a:r>
              <a:rPr lang="en-US" b="1" dirty="0" smtClean="0"/>
              <a:t>Unsupervised Learning</a:t>
            </a:r>
          </a:p>
          <a:p>
            <a:pPr lvl="1"/>
            <a:r>
              <a:rPr lang="en-US" b="1" dirty="0" smtClean="0"/>
              <a:t>Reinforcement Learning</a:t>
            </a:r>
          </a:p>
          <a:p>
            <a:pPr lvl="1"/>
            <a:endParaRPr lang="en-US" b="1" dirty="0"/>
          </a:p>
        </p:txBody>
      </p:sp>
    </p:spTree>
    <p:extLst>
      <p:ext uri="{BB962C8B-B14F-4D97-AF65-F5344CB8AC3E}">
        <p14:creationId xmlns:p14="http://schemas.microsoft.com/office/powerpoint/2010/main" val="40203384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296477"/>
            <a:ext cx="7729728" cy="1188720"/>
          </a:xfrm>
        </p:spPr>
        <p:txBody>
          <a:bodyPr/>
          <a:lstStyle/>
          <a:p>
            <a:r>
              <a:rPr lang="en-US" dirty="0" smtClean="0"/>
              <a:t>Learning Algorithms: Supervised Learning</a:t>
            </a:r>
            <a:endParaRPr lang="en-US" dirty="0"/>
          </a:p>
        </p:txBody>
      </p:sp>
      <p:sp>
        <p:nvSpPr>
          <p:cNvPr id="3" name="Content Placeholder 2"/>
          <p:cNvSpPr>
            <a:spLocks noGrp="1"/>
          </p:cNvSpPr>
          <p:nvPr>
            <p:ph idx="1"/>
          </p:nvPr>
        </p:nvSpPr>
        <p:spPr>
          <a:xfrm>
            <a:off x="826477" y="1846737"/>
            <a:ext cx="9134387" cy="3885848"/>
          </a:xfrm>
        </p:spPr>
        <p:txBody>
          <a:bodyPr>
            <a:normAutofit/>
          </a:bodyPr>
          <a:lstStyle/>
          <a:p>
            <a:r>
              <a:rPr lang="en-US" dirty="0" smtClean="0"/>
              <a:t>This is by far the most common type of learning algorithm and it consists of learning to map input data to known targets ( called </a:t>
            </a:r>
            <a:r>
              <a:rPr lang="en-US" b="1" dirty="0" smtClean="0"/>
              <a:t>labels, or annotations), </a:t>
            </a:r>
            <a:r>
              <a:rPr lang="en-US" dirty="0" smtClean="0"/>
              <a:t>given a set of examples ( often annotated by human). </a:t>
            </a:r>
          </a:p>
          <a:p>
            <a:r>
              <a:rPr lang="en-US" dirty="0"/>
              <a:t> </a:t>
            </a:r>
            <a:r>
              <a:rPr lang="en-US" dirty="0" smtClean="0"/>
              <a:t>In addition to the features, the example dataset for a supervised learning algorithm typically includes one or more extra columns representing the label/annotation for each data point.</a:t>
            </a:r>
          </a:p>
          <a:p>
            <a:r>
              <a:rPr lang="en-US" dirty="0" smtClean="0"/>
              <a:t>The most popular types of supervised learning are </a:t>
            </a:r>
            <a:r>
              <a:rPr lang="en-US" b="1" dirty="0" smtClean="0"/>
              <a:t>classification</a:t>
            </a:r>
            <a:r>
              <a:rPr lang="en-US" dirty="0" smtClean="0"/>
              <a:t> and </a:t>
            </a:r>
            <a:r>
              <a:rPr lang="en-US" b="1" dirty="0" smtClean="0"/>
              <a:t>regression</a:t>
            </a:r>
            <a:r>
              <a:rPr lang="en-US" dirty="0" smtClean="0"/>
              <a:t> algorithms:</a:t>
            </a:r>
          </a:p>
          <a:p>
            <a:pPr lvl="1"/>
            <a:r>
              <a:rPr lang="en-US" b="1" dirty="0" smtClean="0"/>
              <a:t>Classification</a:t>
            </a:r>
          </a:p>
          <a:p>
            <a:pPr lvl="1"/>
            <a:r>
              <a:rPr lang="en-US" b="1" dirty="0" smtClean="0"/>
              <a:t>Regression </a:t>
            </a:r>
          </a:p>
          <a:p>
            <a:pPr lvl="1"/>
            <a:endParaRPr lang="en-US" b="1" dirty="0" smtClean="0"/>
          </a:p>
          <a:p>
            <a:endParaRPr lang="en-US" dirty="0"/>
          </a:p>
        </p:txBody>
      </p:sp>
    </p:spTree>
    <p:extLst>
      <p:ext uri="{BB962C8B-B14F-4D97-AF65-F5344CB8AC3E}">
        <p14:creationId xmlns:p14="http://schemas.microsoft.com/office/powerpoint/2010/main" val="29199255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5" y="489909"/>
            <a:ext cx="7729728" cy="582754"/>
          </a:xfrm>
        </p:spPr>
        <p:txBody>
          <a:bodyPr>
            <a:normAutofit fontScale="90000"/>
          </a:bodyPr>
          <a:lstStyle/>
          <a:p>
            <a:r>
              <a:rPr lang="en-US" dirty="0" smtClean="0"/>
              <a:t>Supervised Learning: Classification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20969" y="1371599"/>
                <a:ext cx="10111154" cy="4941278"/>
              </a:xfrm>
            </p:spPr>
            <p:txBody>
              <a:bodyPr>
                <a:normAutofit/>
              </a:bodyPr>
              <a:lstStyle/>
              <a:p>
                <a:pPr lvl="1"/>
                <a:r>
                  <a:rPr lang="en-US" sz="1800" dirty="0" smtClean="0"/>
                  <a:t>In </a:t>
                </a:r>
                <a:r>
                  <a:rPr lang="en-US" sz="1800" dirty="0"/>
                  <a:t>classification, the computer program is asked to specify which of k categories/classes  some inputs belong to. </a:t>
                </a:r>
                <a:r>
                  <a:rPr lang="en-US" sz="1800" dirty="0" smtClean="0"/>
                  <a:t> </a:t>
                </a:r>
              </a:p>
              <a:p>
                <a:pPr lvl="1"/>
                <a:r>
                  <a:rPr lang="en-US" sz="1800" dirty="0"/>
                  <a:t>Image tagging is an example of classification task where input is an image (usually described as a set of pixel brightness values), and the output is a numeric code identifying the object in the </a:t>
                </a:r>
                <a:r>
                  <a:rPr lang="en-US" sz="1800" dirty="0" smtClean="0"/>
                  <a:t>image</a:t>
                </a:r>
                <a:endParaRPr lang="en-US" sz="1800" dirty="0"/>
              </a:p>
              <a:p>
                <a:pPr lvl="1"/>
                <a:r>
                  <a:rPr lang="en-US" sz="1800" dirty="0"/>
                  <a:t>a</a:t>
                </a:r>
                <a:r>
                  <a:rPr lang="en-US" sz="1800" dirty="0" smtClean="0"/>
                  <a:t> classification problem is called </a:t>
                </a:r>
                <a:r>
                  <a:rPr lang="en-US" sz="1800" b="1" dirty="0" smtClean="0"/>
                  <a:t>binary</a:t>
                </a:r>
                <a:r>
                  <a:rPr lang="en-US" sz="1800" dirty="0" smtClean="0"/>
                  <a:t> if k=2 (input can belong to one of the two categories) and  </a:t>
                </a:r>
                <a:r>
                  <a:rPr lang="en-US" sz="1800" b="1" dirty="0" smtClean="0"/>
                  <a:t>multiclass </a:t>
                </a:r>
                <a:r>
                  <a:rPr lang="en-US" sz="1800" dirty="0" smtClean="0"/>
                  <a:t>if k&gt;2.</a:t>
                </a:r>
                <a:r>
                  <a:rPr lang="en-US" sz="1800" b="1" dirty="0" smtClean="0"/>
                  <a:t> </a:t>
                </a:r>
                <a:endParaRPr lang="en-US" sz="1800" dirty="0"/>
              </a:p>
              <a:p>
                <a:pPr lvl="1"/>
                <a:r>
                  <a:rPr lang="en-US" sz="1800" dirty="0"/>
                  <a:t>To solve the classification task, the learning algorithm is typically asked to produce </a:t>
                </a:r>
                <a:r>
                  <a:rPr lang="en-US" sz="1800" dirty="0" smtClean="0"/>
                  <a:t>a </a:t>
                </a:r>
                <a:r>
                  <a:rPr lang="en-US" sz="1800" b="1" dirty="0" smtClean="0"/>
                  <a:t>function </a:t>
                </a:r>
                <a14:m>
                  <m:oMath xmlns:m="http://schemas.openxmlformats.org/officeDocument/2006/math">
                    <m:r>
                      <a:rPr lang="en-US" sz="1800" b="1" i="1" smtClean="0">
                        <a:latin typeface="Cambria Math" panose="02040503050406030204" pitchFamily="18" charset="0"/>
                      </a:rPr>
                      <m:t>𝒇</m:t>
                    </m:r>
                    <m:r>
                      <a:rPr lang="en-US" sz="1800" b="1" i="1" smtClean="0">
                        <a:latin typeface="Cambria Math" panose="02040503050406030204" pitchFamily="18" charset="0"/>
                      </a:rPr>
                      <m:t>:</m:t>
                    </m:r>
                    <m:sSup>
                      <m:sSupPr>
                        <m:ctrlPr>
                          <a:rPr lang="en-US" sz="1800" b="1" i="1" smtClean="0">
                            <a:latin typeface="Cambria Math" panose="02040503050406030204" pitchFamily="18" charset="0"/>
                            <a:ea typeface="Cambria Math" panose="02040503050406030204" pitchFamily="18" charset="0"/>
                          </a:rPr>
                        </m:ctrlPr>
                      </m:sSupPr>
                      <m:e>
                        <m:r>
                          <a:rPr lang="en-US" sz="1800" b="1" i="1">
                            <a:latin typeface="Cambria Math" panose="02040503050406030204" pitchFamily="18" charset="0"/>
                            <a:ea typeface="Cambria Math" panose="02040503050406030204" pitchFamily="18" charset="0"/>
                          </a:rPr>
                          <m:t>ℝ</m:t>
                        </m:r>
                      </m:e>
                      <m:sup>
                        <m:r>
                          <a:rPr lang="en-US" sz="1800" b="1" i="1" smtClean="0">
                            <a:latin typeface="Cambria Math" panose="02040503050406030204" pitchFamily="18" charset="0"/>
                            <a:ea typeface="Cambria Math" panose="02040503050406030204" pitchFamily="18" charset="0"/>
                          </a:rPr>
                          <m:t>𝒏</m:t>
                        </m:r>
                      </m:sup>
                    </m:sSup>
                    <m:r>
                      <a:rPr lang="en-US" sz="1800" b="1" i="1" smtClean="0">
                        <a:latin typeface="Cambria Math" panose="02040503050406030204" pitchFamily="18" charset="0"/>
                        <a:ea typeface="Cambria Math" panose="02040503050406030204" pitchFamily="18" charset="0"/>
                      </a:rPr>
                      <m:t>→</m:t>
                    </m:r>
                    <m:d>
                      <m:dPr>
                        <m:begChr m:val="{"/>
                        <m:endChr m:val="}"/>
                        <m:ctrlPr>
                          <a:rPr lang="en-US" sz="1800" b="1" i="1" smtClean="0">
                            <a:latin typeface="Cambria Math" panose="02040503050406030204" pitchFamily="18" charset="0"/>
                            <a:ea typeface="Cambria Math" panose="02040503050406030204" pitchFamily="18" charset="0"/>
                          </a:rPr>
                        </m:ctrlPr>
                      </m:dPr>
                      <m:e>
                        <m:r>
                          <a:rPr lang="en-US" sz="1800" b="1" i="1" smtClean="0">
                            <a:latin typeface="Cambria Math" panose="02040503050406030204" pitchFamily="18" charset="0"/>
                            <a:ea typeface="Cambria Math" panose="02040503050406030204" pitchFamily="18" charset="0"/>
                          </a:rPr>
                          <m:t>𝟏</m:t>
                        </m:r>
                        <m:r>
                          <a:rPr lang="en-US" sz="1800" b="1" i="1" smtClean="0">
                            <a:latin typeface="Cambria Math" panose="02040503050406030204" pitchFamily="18" charset="0"/>
                            <a:ea typeface="Cambria Math" panose="02040503050406030204" pitchFamily="18" charset="0"/>
                          </a:rPr>
                          <m:t>,..,</m:t>
                        </m:r>
                        <m:r>
                          <a:rPr lang="en-US" sz="1800" b="1" i="1" smtClean="0">
                            <a:latin typeface="Cambria Math" panose="02040503050406030204" pitchFamily="18" charset="0"/>
                            <a:ea typeface="Cambria Math" panose="02040503050406030204" pitchFamily="18" charset="0"/>
                          </a:rPr>
                          <m:t>𝒌</m:t>
                        </m:r>
                      </m:e>
                    </m:d>
                  </m:oMath>
                </a14:m>
                <a:r>
                  <a:rPr lang="en-US" sz="1800" b="0" dirty="0" smtClean="0">
                    <a:ea typeface="Cambria Math" panose="02040503050406030204" pitchFamily="18" charset="0"/>
                  </a:rPr>
                  <a:t> based on the example data.  In machine learning termin</a:t>
                </a:r>
                <a:r>
                  <a:rPr lang="en-US" sz="1800" dirty="0" smtClean="0">
                    <a:ea typeface="Cambria Math" panose="02040503050406030204" pitchFamily="18" charset="0"/>
                  </a:rPr>
                  <a:t>ology this process is sometimes referred to as </a:t>
                </a:r>
                <a:r>
                  <a:rPr lang="en-US" sz="1800" b="1" dirty="0" smtClean="0">
                    <a:ea typeface="Cambria Math" panose="02040503050406030204" pitchFamily="18" charset="0"/>
                  </a:rPr>
                  <a:t>model fitting, </a:t>
                </a:r>
                <a:r>
                  <a:rPr lang="en-US" sz="1800" dirty="0" smtClean="0">
                    <a:ea typeface="Cambria Math" panose="02040503050406030204" pitchFamily="18" charset="0"/>
                  </a:rPr>
                  <a:t>and the function that is created this way is called a </a:t>
                </a:r>
                <a:r>
                  <a:rPr lang="en-US" sz="1800" b="1" dirty="0" smtClean="0">
                    <a:ea typeface="Cambria Math" panose="02040503050406030204" pitchFamily="18" charset="0"/>
                  </a:rPr>
                  <a:t>model.</a:t>
                </a:r>
                <a:endParaRPr lang="en-US" sz="1800" b="0" dirty="0" smtClean="0">
                  <a:ea typeface="Cambria Math" panose="02040503050406030204" pitchFamily="18" charset="0"/>
                </a:endParaRPr>
              </a:p>
              <a:p>
                <a:pPr lvl="1"/>
                <a:r>
                  <a:rPr lang="en-US" sz="1800" dirty="0" smtClean="0">
                    <a:ea typeface="Cambria Math" panose="02040503050406030204" pitchFamily="18" charset="0"/>
                  </a:rPr>
                  <a:t>Once this function is created by the learning algorithm it can be used to assign  a category to new data ( i.e., a data that is not included in the examples used in model fitting)</a:t>
                </a:r>
                <a:endParaRPr lang="en-US" sz="1800" b="0" dirty="0" smtClean="0">
                  <a:ea typeface="Cambria Math" panose="02040503050406030204" pitchFamily="18" charset="0"/>
                </a:endParaRPr>
              </a:p>
              <a:p>
                <a:pPr lvl="1"/>
                <a:r>
                  <a:rPr lang="en-US" sz="1800" dirty="0" smtClean="0"/>
                  <a:t>There are variants of  classification algorithms (such as logistic regression, neural networks)  where </a:t>
                </a:r>
                <a:r>
                  <a:rPr lang="en-US" sz="1800" i="1" dirty="0" smtClean="0"/>
                  <a:t>f </a:t>
                </a:r>
                <a:r>
                  <a:rPr lang="en-US" sz="1800" b="1" i="1" dirty="0" smtClean="0"/>
                  <a:t> </a:t>
                </a:r>
                <a:r>
                  <a:rPr lang="en-US" sz="1800" dirty="0" smtClean="0"/>
                  <a:t>outputs a probability distribution over the classes representing the models’ confidence in data belonging to each class</a:t>
                </a: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20969" y="1371599"/>
                <a:ext cx="10111154" cy="4941278"/>
              </a:xfrm>
              <a:blipFill>
                <a:blip r:embed="rId3"/>
                <a:stretch>
                  <a:fillRect t="-617" r="-241"/>
                </a:stretch>
              </a:blipFill>
            </p:spPr>
            <p:txBody>
              <a:bodyPr/>
              <a:lstStyle/>
              <a:p>
                <a:r>
                  <a:rPr lang="en-US">
                    <a:noFill/>
                  </a:rPr>
                  <a:t> </a:t>
                </a:r>
              </a:p>
            </p:txBody>
          </p:sp>
        </mc:Fallback>
      </mc:AlternateContent>
    </p:spTree>
    <p:extLst>
      <p:ext uri="{BB962C8B-B14F-4D97-AF65-F5344CB8AC3E}">
        <p14:creationId xmlns:p14="http://schemas.microsoft.com/office/powerpoint/2010/main" val="28971717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314061"/>
            <a:ext cx="7729728" cy="758600"/>
          </a:xfrm>
        </p:spPr>
        <p:txBody>
          <a:bodyPr/>
          <a:lstStyle/>
          <a:p>
            <a:r>
              <a:rPr lang="en-US" dirty="0" smtClean="0"/>
              <a:t>Example of binary classification</a:t>
            </a:r>
            <a:endParaRPr lang="en-US" dirty="0"/>
          </a:p>
        </p:txBody>
      </p:sp>
      <p:sp>
        <p:nvSpPr>
          <p:cNvPr id="63" name="TextBox 24"/>
          <p:cNvSpPr txBox="1">
            <a:spLocks noChangeArrowheads="1"/>
          </p:cNvSpPr>
          <p:nvPr/>
        </p:nvSpPr>
        <p:spPr bwMode="auto">
          <a:xfrm>
            <a:off x="721748" y="2022116"/>
            <a:ext cx="3018775" cy="369332"/>
          </a:xfrm>
          <a:prstGeom prst="rect">
            <a:avLst/>
          </a:prstGeom>
          <a:solidFill>
            <a:srgbClr val="FFFFFF"/>
          </a:solidFill>
          <a:ln>
            <a:noFill/>
          </a:ln>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en-US" b="1" dirty="0" smtClean="0">
                <a:solidFill>
                  <a:srgbClr val="000000"/>
                </a:solidFill>
                <a:latin typeface="Arial"/>
              </a:rPr>
              <a:t>Example</a:t>
            </a:r>
            <a:r>
              <a:rPr kumimoji="0" lang="en-US" altLang="en-US" sz="1800" b="1" i="0" u="none" strike="noStrike" kern="1200" cap="none" spc="0" normalizeH="0" baseline="0" noProof="0" dirty="0" smtClean="0">
                <a:ln>
                  <a:noFill/>
                </a:ln>
                <a:solidFill>
                  <a:srgbClr val="000000"/>
                </a:solidFill>
                <a:effectLst/>
                <a:uLnTx/>
                <a:uFillTx/>
                <a:latin typeface="Arial"/>
                <a:ea typeface="+mn-ea"/>
                <a:cs typeface="+mn-cs"/>
              </a:rPr>
              <a:t> Data</a:t>
            </a:r>
            <a:r>
              <a:rPr kumimoji="0" lang="en-US" altLang="en-US" sz="1800" b="1" i="0" u="none" strike="noStrike" kern="1200" cap="none" spc="0" normalizeH="0" noProof="0" dirty="0" smtClean="0">
                <a:ln>
                  <a:noFill/>
                </a:ln>
                <a:solidFill>
                  <a:srgbClr val="000000"/>
                </a:solidFill>
                <a:effectLst/>
                <a:uLnTx/>
                <a:uFillTx/>
                <a:latin typeface="Arial"/>
                <a:ea typeface="+mn-ea"/>
                <a:cs typeface="+mn-cs"/>
              </a:rPr>
              <a:t> (annotated)</a:t>
            </a:r>
            <a:endParaRPr kumimoji="0" lang="en-US" altLang="en-US"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64" name="table"/>
          <p:cNvPicPr>
            <a:picLocks noChangeAspect="1"/>
          </p:cNvPicPr>
          <p:nvPr/>
        </p:nvPicPr>
        <p:blipFill>
          <a:blip r:embed="rId2"/>
          <a:stretch>
            <a:fillRect/>
          </a:stretch>
        </p:blipFill>
        <p:spPr>
          <a:xfrm>
            <a:off x="974540" y="3760666"/>
            <a:ext cx="2855912" cy="2057400"/>
          </a:xfrm>
          <a:prstGeom prst="rect">
            <a:avLst/>
          </a:prstGeom>
          <a:solidFill>
            <a:srgbClr val="FFFFFF"/>
          </a:solidFill>
        </p:spPr>
      </p:pic>
      <p:cxnSp>
        <p:nvCxnSpPr>
          <p:cNvPr id="65" name="Straight Arrow Connector 64"/>
          <p:cNvCxnSpPr/>
          <p:nvPr/>
        </p:nvCxnSpPr>
        <p:spPr>
          <a:xfrm flipH="1" flipV="1">
            <a:off x="1942915" y="3446341"/>
            <a:ext cx="685800" cy="474662"/>
          </a:xfrm>
          <a:prstGeom prst="straightConnector1">
            <a:avLst/>
          </a:prstGeom>
          <a:noFill/>
          <a:ln w="9525" cap="flat" cmpd="sng" algn="ctr">
            <a:solidFill>
              <a:srgbClr val="00CCCC">
                <a:shade val="95000"/>
                <a:satMod val="105000"/>
              </a:srgbClr>
            </a:solidFill>
            <a:prstDash val="solid"/>
            <a:tailEnd type="triangle"/>
          </a:ln>
          <a:effectLst/>
        </p:spPr>
      </p:cxnSp>
      <p:cxnSp>
        <p:nvCxnSpPr>
          <p:cNvPr id="66" name="Straight Arrow Connector 65"/>
          <p:cNvCxnSpPr/>
          <p:nvPr/>
        </p:nvCxnSpPr>
        <p:spPr>
          <a:xfrm flipH="1" flipV="1">
            <a:off x="1676215" y="3446341"/>
            <a:ext cx="266700" cy="398462"/>
          </a:xfrm>
          <a:prstGeom prst="straightConnector1">
            <a:avLst/>
          </a:prstGeom>
          <a:noFill/>
          <a:ln w="9525" cap="flat" cmpd="sng" algn="ctr">
            <a:solidFill>
              <a:srgbClr val="00CCCC">
                <a:shade val="95000"/>
                <a:satMod val="105000"/>
              </a:srgbClr>
            </a:solidFill>
            <a:prstDash val="solid"/>
            <a:tailEnd type="triangle"/>
          </a:ln>
          <a:effectLst/>
        </p:spPr>
      </p:cxnSp>
      <p:cxnSp>
        <p:nvCxnSpPr>
          <p:cNvPr id="67" name="Straight Arrow Connector 66"/>
          <p:cNvCxnSpPr/>
          <p:nvPr/>
        </p:nvCxnSpPr>
        <p:spPr>
          <a:xfrm flipV="1">
            <a:off x="1161865" y="3463803"/>
            <a:ext cx="323850" cy="228600"/>
          </a:xfrm>
          <a:prstGeom prst="straightConnector1">
            <a:avLst/>
          </a:prstGeom>
          <a:noFill/>
          <a:ln w="9525" cap="flat" cmpd="sng" algn="ctr">
            <a:solidFill>
              <a:srgbClr val="00CCCC">
                <a:shade val="95000"/>
                <a:satMod val="105000"/>
              </a:srgbClr>
            </a:solidFill>
            <a:prstDash val="solid"/>
            <a:tailEnd type="triangle"/>
          </a:ln>
          <a:effectLst/>
        </p:spPr>
      </p:cxnSp>
      <p:sp>
        <p:nvSpPr>
          <p:cNvPr id="68" name="Flowchart: Alternate Process 67"/>
          <p:cNvSpPr/>
          <p:nvPr/>
        </p:nvSpPr>
        <p:spPr>
          <a:xfrm>
            <a:off x="1105080" y="3133988"/>
            <a:ext cx="1382631" cy="261552"/>
          </a:xfrm>
          <a:prstGeom prst="flowChartAlternateProcess">
            <a:avLst/>
          </a:prstGeom>
          <a:solidFill>
            <a:srgbClr val="FFFFFF"/>
          </a:soli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smtClean="0">
                <a:ln>
                  <a:noFill/>
                </a:ln>
                <a:solidFill>
                  <a:srgbClr val="000000"/>
                </a:solidFill>
                <a:effectLst/>
                <a:uLnTx/>
                <a:uFillTx/>
                <a:latin typeface="Arial"/>
                <a:ea typeface="+mn-ea"/>
                <a:cs typeface="+mn-cs"/>
              </a:rPr>
              <a:t>X</a:t>
            </a:r>
            <a:r>
              <a:rPr kumimoji="0" lang="en-US" sz="1800" b="0" i="0" u="none" strike="noStrike" kern="1200" cap="none" spc="0" normalizeH="0" baseline="0" noProof="0" dirty="0" smtClean="0">
                <a:ln>
                  <a:noFill/>
                </a:ln>
                <a:solidFill>
                  <a:srgbClr val="000000"/>
                </a:solidFill>
                <a:effectLst/>
                <a:uLnTx/>
                <a:uFillTx/>
                <a:latin typeface="Arial"/>
                <a:ea typeface="+mn-ea"/>
                <a:cs typeface="+mn-cs"/>
              </a:rPr>
              <a:t>=features</a:t>
            </a: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69" name="Flowchart: Alternate Process 68"/>
          <p:cNvSpPr/>
          <p:nvPr/>
        </p:nvSpPr>
        <p:spPr>
          <a:xfrm>
            <a:off x="2992565" y="3133988"/>
            <a:ext cx="1143000" cy="312158"/>
          </a:xfrm>
          <a:prstGeom prst="flowChartAlternateProcess">
            <a:avLst/>
          </a:prstGeom>
          <a:solidFill>
            <a:srgbClr val="FFFFFF"/>
          </a:soli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Arial"/>
                <a:ea typeface="+mn-ea"/>
                <a:cs typeface="+mn-cs"/>
              </a:rPr>
              <a:t>Y=Label</a:t>
            </a: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cxnSp>
        <p:nvCxnSpPr>
          <p:cNvPr id="70" name="Straight Arrow Connector 69"/>
          <p:cNvCxnSpPr/>
          <p:nvPr/>
        </p:nvCxnSpPr>
        <p:spPr>
          <a:xfrm flipV="1">
            <a:off x="3390715" y="3513016"/>
            <a:ext cx="0" cy="246062"/>
          </a:xfrm>
          <a:prstGeom prst="straightConnector1">
            <a:avLst/>
          </a:prstGeom>
          <a:noFill/>
          <a:ln w="9525" cap="flat" cmpd="sng" algn="ctr">
            <a:solidFill>
              <a:srgbClr val="00CCCC">
                <a:shade val="95000"/>
                <a:satMod val="105000"/>
              </a:srgbClr>
            </a:solidFill>
            <a:prstDash val="solid"/>
            <a:tailEnd type="triangle"/>
          </a:ln>
          <a:effectLst/>
        </p:spPr>
      </p:cxnSp>
      <p:sp>
        <p:nvSpPr>
          <p:cNvPr id="71" name="Oval 70"/>
          <p:cNvSpPr/>
          <p:nvPr/>
        </p:nvSpPr>
        <p:spPr>
          <a:xfrm>
            <a:off x="5127775" y="3462493"/>
            <a:ext cx="3931496" cy="2116683"/>
          </a:xfrm>
          <a:prstGeom prst="ellipse">
            <a:avLst/>
          </a:prstGeom>
          <a:solidFill>
            <a:srgbClr val="FFFFFF"/>
          </a:solidFill>
          <a:ln w="9525" cap="flat" cmpd="sng" algn="ctr">
            <a:solidFill>
              <a:srgbClr val="6666FF">
                <a:shade val="95000"/>
                <a:satMod val="105000"/>
              </a:srgbClr>
            </a:solidFill>
            <a:prstDash val="solid"/>
          </a:ln>
          <a:effectLst>
            <a:outerShdw blurRad="40000" dist="20000" dir="5400000" rotWithShape="0">
              <a:srgbClr val="000000">
                <a:alpha val="38000"/>
              </a:srgbClr>
            </a:outerShdw>
          </a:effectLst>
        </p:spPr>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Arial"/>
                <a:ea typeface="+mn-ea"/>
                <a:cs typeface="+mn-cs"/>
              </a:rPr>
              <a:t>Classification Model</a:t>
            </a:r>
          </a:p>
          <a:p>
            <a:pPr marL="0" marR="0" lvl="0" indent="0" algn="ctr" defTabSz="914400" rtl="0" eaLnBrk="1" fontAlgn="base" latinLnBrk="0" hangingPunct="1">
              <a:lnSpc>
                <a:spcPct val="100000"/>
              </a:lnSpc>
              <a:spcBef>
                <a:spcPct val="0"/>
              </a:spcBef>
              <a:spcAft>
                <a:spcPct val="0"/>
              </a:spcAft>
              <a:buClrTx/>
              <a:buSzTx/>
              <a:buFontTx/>
              <a:buNone/>
              <a:tabLst/>
              <a:defRPr/>
            </a:pPr>
            <a:endParaRPr lang="en-US" dirty="0">
              <a:solidFill>
                <a:srgbClr val="000000"/>
              </a:solidFill>
              <a:latin typeface="Arial"/>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smtClean="0">
              <a:ln>
                <a:noFill/>
              </a:ln>
              <a:solidFill>
                <a:srgbClr val="000000"/>
              </a:solidFill>
              <a:effectLst/>
              <a:uLnTx/>
              <a:uFillTx/>
              <a:latin typeface="Arial"/>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lang="en-US" dirty="0">
              <a:solidFill>
                <a:srgbClr val="000000"/>
              </a:solidFill>
              <a:latin typeface="Arial"/>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72" name="Right Arrow 71"/>
          <p:cNvSpPr/>
          <p:nvPr/>
        </p:nvSpPr>
        <p:spPr>
          <a:xfrm>
            <a:off x="3830452" y="3921003"/>
            <a:ext cx="1377231" cy="868363"/>
          </a:xfrm>
          <a:prstGeom prst="rightArrow">
            <a:avLst/>
          </a:prstGeom>
          <a:solidFill>
            <a:srgbClr val="FFFFFF"/>
          </a:solidFill>
          <a:ln w="25400" cap="flat" cmpd="sng" algn="ctr">
            <a:solidFill>
              <a:srgbClr val="00CCCC">
                <a:shade val="50000"/>
              </a:srgbClr>
            </a:solidFill>
            <a:prstDash val="solid"/>
          </a:ln>
          <a:effectLst/>
        </p:spPr>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Arial"/>
                <a:ea typeface="+mn-ea"/>
                <a:cs typeface="+mn-cs"/>
              </a:rPr>
              <a:t>Learning Algorithm</a:t>
            </a: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73" name="Down Arrow 72"/>
          <p:cNvSpPr/>
          <p:nvPr/>
        </p:nvSpPr>
        <p:spPr>
          <a:xfrm>
            <a:off x="7602717" y="3177110"/>
            <a:ext cx="381000" cy="417512"/>
          </a:xfrm>
          <a:prstGeom prst="downArrow">
            <a:avLst/>
          </a:prstGeom>
          <a:solidFill>
            <a:srgbClr val="FFFFFF"/>
          </a:solidFill>
          <a:ln w="25400" cap="flat" cmpd="sng" algn="ctr">
            <a:solidFill>
              <a:srgbClr val="00CCCC">
                <a:shade val="50000"/>
              </a:srgbClr>
            </a:solidFill>
            <a:prstDash val="solid"/>
          </a:ln>
          <a:effectLst/>
        </p:spPr>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4" name="Right Arrow 73"/>
          <p:cNvSpPr/>
          <p:nvPr/>
        </p:nvSpPr>
        <p:spPr>
          <a:xfrm>
            <a:off x="9059272" y="4493582"/>
            <a:ext cx="734637" cy="295784"/>
          </a:xfrm>
          <a:prstGeom prst="rightArrow">
            <a:avLst/>
          </a:prstGeom>
          <a:solidFill>
            <a:srgbClr val="FFFFFF"/>
          </a:solidFill>
          <a:ln w="25400" cap="flat" cmpd="sng" algn="ctr">
            <a:solidFill>
              <a:srgbClr val="00CCCC">
                <a:shade val="50000"/>
              </a:srgbClr>
            </a:solidFill>
            <a:prstDash val="solid"/>
          </a:ln>
          <a:effectLst/>
        </p:spPr>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5" name="TextBox 47"/>
          <p:cNvSpPr txBox="1"/>
          <p:nvPr/>
        </p:nvSpPr>
        <p:spPr>
          <a:xfrm>
            <a:off x="9793908" y="4259748"/>
            <a:ext cx="1297323" cy="923330"/>
          </a:xfrm>
          <a:prstGeom prst="rect">
            <a:avLst/>
          </a:prstGeom>
          <a:solidFill>
            <a:srgbClr val="FFFFFF"/>
          </a:solidFill>
          <a:ln w="25400" cap="flat" cmpd="sng" algn="ctr">
            <a:solidFill>
              <a:srgbClr val="6666FF"/>
            </a:solidFill>
            <a:prstDash val="solid"/>
          </a:ln>
          <a:effectLst/>
        </p:spPr>
        <p:txBody>
          <a:bodyPr wrap="square">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Predict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Arial"/>
                <a:ea typeface="+mn-ea"/>
                <a:cs typeface="+mn-cs"/>
              </a:rPr>
              <a:t>Purchased?</a:t>
            </a: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76" name="table"/>
          <p:cNvPicPr>
            <a:picLocks noChangeAspect="1"/>
          </p:cNvPicPr>
          <p:nvPr/>
        </p:nvPicPr>
        <p:blipFill>
          <a:blip r:embed="rId3"/>
          <a:stretch>
            <a:fillRect/>
          </a:stretch>
        </p:blipFill>
        <p:spPr>
          <a:xfrm>
            <a:off x="6591115" y="2571489"/>
            <a:ext cx="2855912" cy="533400"/>
          </a:xfrm>
          <a:prstGeom prst="rect">
            <a:avLst/>
          </a:prstGeom>
          <a:solidFill>
            <a:srgbClr val="FFFFFF"/>
          </a:solidFill>
        </p:spPr>
      </p:pic>
      <p:sp>
        <p:nvSpPr>
          <p:cNvPr id="77" name="TextBox 24"/>
          <p:cNvSpPr txBox="1">
            <a:spLocks noChangeArrowheads="1"/>
          </p:cNvSpPr>
          <p:nvPr/>
        </p:nvSpPr>
        <p:spPr bwMode="auto">
          <a:xfrm>
            <a:off x="5207684" y="2060731"/>
            <a:ext cx="3506088" cy="369332"/>
          </a:xfrm>
          <a:prstGeom prst="rect">
            <a:avLst/>
          </a:prstGeom>
          <a:solidFill>
            <a:srgbClr val="FFFFFF"/>
          </a:solidFill>
          <a:ln>
            <a:noFill/>
          </a:ln>
          <a:extLst/>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smtClean="0">
                <a:ln>
                  <a:noFill/>
                </a:ln>
                <a:solidFill>
                  <a:srgbClr val="000000"/>
                </a:solidFill>
                <a:effectLst/>
                <a:uLnTx/>
                <a:uFillTx/>
                <a:latin typeface="Arial"/>
                <a:ea typeface="+mn-ea"/>
                <a:cs typeface="+mn-cs"/>
              </a:rPr>
              <a:t>New x</a:t>
            </a:r>
            <a:r>
              <a:rPr kumimoji="0" lang="en-US" altLang="en-US" sz="1800" b="1" i="0" u="none" strike="noStrike" kern="1200" cap="none" spc="0" normalizeH="0" noProof="0" dirty="0" smtClean="0">
                <a:ln>
                  <a:noFill/>
                </a:ln>
                <a:solidFill>
                  <a:srgbClr val="000000"/>
                </a:solidFill>
                <a:effectLst/>
                <a:uLnTx/>
                <a:uFillTx/>
                <a:latin typeface="Arial"/>
                <a:ea typeface="+mn-ea"/>
                <a:cs typeface="+mn-cs"/>
              </a:rPr>
              <a:t> not in the example Data</a:t>
            </a:r>
            <a:endParaRPr kumimoji="0" lang="en-US" altLang="en-US" sz="1800" b="0" i="0" u="none" strike="noStrike" kern="1200" cap="none" spc="0" normalizeH="0" baseline="0" noProof="0" dirty="0">
              <a:ln>
                <a:noFill/>
              </a:ln>
              <a:solidFill>
                <a:srgbClr val="000000"/>
              </a:solidFill>
              <a:effectLst/>
              <a:uLnTx/>
              <a:uFillTx/>
              <a:latin typeface="Arial"/>
              <a:ea typeface="+mn-ea"/>
              <a:cs typeface="+mn-cs"/>
            </a:endParaRPr>
          </a:p>
        </p:txBody>
      </p:sp>
      <mc:AlternateContent xmlns:mc="http://schemas.openxmlformats.org/markup-compatibility/2006" xmlns:a14="http://schemas.microsoft.com/office/drawing/2010/main">
        <mc:Choice Requires="a14">
          <p:sp>
            <p:nvSpPr>
              <p:cNvPr id="78" name="Rectangle 77"/>
              <p:cNvSpPr/>
              <p:nvPr/>
            </p:nvSpPr>
            <p:spPr>
              <a:xfrm>
                <a:off x="5371376" y="4259748"/>
                <a:ext cx="3662476" cy="646331"/>
              </a:xfrm>
              <a:prstGeom prst="rect">
                <a:avLst/>
              </a:prstGeom>
            </p:spPr>
            <p:txBody>
              <a:bodyPr wrap="none">
                <a:spAutoFit/>
              </a:bodyPr>
              <a:lstStyle/>
              <a:p>
                <a:pPr defTabSz="914400" fontAlgn="base">
                  <a:spcBef>
                    <a:spcPct val="0"/>
                  </a:spcBef>
                  <a:spcAft>
                    <a:spcPct val="0"/>
                  </a:spcAft>
                </a:pPr>
                <a14:m>
                  <m:oMathPara xmlns:m="http://schemas.openxmlformats.org/officeDocument/2006/math">
                    <m:oMathParaPr>
                      <m:jc m:val="centerGroup"/>
                    </m:oMathParaPr>
                    <m:oMath xmlns:m="http://schemas.openxmlformats.org/officeDocument/2006/math">
                      <m:r>
                        <a:rPr lang="en-US" b="0" i="1" smtClean="0">
                          <a:solidFill>
                            <a:srgbClr val="000000"/>
                          </a:solidFill>
                          <a:latin typeface="Cambria Math" panose="02040503050406030204" pitchFamily="18" charset="0"/>
                        </a:rPr>
                        <m:t>𝑝𝑢𝑟𝑐h𝑎𝑠𝑒𝑑</m:t>
                      </m:r>
                      <m:r>
                        <a:rPr lang="en-US" b="0" i="1" smtClean="0">
                          <a:solidFill>
                            <a:srgbClr val="000000"/>
                          </a:solidFill>
                          <a:latin typeface="Cambria Math" panose="02040503050406030204" pitchFamily="18" charset="0"/>
                        </a:rPr>
                        <m:t>=</m:t>
                      </m:r>
                    </m:oMath>
                  </m:oMathPara>
                </a14:m>
                <a:endParaRPr lang="en-US" b="0" i="1" dirty="0" smtClean="0">
                  <a:solidFill>
                    <a:srgbClr val="000000"/>
                  </a:solidFill>
                  <a:latin typeface="Cambria Math" panose="02040503050406030204" pitchFamily="18" charset="0"/>
                </a:endParaRPr>
              </a:p>
              <a:p>
                <a:pPr defTabSz="914400" fontAlgn="base">
                  <a:spcBef>
                    <a:spcPct val="0"/>
                  </a:spcBef>
                  <a:spcAft>
                    <a:spcPct val="0"/>
                  </a:spcAft>
                </a:pPr>
                <a14:m>
                  <m:oMathPara xmlns:m="http://schemas.openxmlformats.org/officeDocument/2006/math">
                    <m:oMathParaPr>
                      <m:jc m:val="centerGroup"/>
                    </m:oMathParaPr>
                    <m:oMath xmlns:m="http://schemas.openxmlformats.org/officeDocument/2006/math">
                      <m:r>
                        <a:rPr lang="en-US" b="0" i="1" smtClean="0">
                          <a:solidFill>
                            <a:srgbClr val="000000"/>
                          </a:solidFill>
                          <a:latin typeface="Cambria Math" panose="02040503050406030204" pitchFamily="18" charset="0"/>
                        </a:rPr>
                        <m:t>𝑓</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𝑔𝑒𝑛𝑑𝑒𝑟</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𝑎𝑔𝑒</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𝑒𝑠𝑡𝑖𝑚𝑎𝑡𝑒𝑑</m:t>
                      </m:r>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𝑠𝑎𝑙𝑎𝑟𝑦</m:t>
                      </m:r>
                      <m:r>
                        <a:rPr lang="en-US" b="0" i="1" smtClean="0">
                          <a:solidFill>
                            <a:srgbClr val="000000"/>
                          </a:solidFill>
                          <a:latin typeface="Cambria Math" panose="02040503050406030204" pitchFamily="18" charset="0"/>
                        </a:rPr>
                        <m:t>)</m:t>
                      </m:r>
                    </m:oMath>
                  </m:oMathPara>
                </a14:m>
                <a:endParaRPr lang="en-US" dirty="0">
                  <a:solidFill>
                    <a:srgbClr val="000000"/>
                  </a:solidFill>
                  <a:latin typeface="Times New Roman" pitchFamily="18" charset="0"/>
                </a:endParaRPr>
              </a:p>
            </p:txBody>
          </p:sp>
        </mc:Choice>
        <mc:Fallback xmlns="">
          <p:sp>
            <p:nvSpPr>
              <p:cNvPr id="78" name="Rectangle 77"/>
              <p:cNvSpPr>
                <a:spLocks noRot="1" noChangeAspect="1" noMove="1" noResize="1" noEditPoints="1" noAdjustHandles="1" noChangeArrowheads="1" noChangeShapeType="1" noTextEdit="1"/>
              </p:cNvSpPr>
              <p:nvPr/>
            </p:nvSpPr>
            <p:spPr>
              <a:xfrm>
                <a:off x="5371376" y="4259748"/>
                <a:ext cx="3662476" cy="646331"/>
              </a:xfrm>
              <a:prstGeom prst="rect">
                <a:avLst/>
              </a:prstGeom>
              <a:blipFill>
                <a:blip r:embed="rId4"/>
                <a:stretch>
                  <a:fillRect b="-7547"/>
                </a:stretch>
              </a:blipFill>
            </p:spPr>
            <p:txBody>
              <a:bodyPr/>
              <a:lstStyle/>
              <a:p>
                <a:r>
                  <a:rPr lang="en-US">
                    <a:noFill/>
                  </a:rPr>
                  <a:t> </a:t>
                </a:r>
              </a:p>
            </p:txBody>
          </p:sp>
        </mc:Fallback>
      </mc:AlternateContent>
      <p:sp>
        <p:nvSpPr>
          <p:cNvPr id="79" name="Curved Down Arrow 78"/>
          <p:cNvSpPr/>
          <p:nvPr/>
        </p:nvSpPr>
        <p:spPr bwMode="auto">
          <a:xfrm>
            <a:off x="2024710" y="2707069"/>
            <a:ext cx="1366005" cy="358655"/>
          </a:xfrm>
          <a:prstGeom prst="curvedDownArrow">
            <a:avLst/>
          </a:prstGeom>
          <a:solidFill>
            <a:srgbClr val="00CCCC"/>
          </a:solidFill>
          <a:ln w="9525" cap="flat" cmpd="sng" algn="ctr">
            <a:solidFill>
              <a:srgbClr val="FFFF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smtClean="0">
              <a:ln>
                <a:noFill/>
              </a:ln>
              <a:solidFill>
                <a:srgbClr val="FFFFFF"/>
              </a:solidFill>
              <a:effectLst/>
              <a:uLnTx/>
              <a:uFillTx/>
              <a:latin typeface="Times New Roman" pitchFamily="18" charset="0"/>
            </a:endParaRPr>
          </a:p>
        </p:txBody>
      </p:sp>
      <p:sp>
        <p:nvSpPr>
          <p:cNvPr id="80" name="TextBox 79"/>
          <p:cNvSpPr txBox="1"/>
          <p:nvPr/>
        </p:nvSpPr>
        <p:spPr>
          <a:xfrm>
            <a:off x="2531478" y="2715445"/>
            <a:ext cx="646331" cy="461665"/>
          </a:xfrm>
          <a:prstGeom prst="rect">
            <a:avLst/>
          </a:prstGeom>
          <a:noFill/>
        </p:spPr>
        <p:txBody>
          <a:bodyPr wrap="none" rtlCol="0">
            <a:spAutoFit/>
          </a:bodyPr>
          <a:lstStyle/>
          <a:p>
            <a:pPr defTabSz="914400" fontAlgn="base">
              <a:spcBef>
                <a:spcPct val="0"/>
              </a:spcBef>
              <a:spcAft>
                <a:spcPct val="0"/>
              </a:spcAft>
            </a:pPr>
            <a:r>
              <a:rPr lang="en-US" sz="2400" dirty="0">
                <a:latin typeface="Times New Roman" pitchFamily="18" charset="0"/>
              </a:rPr>
              <a:t>f</a:t>
            </a:r>
            <a:r>
              <a:rPr lang="en-US" sz="2400" dirty="0" smtClean="0">
                <a:latin typeface="Times New Roman" pitchFamily="18" charset="0"/>
              </a:rPr>
              <a:t>(x)</a:t>
            </a:r>
            <a:endParaRPr lang="en-US" sz="2400" dirty="0">
              <a:latin typeface="Times New Roman" pitchFamily="18" charset="0"/>
            </a:endParaRPr>
          </a:p>
        </p:txBody>
      </p:sp>
    </p:spTree>
    <p:extLst>
      <p:ext uri="{BB962C8B-B14F-4D97-AF65-F5344CB8AC3E}">
        <p14:creationId xmlns:p14="http://schemas.microsoft.com/office/powerpoint/2010/main" val="28293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 calcmode="lin" valueType="num">
                                      <p:cBhvr additive="base">
                                        <p:cTn id="7" dur="500" fill="hold"/>
                                        <p:tgtEl>
                                          <p:spTgt spid="80"/>
                                        </p:tgtEl>
                                        <p:attrNameLst>
                                          <p:attrName>ppt_x</p:attrName>
                                        </p:attrNameLst>
                                      </p:cBhvr>
                                      <p:tavLst>
                                        <p:tav tm="0">
                                          <p:val>
                                            <p:strVal val="#ppt_x"/>
                                          </p:val>
                                        </p:tav>
                                        <p:tav tm="100000">
                                          <p:val>
                                            <p:strVal val="#ppt_x"/>
                                          </p:val>
                                        </p:tav>
                                      </p:tavLst>
                                    </p:anim>
                                    <p:anim calcmode="lin" valueType="num">
                                      <p:cBhvr additive="base">
                                        <p:cTn id="8" dur="500" fill="hold"/>
                                        <p:tgtEl>
                                          <p:spTgt spid="8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anim calcmode="lin" valueType="num">
                                      <p:cBhvr additive="base">
                                        <p:cTn id="11" dur="500" fill="hold"/>
                                        <p:tgtEl>
                                          <p:spTgt spid="79"/>
                                        </p:tgtEl>
                                        <p:attrNameLst>
                                          <p:attrName>ppt_x</p:attrName>
                                        </p:attrNameLst>
                                      </p:cBhvr>
                                      <p:tavLst>
                                        <p:tav tm="0">
                                          <p:val>
                                            <p:strVal val="#ppt_x"/>
                                          </p:val>
                                        </p:tav>
                                        <p:tav tm="100000">
                                          <p:val>
                                            <p:strVal val="#ppt_x"/>
                                          </p:val>
                                        </p:tav>
                                      </p:tavLst>
                                    </p:anim>
                                    <p:anim calcmode="lin" valueType="num">
                                      <p:cBhvr additive="base">
                                        <p:cTn id="12"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77370" y="994673"/>
            <a:ext cx="8991600" cy="1243560"/>
          </a:xfrm>
        </p:spPr>
        <p:txBody>
          <a:bodyPr>
            <a:normAutofit/>
          </a:bodyPr>
          <a:lstStyle/>
          <a:p>
            <a:r>
              <a:rPr lang="en-US" dirty="0" smtClean="0"/>
              <a:t>Preliminaries</a:t>
            </a:r>
            <a:endParaRPr lang="en-US" dirty="0"/>
          </a:p>
        </p:txBody>
      </p:sp>
      <p:sp>
        <p:nvSpPr>
          <p:cNvPr id="6" name="Text Placeholder 5"/>
          <p:cNvSpPr>
            <a:spLocks noGrp="1"/>
          </p:cNvSpPr>
          <p:nvPr>
            <p:ph type="body" idx="1"/>
          </p:nvPr>
        </p:nvSpPr>
        <p:spPr>
          <a:xfrm>
            <a:off x="2161913" y="2632847"/>
            <a:ext cx="7622513" cy="2253051"/>
          </a:xfrm>
        </p:spPr>
        <p:txBody>
          <a:bodyPr>
            <a:normAutofit/>
          </a:bodyPr>
          <a:lstStyle/>
          <a:p>
            <a:r>
              <a:rPr lang="en-US" sz="2100" b="1" dirty="0">
                <a:solidFill>
                  <a:schemeClr val="tx1">
                    <a:lumMod val="95000"/>
                  </a:schemeClr>
                </a:solidFill>
              </a:rPr>
              <a:t>1.1 AI vs ML vs Deep Learning</a:t>
            </a:r>
          </a:p>
          <a:p>
            <a:r>
              <a:rPr lang="en-US" dirty="0">
                <a:solidFill>
                  <a:schemeClr val="tx1">
                    <a:lumMod val="75000"/>
                  </a:schemeClr>
                </a:solidFill>
              </a:rPr>
              <a:t>1.2  Elements of a Machine Learning </a:t>
            </a:r>
            <a:r>
              <a:rPr lang="en-US" dirty="0" smtClean="0">
                <a:solidFill>
                  <a:schemeClr val="tx1">
                    <a:lumMod val="75000"/>
                  </a:schemeClr>
                </a:solidFill>
              </a:rPr>
              <a:t>Program</a:t>
            </a:r>
            <a:endParaRPr lang="en-US" dirty="0">
              <a:solidFill>
                <a:schemeClr val="tx1">
                  <a:lumMod val="75000"/>
                </a:schemeClr>
              </a:solidFill>
            </a:endParaRPr>
          </a:p>
          <a:p>
            <a:r>
              <a:rPr lang="en-US" dirty="0">
                <a:solidFill>
                  <a:schemeClr val="tx1">
                    <a:lumMod val="75000"/>
                  </a:schemeClr>
                </a:solidFill>
              </a:rPr>
              <a:t>1.3  Examples of Machine Learning </a:t>
            </a:r>
            <a:r>
              <a:rPr lang="en-US" dirty="0" smtClean="0">
                <a:solidFill>
                  <a:schemeClr val="tx1">
                    <a:lumMod val="75000"/>
                  </a:schemeClr>
                </a:solidFill>
              </a:rPr>
              <a:t>Programs</a:t>
            </a:r>
            <a:endParaRPr lang="en-US" dirty="0">
              <a:solidFill>
                <a:schemeClr val="tx1">
                  <a:lumMod val="75000"/>
                </a:schemeClr>
              </a:solidFill>
            </a:endParaRPr>
          </a:p>
          <a:p>
            <a:r>
              <a:rPr lang="en-US" dirty="0">
                <a:solidFill>
                  <a:schemeClr val="tx1">
                    <a:lumMod val="75000"/>
                  </a:schemeClr>
                </a:solidFill>
              </a:rPr>
              <a:t>1.4 Capacity, Overfitting, and Under-fitting</a:t>
            </a:r>
          </a:p>
          <a:p>
            <a:r>
              <a:rPr lang="en-US" dirty="0">
                <a:solidFill>
                  <a:schemeClr val="tx1">
                    <a:lumMod val="75000"/>
                  </a:schemeClr>
                </a:solidFill>
              </a:rPr>
              <a:t>1.5 Hyper-parameters and Validation Sets</a:t>
            </a:r>
          </a:p>
          <a:p>
            <a:endParaRPr lang="en-US" dirty="0">
              <a:solidFill>
                <a:schemeClr val="tx1">
                  <a:lumMod val="95000"/>
                </a:schemeClr>
              </a:solidFill>
            </a:endParaRPr>
          </a:p>
        </p:txBody>
      </p:sp>
    </p:spTree>
    <p:extLst>
      <p:ext uri="{BB962C8B-B14F-4D97-AF65-F5344CB8AC3E}">
        <p14:creationId xmlns:p14="http://schemas.microsoft.com/office/powerpoint/2010/main" val="33057692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2535" y="437154"/>
            <a:ext cx="8952679" cy="1188720"/>
          </a:xfrm>
        </p:spPr>
        <p:txBody>
          <a:bodyPr/>
          <a:lstStyle/>
          <a:p>
            <a:r>
              <a:rPr lang="en-US" dirty="0" smtClean="0"/>
              <a:t>Supervised Learning: Regression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31136" y="1846386"/>
                <a:ext cx="7729728" cy="3893642"/>
              </a:xfrm>
            </p:spPr>
            <p:txBody>
              <a:bodyPr/>
              <a:lstStyle/>
              <a:p>
                <a:r>
                  <a:rPr lang="en-US" dirty="0" smtClean="0"/>
                  <a:t>In Regression, the computer program is asked to give a </a:t>
                </a:r>
                <a:r>
                  <a:rPr lang="en-US" b="1" dirty="0" smtClean="0"/>
                  <a:t>numerical value </a:t>
                </a:r>
                <a:r>
                  <a:rPr lang="en-US" dirty="0" smtClean="0"/>
                  <a:t>given some inputs</a:t>
                </a:r>
              </a:p>
              <a:p>
                <a:r>
                  <a:rPr lang="en-US" dirty="0"/>
                  <a:t>To solve this task, the learning </a:t>
                </a:r>
                <a:r>
                  <a:rPr lang="en-US" dirty="0" smtClean="0"/>
                  <a:t>algorithm is </a:t>
                </a:r>
                <a:r>
                  <a:rPr lang="en-US" dirty="0"/>
                  <a:t>asked to </a:t>
                </a:r>
                <a:r>
                  <a:rPr lang="en-US" dirty="0" smtClean="0"/>
                  <a:t>output (or fit)  </a:t>
                </a:r>
                <a:r>
                  <a:rPr lang="en-US" dirty="0"/>
                  <a:t>a </a:t>
                </a:r>
                <a:r>
                  <a:rPr lang="en-US" b="1" dirty="0"/>
                  <a:t>function </a:t>
                </a:r>
                <a14:m>
                  <m:oMath xmlns:m="http://schemas.openxmlformats.org/officeDocument/2006/math">
                    <m:r>
                      <a:rPr lang="en-US" b="1" i="1">
                        <a:latin typeface="Cambria Math" panose="02040503050406030204" pitchFamily="18" charset="0"/>
                      </a:rPr>
                      <m:t>𝒇</m:t>
                    </m:r>
                    <m:r>
                      <a:rPr lang="en-US" b="1" i="1">
                        <a:latin typeface="Cambria Math" panose="02040503050406030204" pitchFamily="18" charset="0"/>
                      </a:rPr>
                      <m:t>:</m:t>
                    </m:r>
                    <m:sSup>
                      <m:sSupPr>
                        <m:ctrlPr>
                          <a:rPr lang="en-US" b="1" i="1">
                            <a:latin typeface="Cambria Math" panose="02040503050406030204" pitchFamily="18" charset="0"/>
                            <a:ea typeface="Cambria Math" panose="02040503050406030204" pitchFamily="18" charset="0"/>
                          </a:rPr>
                        </m:ctrlPr>
                      </m:sSupPr>
                      <m:e>
                        <m:r>
                          <a:rPr lang="en-US" b="1" i="1">
                            <a:latin typeface="Cambria Math" panose="02040503050406030204" pitchFamily="18" charset="0"/>
                            <a:ea typeface="Cambria Math" panose="02040503050406030204" pitchFamily="18" charset="0"/>
                          </a:rPr>
                          <m:t>ℝ</m:t>
                        </m:r>
                      </m:e>
                      <m:sup>
                        <m:r>
                          <a:rPr lang="en-US" b="1" i="1">
                            <a:latin typeface="Cambria Math" panose="02040503050406030204" pitchFamily="18" charset="0"/>
                            <a:ea typeface="Cambria Math" panose="02040503050406030204" pitchFamily="18" charset="0"/>
                          </a:rPr>
                          <m:t>𝒏</m:t>
                        </m:r>
                      </m:sup>
                    </m:sSup>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ℝ</m:t>
                    </m:r>
                  </m:oMath>
                </a14:m>
                <a:r>
                  <a:rPr lang="en-US" dirty="0" smtClean="0">
                    <a:ea typeface="Cambria Math" panose="02040503050406030204" pitchFamily="18" charset="0"/>
                  </a:rPr>
                  <a:t> </a:t>
                </a:r>
                <a:r>
                  <a:rPr lang="en-US" dirty="0">
                    <a:ea typeface="Cambria Math" panose="02040503050406030204" pitchFamily="18" charset="0"/>
                  </a:rPr>
                  <a:t>based on the example </a:t>
                </a:r>
                <a:r>
                  <a:rPr lang="en-US" dirty="0" smtClean="0">
                    <a:ea typeface="Cambria Math" panose="02040503050406030204" pitchFamily="18" charset="0"/>
                  </a:rPr>
                  <a:t>data.</a:t>
                </a:r>
              </a:p>
              <a:p>
                <a:r>
                  <a:rPr lang="en-US" dirty="0" smtClean="0">
                    <a:ea typeface="Cambria Math" panose="02040503050406030204" pitchFamily="18" charset="0"/>
                  </a:rPr>
                  <a:t>The only difference between a classification  and a regression task is that the output in a classification task is </a:t>
                </a:r>
                <a:r>
                  <a:rPr lang="en-US" b="1" dirty="0" smtClean="0">
                    <a:ea typeface="Cambria Math" panose="02040503050406030204" pitchFamily="18" charset="0"/>
                  </a:rPr>
                  <a:t>finite and discrete</a:t>
                </a:r>
                <a:r>
                  <a:rPr lang="en-US" dirty="0" smtClean="0">
                    <a:ea typeface="Cambria Math" panose="02040503050406030204" pitchFamily="18" charset="0"/>
                  </a:rPr>
                  <a:t> ( that is : {1,…k} different classes) while the output of a </a:t>
                </a:r>
                <a:r>
                  <a:rPr lang="en-US" b="1" dirty="0" smtClean="0">
                    <a:ea typeface="Cambria Math" panose="02040503050406030204" pitchFamily="18" charset="0"/>
                  </a:rPr>
                  <a:t>regression </a:t>
                </a:r>
                <a:r>
                  <a:rPr lang="en-US" dirty="0" smtClean="0">
                    <a:ea typeface="Cambria Math" panose="02040503050406030204" pitchFamily="18" charset="0"/>
                  </a:rPr>
                  <a:t> task is continuous (often quantities such as amounts and sizes)</a:t>
                </a:r>
              </a:p>
              <a:p>
                <a:r>
                  <a:rPr lang="en-US" dirty="0" smtClean="0">
                    <a:ea typeface="Cambria Math" panose="02040503050406030204" pitchFamily="18" charset="0"/>
                  </a:rPr>
                  <a:t>An example of a regression task  </a:t>
                </a:r>
                <a:r>
                  <a:rPr lang="en-US" dirty="0"/>
                  <a:t>is the prediction of the expected claim amount that </a:t>
                </a:r>
                <a:r>
                  <a:rPr lang="en-US" dirty="0" smtClean="0"/>
                  <a:t>an insured </a:t>
                </a:r>
                <a:r>
                  <a:rPr lang="en-US" dirty="0"/>
                  <a:t>person will make (used to set insurance </a:t>
                </a:r>
                <a:r>
                  <a:rPr lang="en-US" dirty="0" smtClean="0"/>
                  <a:t>premiums or forecasting stock price.</a:t>
                </a:r>
                <a:endParaRPr lang="en-US" dirty="0"/>
              </a:p>
              <a:p>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31136" y="1846386"/>
                <a:ext cx="7729728" cy="3893642"/>
              </a:xfrm>
              <a:blipFill>
                <a:blip r:embed="rId2"/>
                <a:stretch>
                  <a:fillRect l="-473" t="-939" r="-868"/>
                </a:stretch>
              </a:blipFill>
            </p:spPr>
            <p:txBody>
              <a:bodyPr/>
              <a:lstStyle/>
              <a:p>
                <a:r>
                  <a:rPr lang="en-US">
                    <a:noFill/>
                  </a:rPr>
                  <a:t> </a:t>
                </a:r>
              </a:p>
            </p:txBody>
          </p:sp>
        </mc:Fallback>
      </mc:AlternateContent>
    </p:spTree>
    <p:extLst>
      <p:ext uri="{BB962C8B-B14F-4D97-AF65-F5344CB8AC3E}">
        <p14:creationId xmlns:p14="http://schemas.microsoft.com/office/powerpoint/2010/main" val="42677619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437154"/>
            <a:ext cx="7729728" cy="1092708"/>
          </a:xfrm>
        </p:spPr>
        <p:txBody>
          <a:bodyPr>
            <a:normAutofit fontScale="90000"/>
          </a:bodyPr>
          <a:lstStyle/>
          <a:p>
            <a:r>
              <a:rPr lang="en-US" dirty="0" smtClean="0"/>
              <a:t>Other Examples of Supervised Learning</a:t>
            </a:r>
            <a:endParaRPr lang="en-US" dirty="0"/>
          </a:p>
        </p:txBody>
      </p:sp>
      <p:sp>
        <p:nvSpPr>
          <p:cNvPr id="3" name="Content Placeholder 2"/>
          <p:cNvSpPr>
            <a:spLocks noGrp="1"/>
          </p:cNvSpPr>
          <p:nvPr>
            <p:ph idx="1"/>
          </p:nvPr>
        </p:nvSpPr>
        <p:spPr>
          <a:xfrm>
            <a:off x="1522945" y="1987412"/>
            <a:ext cx="8864756" cy="4589234"/>
          </a:xfrm>
        </p:spPr>
        <p:txBody>
          <a:bodyPr>
            <a:normAutofit fontScale="92500" lnSpcReduction="10000"/>
          </a:bodyPr>
          <a:lstStyle/>
          <a:p>
            <a:r>
              <a:rPr lang="en-US" dirty="0"/>
              <a:t>Although supervised learning mostly consists of classification and regression, </a:t>
            </a:r>
            <a:r>
              <a:rPr lang="en-US" dirty="0" smtClean="0"/>
              <a:t>there are </a:t>
            </a:r>
            <a:r>
              <a:rPr lang="en-US" dirty="0"/>
              <a:t>more exotic </a:t>
            </a:r>
            <a:r>
              <a:rPr lang="en-US" dirty="0" smtClean="0"/>
              <a:t>variants of supervised learning, such as:</a:t>
            </a:r>
          </a:p>
          <a:p>
            <a:r>
              <a:rPr lang="en-US" b="1" dirty="0" smtClean="0"/>
              <a:t>Sequence generation:</a:t>
            </a:r>
            <a:r>
              <a:rPr lang="en-US" dirty="0"/>
              <a:t> </a:t>
            </a:r>
            <a:r>
              <a:rPr lang="en-US" dirty="0" smtClean="0"/>
              <a:t>where the goal is to predict a sequence of values rather than a single value. </a:t>
            </a:r>
            <a:endParaRPr lang="en-US" dirty="0"/>
          </a:p>
          <a:p>
            <a:pPr lvl="1"/>
            <a:r>
              <a:rPr lang="en-US" dirty="0" smtClean="0"/>
              <a:t>For example, machine translation is a sequence generation problem where the input is a sentence in the original language and the output is a sentence (sequence of words) in the target language</a:t>
            </a:r>
          </a:p>
          <a:p>
            <a:pPr lvl="1"/>
            <a:r>
              <a:rPr lang="en-US" dirty="0" smtClean="0"/>
              <a:t>For example, image captioning is a sequence generation problem where the input is a vector of image pixels and the output is a sequence of words describing the image</a:t>
            </a:r>
          </a:p>
          <a:p>
            <a:pPr lvl="1"/>
            <a:r>
              <a:rPr lang="en-US" dirty="0" smtClean="0"/>
              <a:t>Sequence generation is sometimes formulated as a </a:t>
            </a:r>
            <a:r>
              <a:rPr lang="en-US" dirty="0"/>
              <a:t>as a series of classification </a:t>
            </a:r>
            <a:r>
              <a:rPr lang="en-US" dirty="0" smtClean="0"/>
              <a:t>problems (such </a:t>
            </a:r>
            <a:r>
              <a:rPr lang="en-US" dirty="0"/>
              <a:t>as repeatedly predicting a word or token in a sequence</a:t>
            </a:r>
            <a:r>
              <a:rPr lang="en-US" dirty="0" smtClean="0"/>
              <a:t>).</a:t>
            </a:r>
          </a:p>
          <a:p>
            <a:r>
              <a:rPr lang="en-US" b="1" dirty="0" smtClean="0"/>
              <a:t>Object detection: </a:t>
            </a:r>
            <a:r>
              <a:rPr lang="en-US" dirty="0" smtClean="0"/>
              <a:t>where the input is an image and the output is both a bounding box around certain objects in the image and identifying the class/type of the object.</a:t>
            </a:r>
          </a:p>
          <a:p>
            <a:pPr lvl="1"/>
            <a:r>
              <a:rPr lang="en-US" dirty="0" smtClean="0"/>
              <a:t>Object detection is often formulated as a combined classification/regression problem where the object  bounding box coordinates are predicted using regression and then objects are tagged using classification</a:t>
            </a:r>
          </a:p>
          <a:p>
            <a:r>
              <a:rPr lang="en-US" b="1" dirty="0" smtClean="0"/>
              <a:t>Syntax tree prediction: </a:t>
            </a:r>
            <a:r>
              <a:rPr lang="en-US" dirty="0" smtClean="0"/>
              <a:t> where the input is a sentence and the output is its decomposition into a syntax tree</a:t>
            </a:r>
            <a:endParaRPr lang="en-US" b="1" dirty="0" smtClean="0"/>
          </a:p>
          <a:p>
            <a:pPr lvl="1"/>
            <a:endParaRPr lang="en-US" dirty="0" smtClean="0"/>
          </a:p>
        </p:txBody>
      </p:sp>
    </p:spTree>
    <p:extLst>
      <p:ext uri="{BB962C8B-B14F-4D97-AF65-F5344CB8AC3E}">
        <p14:creationId xmlns:p14="http://schemas.microsoft.com/office/powerpoint/2010/main" val="37360219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1647" y="401984"/>
            <a:ext cx="10505987" cy="1188720"/>
          </a:xfrm>
        </p:spPr>
        <p:txBody>
          <a:bodyPr/>
          <a:lstStyle/>
          <a:p>
            <a:r>
              <a:rPr lang="en-US" dirty="0" smtClean="0"/>
              <a:t>Unsupervised Learning</a:t>
            </a:r>
            <a:endParaRPr lang="en-US" dirty="0"/>
          </a:p>
        </p:txBody>
      </p:sp>
      <p:sp>
        <p:nvSpPr>
          <p:cNvPr id="3" name="Content Placeholder 2"/>
          <p:cNvSpPr>
            <a:spLocks noGrp="1"/>
          </p:cNvSpPr>
          <p:nvPr>
            <p:ph idx="1"/>
          </p:nvPr>
        </p:nvSpPr>
        <p:spPr>
          <a:xfrm>
            <a:off x="861646" y="1987062"/>
            <a:ext cx="10638691" cy="4273061"/>
          </a:xfrm>
        </p:spPr>
        <p:txBody>
          <a:bodyPr>
            <a:normAutofit/>
          </a:bodyPr>
          <a:lstStyle/>
          <a:p>
            <a:r>
              <a:rPr lang="en-US" dirty="0" smtClean="0"/>
              <a:t>The main difference between supervised an unsupervised learning is that in unsupervised learning, example data </a:t>
            </a:r>
            <a:r>
              <a:rPr lang="en-US" b="1" dirty="0" smtClean="0"/>
              <a:t>is not labeled ( or annotated) </a:t>
            </a:r>
          </a:p>
          <a:p>
            <a:r>
              <a:rPr lang="en-US" dirty="0" smtClean="0"/>
              <a:t>The goal of unsupervised learning is to find interesting transformations of the example data for the purpose of grouping similar data, visualization, data compression, or de-noising (removing noise from a given input)</a:t>
            </a:r>
          </a:p>
          <a:p>
            <a:pPr lvl="1"/>
            <a:r>
              <a:rPr lang="en-US" sz="1800" dirty="0" smtClean="0"/>
              <a:t>For example, given a set of un-annotated photos, can we group them into landscape photos, pictures of dogs, babies, etc.  Or given a collection of users browsing activity, can we group them into users with similar behavior?</a:t>
            </a:r>
          </a:p>
          <a:p>
            <a:r>
              <a:rPr lang="en-US" dirty="0" smtClean="0"/>
              <a:t>Examples of unsupervised learning algorithms are dimensionality reduction algorithms such as PCA,  Auto-encoders,  clustering algorithms such as </a:t>
            </a:r>
            <a:r>
              <a:rPr lang="en-US" dirty="0" err="1" smtClean="0"/>
              <a:t>Kmeans</a:t>
            </a:r>
            <a:r>
              <a:rPr lang="en-US" dirty="0"/>
              <a:t>.</a:t>
            </a:r>
          </a:p>
        </p:txBody>
      </p:sp>
    </p:spTree>
    <p:extLst>
      <p:ext uri="{BB962C8B-B14F-4D97-AF65-F5344CB8AC3E}">
        <p14:creationId xmlns:p14="http://schemas.microsoft.com/office/powerpoint/2010/main" val="11085265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893" y="527539"/>
            <a:ext cx="10482541" cy="949569"/>
          </a:xfrm>
        </p:spPr>
        <p:txBody>
          <a:bodyPr>
            <a:normAutofit/>
          </a:bodyPr>
          <a:lstStyle/>
          <a:p>
            <a:r>
              <a:rPr lang="en-US" dirty="0" smtClean="0"/>
              <a:t>Example: Unsupervised vs Supervised Learning</a:t>
            </a:r>
            <a:endParaRPr lang="en-US" dirty="0"/>
          </a:p>
        </p:txBody>
      </p:sp>
      <p:pic>
        <p:nvPicPr>
          <p:cNvPr id="6146" name="Picture 2" descr="https://scontent-ort2-2.xx.fbcdn.net/v/t1.0-9/56569100_1171707949669180_4538105712454139904_n.png?_nc_cat=109&amp;_nc_sid=730e14&amp;_nc_ohc=4fanJWLQHZAAX-C1C5R&amp;_nc_ht=scontent-ort2-2.xx&amp;oh=7ec831a79d800cb9fa0d8a36bd9da545&amp;oe=5EEA93A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7513" y="1666752"/>
            <a:ext cx="8115300" cy="4114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15526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4784" y="261308"/>
            <a:ext cx="10392507" cy="793769"/>
          </a:xfrm>
        </p:spPr>
        <p:txBody>
          <a:bodyPr>
            <a:normAutofit/>
          </a:bodyPr>
          <a:lstStyle/>
          <a:p>
            <a:r>
              <a:rPr lang="en-US" dirty="0" smtClean="0"/>
              <a:t>Reinforcement Learning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4783" y="1195754"/>
                <a:ext cx="11043139" cy="5292969"/>
              </a:xfrm>
            </p:spPr>
            <p:txBody>
              <a:bodyPr>
                <a:normAutofit fontScale="92500" lnSpcReduction="20000"/>
              </a:bodyPr>
              <a:lstStyle/>
              <a:p>
                <a:pPr marL="0" indent="0">
                  <a:buNone/>
                </a:pPr>
                <a:endParaRPr lang="en-US" dirty="0" smtClean="0"/>
              </a:p>
              <a:p>
                <a:r>
                  <a:rPr lang="en-US" dirty="0" smtClean="0"/>
                  <a:t>Supervised and unsupervised learning are sometimes referred to as </a:t>
                </a:r>
                <a:r>
                  <a:rPr lang="en-US" b="1" dirty="0" smtClean="0"/>
                  <a:t>offline learning </a:t>
                </a:r>
                <a:r>
                  <a:rPr lang="en-US" dirty="0" smtClean="0"/>
                  <a:t>because all the data is given to the algorithm upfront and all of the learning takes place after the algorithm is disconnected from the environment.</a:t>
                </a:r>
              </a:p>
              <a:p>
                <a:r>
                  <a:rPr lang="en-US" dirty="0" smtClean="0"/>
                  <a:t>In contrast, in </a:t>
                </a:r>
                <a:r>
                  <a:rPr lang="en-US" dirty="0"/>
                  <a:t>reinforcement </a:t>
                </a:r>
                <a:r>
                  <a:rPr lang="en-US" dirty="0" smtClean="0"/>
                  <a:t>learning (RL), the learning algorithm does not have a fixed dataset. Instead,  an </a:t>
                </a:r>
                <a:r>
                  <a:rPr lang="en-US" i="1" dirty="0"/>
                  <a:t>agent </a:t>
                </a:r>
                <a:r>
                  <a:rPr lang="en-US" b="1" dirty="0" smtClean="0"/>
                  <a:t>interact with its </a:t>
                </a:r>
                <a:r>
                  <a:rPr lang="en-US" b="1" dirty="0"/>
                  <a:t>environment </a:t>
                </a:r>
                <a:r>
                  <a:rPr lang="en-US" dirty="0"/>
                  <a:t>and learns to choose actions </a:t>
                </a:r>
                <a:r>
                  <a:rPr lang="en-US" dirty="0" smtClean="0"/>
                  <a:t>that will </a:t>
                </a:r>
                <a:r>
                  <a:rPr lang="en-US" dirty="0"/>
                  <a:t>maximize some </a:t>
                </a:r>
                <a:r>
                  <a:rPr lang="en-US" dirty="0" smtClean="0"/>
                  <a:t>rewards from the environment. </a:t>
                </a:r>
              </a:p>
              <a:p>
                <a:r>
                  <a:rPr lang="en-US" dirty="0" smtClean="0"/>
                  <a:t>In RL, an agent interacts with the environment in a series of time steps. </a:t>
                </a:r>
              </a:p>
              <a:p>
                <a:pPr lvl="1"/>
                <a:r>
                  <a:rPr lang="en-US" dirty="0"/>
                  <a:t>At each </a:t>
                </a:r>
                <a:r>
                  <a:rPr lang="en-US" dirty="0" err="1" smtClean="0"/>
                  <a:t>timestep</a:t>
                </a:r>
                <a:r>
                  <a:rPr lang="en-US" dirty="0" smtClean="0"/>
                  <a:t>  </a:t>
                </a:r>
                <a:r>
                  <a:rPr lang="en-US" dirty="0"/>
                  <a:t>t , the agent receives some </a:t>
                </a:r>
                <a:r>
                  <a:rPr lang="en-US" dirty="0" smtClean="0"/>
                  <a:t>observation (example data)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𝑡</m:t>
                        </m:r>
                      </m:sub>
                    </m:sSub>
                  </m:oMath>
                </a14:m>
                <a:r>
                  <a:rPr lang="en-US" dirty="0" smtClean="0"/>
                  <a:t>  </a:t>
                </a:r>
                <a:r>
                  <a:rPr lang="en-US" dirty="0"/>
                  <a:t>from the environment and must choose an action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oMath>
                </a14:m>
                <a:r>
                  <a:rPr lang="en-US" dirty="0" smtClean="0"/>
                  <a:t>that it estimates to maximize its reward. This action is </a:t>
                </a:r>
                <a:r>
                  <a:rPr lang="en-US" dirty="0"/>
                  <a:t>subsequently transmitted back to the environment via some mechanism (sometimes called an </a:t>
                </a:r>
                <a:r>
                  <a:rPr lang="en-US" dirty="0" smtClean="0"/>
                  <a:t>actuator).  </a:t>
                </a:r>
                <a:endParaRPr lang="en-US" dirty="0"/>
              </a:p>
              <a:p>
                <a:pPr lvl="1"/>
                <a:r>
                  <a:rPr lang="en-US" dirty="0" smtClean="0"/>
                  <a:t>The agent receives a reward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oMath>
                </a14:m>
                <a:r>
                  <a:rPr lang="en-US" dirty="0" smtClean="0"/>
                  <a:t> from the environment </a:t>
                </a:r>
              </a:p>
              <a:p>
                <a:pPr lvl="1"/>
                <a:r>
                  <a:rPr lang="en-US" dirty="0" smtClean="0"/>
                  <a:t>The agent then receives a subsequent observation and chooses a subsequent action and so on.</a:t>
                </a:r>
              </a:p>
              <a:p>
                <a:pPr lvl="1"/>
                <a:r>
                  <a:rPr lang="en-US" dirty="0" smtClean="0"/>
                  <a:t>A reinforcement learning algorithm estimates what action will maximizes the reward from the environment in each time step</a:t>
                </a:r>
                <a:endParaRPr lang="en-US" dirty="0"/>
              </a:p>
              <a:p>
                <a:r>
                  <a:rPr lang="en-US" dirty="0" smtClean="0"/>
                  <a:t>For </a:t>
                </a:r>
                <a:r>
                  <a:rPr lang="en-US" dirty="0"/>
                  <a:t>instance, a neural network that “looks” at a </a:t>
                </a:r>
                <a:r>
                  <a:rPr lang="en-US" dirty="0" smtClean="0"/>
                  <a:t>videogame screen </a:t>
                </a:r>
                <a:r>
                  <a:rPr lang="en-US" dirty="0"/>
                  <a:t>and outputs game actions in order to maximize its score can be </a:t>
                </a:r>
                <a:r>
                  <a:rPr lang="en-US" dirty="0" smtClean="0"/>
                  <a:t>trained via </a:t>
                </a:r>
                <a:r>
                  <a:rPr lang="en-US" dirty="0"/>
                  <a:t>reinforcement learning</a:t>
                </a:r>
                <a:r>
                  <a:rPr lang="en-US" dirty="0" smtClean="0"/>
                  <a:t>.</a:t>
                </a:r>
              </a:p>
              <a:p>
                <a:r>
                  <a:rPr lang="en-US" dirty="0" smtClean="0"/>
                  <a:t>Reinforcement learning algorithms have recently </a:t>
                </a:r>
                <a:r>
                  <a:rPr lang="en-US" dirty="0"/>
                  <a:t>started to get a lot </a:t>
                </a:r>
                <a:r>
                  <a:rPr lang="en-US" dirty="0" smtClean="0"/>
                  <a:t>of attention </a:t>
                </a:r>
                <a:r>
                  <a:rPr lang="en-US" dirty="0"/>
                  <a:t>after Google DeepMind successfully applied it to learning to play </a:t>
                </a:r>
                <a:r>
                  <a:rPr lang="en-US" dirty="0" smtClean="0"/>
                  <a:t>Atari games </a:t>
                </a:r>
                <a:r>
                  <a:rPr lang="en-US" dirty="0"/>
                  <a:t>(and, later, learning to play Go at the highest level). </a:t>
                </a:r>
              </a:p>
              <a:p>
                <a:r>
                  <a:rPr lang="en-US" dirty="0" smtClean="0"/>
                  <a:t>Other than games, reinforcement learning algorithms have applications in areas such as Robotics, chat bots, Self-driving cars, recommendation systems, advertising, etc.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4783" y="1195754"/>
                <a:ext cx="11043139" cy="5292969"/>
              </a:xfrm>
              <a:blipFill>
                <a:blip r:embed="rId3"/>
                <a:stretch>
                  <a:fillRect l="-276" r="-55"/>
                </a:stretch>
              </a:blipFill>
            </p:spPr>
            <p:txBody>
              <a:bodyPr/>
              <a:lstStyle/>
              <a:p>
                <a:r>
                  <a:rPr lang="en-US">
                    <a:noFill/>
                  </a:rPr>
                  <a:t> </a:t>
                </a:r>
              </a:p>
            </p:txBody>
          </p:sp>
        </mc:Fallback>
      </mc:AlternateContent>
    </p:spTree>
    <p:extLst>
      <p:ext uri="{BB962C8B-B14F-4D97-AF65-F5344CB8AC3E}">
        <p14:creationId xmlns:p14="http://schemas.microsoft.com/office/powerpoint/2010/main" val="19053114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Interaction between reinforcement learning algorithm and the environment</a:t>
            </a:r>
            <a:endParaRPr lang="en-US" dirty="0"/>
          </a:p>
        </p:txBody>
      </p:sp>
      <p:pic>
        <p:nvPicPr>
          <p:cNvPr id="4" name="Picture 3"/>
          <p:cNvPicPr>
            <a:picLocks noChangeAspect="1"/>
          </p:cNvPicPr>
          <p:nvPr/>
        </p:nvPicPr>
        <p:blipFill>
          <a:blip r:embed="rId2"/>
          <a:stretch>
            <a:fillRect/>
          </a:stretch>
        </p:blipFill>
        <p:spPr>
          <a:xfrm>
            <a:off x="2463953" y="2488954"/>
            <a:ext cx="7264094" cy="3243629"/>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3138854" y="3024555"/>
                <a:ext cx="536331"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𝒂</m:t>
                          </m:r>
                        </m:e>
                        <m:sub>
                          <m:r>
                            <a:rPr lang="en-US" sz="2000" b="1" i="1" smtClean="0">
                              <a:latin typeface="Cambria Math" panose="02040503050406030204" pitchFamily="18" charset="0"/>
                            </a:rPr>
                            <m:t>𝒕</m:t>
                          </m:r>
                        </m:sub>
                      </m:sSub>
                    </m:oMath>
                  </m:oMathPara>
                </a14:m>
                <a:endParaRPr lang="en-US" sz="2000" b="1" dirty="0"/>
              </a:p>
            </p:txBody>
          </p:sp>
        </mc:Choice>
        <mc:Fallback xmlns="">
          <p:sp>
            <p:nvSpPr>
              <p:cNvPr id="5" name="TextBox 4"/>
              <p:cNvSpPr txBox="1">
                <a:spLocks noRot="1" noChangeAspect="1" noMove="1" noResize="1" noEditPoints="1" noAdjustHandles="1" noChangeArrowheads="1" noChangeShapeType="1" noTextEdit="1"/>
              </p:cNvSpPr>
              <p:nvPr/>
            </p:nvSpPr>
            <p:spPr>
              <a:xfrm>
                <a:off x="3138854" y="3024555"/>
                <a:ext cx="536331" cy="307777"/>
              </a:xfrm>
              <a:prstGeom prst="rect">
                <a:avLst/>
              </a:prstGeom>
              <a:blipFill>
                <a:blip r:embed="rId3"/>
                <a:stretch>
                  <a:fillRect b="-156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203646" y="4879703"/>
                <a:ext cx="49186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𝒐</m:t>
                          </m:r>
                        </m:e>
                        <m:sub>
                          <m:r>
                            <a:rPr lang="en-US" sz="2000" b="1" i="1" smtClean="0">
                              <a:latin typeface="Cambria Math" panose="02040503050406030204" pitchFamily="18" charset="0"/>
                            </a:rPr>
                            <m:t>𝒕</m:t>
                          </m:r>
                        </m:sub>
                      </m:sSub>
                    </m:oMath>
                  </m:oMathPara>
                </a14:m>
                <a:endParaRPr lang="en-US" sz="2000" b="1" dirty="0"/>
              </a:p>
            </p:txBody>
          </p:sp>
        </mc:Choice>
        <mc:Fallback xmlns="">
          <p:sp>
            <p:nvSpPr>
              <p:cNvPr id="6" name="Rectangle 5"/>
              <p:cNvSpPr>
                <a:spLocks noRot="1" noChangeAspect="1" noMove="1" noResize="1" noEditPoints="1" noAdjustHandles="1" noChangeArrowheads="1" noChangeShapeType="1" noTextEdit="1"/>
              </p:cNvSpPr>
              <p:nvPr/>
            </p:nvSpPr>
            <p:spPr>
              <a:xfrm>
                <a:off x="3203646" y="4879703"/>
                <a:ext cx="491866" cy="400110"/>
              </a:xfrm>
              <a:prstGeom prst="rect">
                <a:avLst/>
              </a:prstGeom>
              <a:blipFill>
                <a:blip r:embed="rId4"/>
                <a:stretch>
                  <a:fillRect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948854" y="3528647"/>
                <a:ext cx="536331"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𝒓</m:t>
                          </m:r>
                        </m:e>
                        <m:sub>
                          <m:r>
                            <a:rPr lang="en-US" sz="2000" b="1" i="1" smtClean="0">
                              <a:latin typeface="Cambria Math" panose="02040503050406030204" pitchFamily="18" charset="0"/>
                            </a:rPr>
                            <m:t>𝒕</m:t>
                          </m:r>
                        </m:sub>
                      </m:sSub>
                    </m:oMath>
                  </m:oMathPara>
                </a14:m>
                <a:endParaRPr lang="en-US" sz="2000" b="1" dirty="0"/>
              </a:p>
            </p:txBody>
          </p:sp>
        </mc:Choice>
        <mc:Fallback xmlns="">
          <p:sp>
            <p:nvSpPr>
              <p:cNvPr id="7" name="TextBox 6"/>
              <p:cNvSpPr txBox="1">
                <a:spLocks noRot="1" noChangeAspect="1" noMove="1" noResize="1" noEditPoints="1" noAdjustHandles="1" noChangeArrowheads="1" noChangeShapeType="1" noTextEdit="1"/>
              </p:cNvSpPr>
              <p:nvPr/>
            </p:nvSpPr>
            <p:spPr>
              <a:xfrm>
                <a:off x="6948854" y="3528647"/>
                <a:ext cx="536331" cy="307777"/>
              </a:xfrm>
              <a:prstGeom prst="rect">
                <a:avLst/>
              </a:prstGeom>
              <a:blipFill>
                <a:blip r:embed="rId5"/>
                <a:stretch>
                  <a:fillRect b="-18000"/>
                </a:stretch>
              </a:blipFill>
            </p:spPr>
            <p:txBody>
              <a:bodyPr/>
              <a:lstStyle/>
              <a:p>
                <a:r>
                  <a:rPr lang="en-US">
                    <a:noFill/>
                  </a:rPr>
                  <a:t> </a:t>
                </a:r>
              </a:p>
            </p:txBody>
          </p:sp>
        </mc:Fallback>
      </mc:AlternateContent>
    </p:spTree>
    <p:extLst>
      <p:ext uri="{BB962C8B-B14F-4D97-AF65-F5344CB8AC3E}">
        <p14:creationId xmlns:p14="http://schemas.microsoft.com/office/powerpoint/2010/main" val="2587680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7706" y="173384"/>
            <a:ext cx="7729728" cy="723431"/>
          </a:xfrm>
        </p:spPr>
        <p:txBody>
          <a:bodyPr>
            <a:normAutofit fontScale="90000"/>
          </a:bodyPr>
          <a:lstStyle/>
          <a:p>
            <a:r>
              <a:rPr lang="en-US" dirty="0" smtClean="0"/>
              <a:t>Parametric vs Non-Parametric Learning Algorithms</a:t>
            </a:r>
            <a:endParaRPr lang="en-US" dirty="0"/>
          </a:p>
        </p:txBody>
      </p:sp>
      <p:sp>
        <p:nvSpPr>
          <p:cNvPr id="3" name="Content Placeholder 2"/>
          <p:cNvSpPr>
            <a:spLocks noGrp="1"/>
          </p:cNvSpPr>
          <p:nvPr>
            <p:ph idx="1"/>
          </p:nvPr>
        </p:nvSpPr>
        <p:spPr>
          <a:xfrm>
            <a:off x="562709" y="1196105"/>
            <a:ext cx="11166230" cy="4272710"/>
          </a:xfrm>
        </p:spPr>
        <p:txBody>
          <a:bodyPr>
            <a:normAutofit/>
          </a:bodyPr>
          <a:lstStyle/>
          <a:p>
            <a:r>
              <a:rPr lang="en-US" sz="2000" dirty="0" smtClean="0"/>
              <a:t>Another way to categorize learning algorithm is </a:t>
            </a:r>
            <a:r>
              <a:rPr lang="en-US" sz="2000" b="1" dirty="0" smtClean="0"/>
              <a:t>parametric </a:t>
            </a:r>
            <a:r>
              <a:rPr lang="en-US" sz="2000" dirty="0" smtClean="0"/>
              <a:t>vs </a:t>
            </a:r>
            <a:r>
              <a:rPr lang="en-US" sz="2000" b="1" dirty="0" smtClean="0"/>
              <a:t>non-parametric </a:t>
            </a:r>
            <a:r>
              <a:rPr lang="en-US" sz="2000" dirty="0" smtClean="0"/>
              <a:t>algorithms</a:t>
            </a:r>
          </a:p>
          <a:p>
            <a:endParaRPr lang="en-US" sz="2000" dirty="0" smtClean="0"/>
          </a:p>
          <a:p>
            <a:r>
              <a:rPr lang="en-US" sz="2000" b="1" dirty="0" smtClean="0"/>
              <a:t>Parametric algorithms</a:t>
            </a:r>
          </a:p>
          <a:p>
            <a:pPr lvl="1"/>
            <a:r>
              <a:rPr lang="en-US" sz="1800" dirty="0" smtClean="0"/>
              <a:t>make assumptions about the functional form or shape of the function (i.e., the model) that maps input to output (i.e., the model). </a:t>
            </a:r>
          </a:p>
          <a:p>
            <a:pPr lvl="1"/>
            <a:r>
              <a:rPr lang="en-US" sz="1800" dirty="0" smtClean="0"/>
              <a:t>By doing so, </a:t>
            </a:r>
            <a:r>
              <a:rPr lang="en-US" sz="1800" dirty="0"/>
              <a:t> </a:t>
            </a:r>
            <a:r>
              <a:rPr lang="en-US" sz="1800" dirty="0" smtClean="0"/>
              <a:t>they reduce the learning problem into estimating the parameters of model.</a:t>
            </a:r>
          </a:p>
          <a:p>
            <a:pPr lvl="1"/>
            <a:r>
              <a:rPr lang="en-US" sz="1800" dirty="0" smtClean="0"/>
              <a:t>For example, linear regression is a parametric learning algorithm because it assumes that  output is a linear function of input and reduces the learning algorithm to estimating the coefficients of the linear equation. </a:t>
            </a:r>
          </a:p>
          <a:p>
            <a:pPr lvl="1"/>
            <a:r>
              <a:rPr lang="en-US" sz="1800" dirty="0" smtClean="0"/>
              <a:t>Parametric models assumes that the model  have </a:t>
            </a:r>
            <a:r>
              <a:rPr lang="en-US" sz="1800" b="1" dirty="0" smtClean="0"/>
              <a:t>a fixed number of parameters</a:t>
            </a:r>
            <a:r>
              <a:rPr lang="en-US" sz="1800" dirty="0" smtClean="0"/>
              <a:t>.</a:t>
            </a:r>
          </a:p>
          <a:p>
            <a:pPr marL="228600" lvl="1" indent="0">
              <a:buNone/>
            </a:pPr>
            <a:endParaRPr lang="en-US" sz="1800" dirty="0" smtClean="0"/>
          </a:p>
          <a:p>
            <a:pPr marL="228600" lvl="1" indent="0">
              <a:buNone/>
            </a:pPr>
            <a:endParaRPr lang="en-US" sz="1800" dirty="0" smtClean="0"/>
          </a:p>
          <a:p>
            <a:pPr lvl="1"/>
            <a:endParaRPr lang="en-US" sz="1800" dirty="0" smtClean="0"/>
          </a:p>
        </p:txBody>
      </p:sp>
    </p:spTree>
    <p:extLst>
      <p:ext uri="{BB962C8B-B14F-4D97-AF65-F5344CB8AC3E}">
        <p14:creationId xmlns:p14="http://schemas.microsoft.com/office/powerpoint/2010/main" val="28713506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2284" y="1459875"/>
            <a:ext cx="9380572" cy="3727587"/>
          </a:xfrm>
        </p:spPr>
        <p:txBody>
          <a:bodyPr/>
          <a:lstStyle/>
          <a:p>
            <a:pPr marL="0" indent="0">
              <a:buNone/>
            </a:pPr>
            <a:r>
              <a:rPr lang="en-US" b="1" dirty="0" smtClean="0"/>
              <a:t>Non-parametric algorithms:</a:t>
            </a:r>
          </a:p>
          <a:p>
            <a:pPr marL="0" indent="0">
              <a:buNone/>
            </a:pPr>
            <a:endParaRPr lang="en-US" b="1" dirty="0" smtClean="0"/>
          </a:p>
          <a:p>
            <a:pPr lvl="1"/>
            <a:r>
              <a:rPr lang="en-US" dirty="0"/>
              <a:t>D</a:t>
            </a:r>
            <a:r>
              <a:rPr lang="en-US" dirty="0" smtClean="0"/>
              <a:t>o </a:t>
            </a:r>
            <a:r>
              <a:rPr lang="en-US" dirty="0"/>
              <a:t>not make explicit assumptions about the form or shape of the function that connects input to output. Instead they seek an estimate of the function that gets as close to the example data points as possible without being too rough or wiggly.</a:t>
            </a:r>
          </a:p>
          <a:p>
            <a:pPr lvl="1"/>
            <a:r>
              <a:rPr lang="en-US" dirty="0"/>
              <a:t>D</a:t>
            </a:r>
            <a:r>
              <a:rPr lang="en-US" dirty="0" smtClean="0"/>
              <a:t>o </a:t>
            </a:r>
            <a:r>
              <a:rPr lang="en-US" dirty="0"/>
              <a:t>not have a fixed set of parameters and the number of parameters grows with the size of the example data</a:t>
            </a:r>
          </a:p>
          <a:p>
            <a:pPr lvl="1"/>
            <a:r>
              <a:rPr lang="en-US" dirty="0" smtClean="0"/>
              <a:t>k-nearest neighbors </a:t>
            </a:r>
            <a:r>
              <a:rPr lang="en-US" dirty="0"/>
              <a:t>and decision trees are </a:t>
            </a:r>
            <a:r>
              <a:rPr lang="en-US" dirty="0" smtClean="0"/>
              <a:t>examples  of non-parametric </a:t>
            </a:r>
            <a:r>
              <a:rPr lang="en-US" dirty="0"/>
              <a:t>models because they don’t make any assumption about the function that maps input to </a:t>
            </a:r>
            <a:r>
              <a:rPr lang="en-US" dirty="0" smtClean="0"/>
              <a:t>output.</a:t>
            </a:r>
            <a:endParaRPr lang="en-US" dirty="0"/>
          </a:p>
          <a:p>
            <a:pPr lvl="1"/>
            <a:endParaRPr lang="en-US" dirty="0"/>
          </a:p>
        </p:txBody>
      </p:sp>
      <p:sp>
        <p:nvSpPr>
          <p:cNvPr id="4" name="Title 1"/>
          <p:cNvSpPr>
            <a:spLocks noGrp="1"/>
          </p:cNvSpPr>
          <p:nvPr>
            <p:ph type="title"/>
          </p:nvPr>
        </p:nvSpPr>
        <p:spPr>
          <a:xfrm>
            <a:off x="2037706" y="173384"/>
            <a:ext cx="7729728" cy="723431"/>
          </a:xfrm>
        </p:spPr>
        <p:txBody>
          <a:bodyPr>
            <a:normAutofit fontScale="90000"/>
          </a:bodyPr>
          <a:lstStyle/>
          <a:p>
            <a:r>
              <a:rPr lang="en-US" dirty="0" smtClean="0"/>
              <a:t>Parametric vs Non-Parametric Learning Algorithms (Cont.)</a:t>
            </a:r>
            <a:endParaRPr lang="en-US" dirty="0"/>
          </a:p>
        </p:txBody>
      </p:sp>
    </p:spTree>
    <p:extLst>
      <p:ext uri="{BB962C8B-B14F-4D97-AF65-F5344CB8AC3E}">
        <p14:creationId xmlns:p14="http://schemas.microsoft.com/office/powerpoint/2010/main" val="1351329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35369" y="1261329"/>
            <a:ext cx="8546123" cy="1200518"/>
          </a:xfrm>
        </p:spPr>
        <p:txBody>
          <a:bodyPr>
            <a:normAutofit/>
          </a:bodyPr>
          <a:lstStyle/>
          <a:p>
            <a:r>
              <a:rPr lang="en-US" dirty="0" smtClean="0"/>
              <a:t>Preliminaries</a:t>
            </a:r>
            <a:endParaRPr lang="en-US" dirty="0"/>
          </a:p>
        </p:txBody>
      </p:sp>
      <p:sp>
        <p:nvSpPr>
          <p:cNvPr id="6" name="Text Placeholder 5"/>
          <p:cNvSpPr>
            <a:spLocks noGrp="1"/>
          </p:cNvSpPr>
          <p:nvPr>
            <p:ph type="body" idx="1"/>
          </p:nvPr>
        </p:nvSpPr>
        <p:spPr>
          <a:xfrm>
            <a:off x="1481854" y="2760785"/>
            <a:ext cx="9420607" cy="2839178"/>
          </a:xfrm>
        </p:spPr>
        <p:txBody>
          <a:bodyPr>
            <a:normAutofit fontScale="85000" lnSpcReduction="20000"/>
          </a:bodyPr>
          <a:lstStyle/>
          <a:p>
            <a:r>
              <a:rPr lang="en-US" sz="2400" dirty="0">
                <a:solidFill>
                  <a:schemeClr val="tx1">
                    <a:lumMod val="75000"/>
                  </a:schemeClr>
                </a:solidFill>
              </a:rPr>
              <a:t>1.1 AI vs ML vs Deep Learning</a:t>
            </a:r>
          </a:p>
          <a:p>
            <a:r>
              <a:rPr lang="en-US" b="1" dirty="0" smtClean="0"/>
              <a:t>1.2  Elements of a Machine Learning Program</a:t>
            </a:r>
          </a:p>
          <a:p>
            <a:pPr marL="800100" lvl="1" indent="-342900">
              <a:buFont typeface="Arial" panose="020B0604020202020204" pitchFamily="34" charset="0"/>
              <a:buChar char="•"/>
            </a:pPr>
            <a:r>
              <a:rPr lang="en-US" dirty="0" smtClean="0">
                <a:solidFill>
                  <a:schemeClr val="tx1">
                    <a:lumMod val="75000"/>
                  </a:schemeClr>
                </a:solidFill>
              </a:rPr>
              <a:t>Example Data</a:t>
            </a:r>
          </a:p>
          <a:p>
            <a:pPr marL="800100" lvl="1" indent="-342900">
              <a:buFont typeface="Arial" panose="020B0604020202020204" pitchFamily="34" charset="0"/>
              <a:buChar char="•"/>
            </a:pPr>
            <a:r>
              <a:rPr lang="en-US" dirty="0">
                <a:solidFill>
                  <a:schemeClr val="tx1">
                    <a:lumMod val="75000"/>
                  </a:schemeClr>
                </a:solidFill>
              </a:rPr>
              <a:t>Learning Algorithms </a:t>
            </a:r>
            <a:endParaRPr lang="en-US" dirty="0" smtClean="0">
              <a:solidFill>
                <a:schemeClr val="tx1">
                  <a:lumMod val="75000"/>
                </a:schemeClr>
              </a:solidFill>
            </a:endParaRPr>
          </a:p>
          <a:p>
            <a:pPr marL="800100" lvl="1" indent="-342900">
              <a:buFont typeface="Arial" panose="020B0604020202020204" pitchFamily="34" charset="0"/>
              <a:buChar char="•"/>
            </a:pPr>
            <a:r>
              <a:rPr lang="en-US" b="1" dirty="0" smtClean="0">
                <a:solidFill>
                  <a:schemeClr val="tx1"/>
                </a:solidFill>
              </a:rPr>
              <a:t>Objective Function</a:t>
            </a:r>
          </a:p>
          <a:p>
            <a:r>
              <a:rPr lang="en-US" sz="2400" dirty="0">
                <a:solidFill>
                  <a:schemeClr val="tx1">
                    <a:lumMod val="75000"/>
                  </a:schemeClr>
                </a:solidFill>
              </a:rPr>
              <a:t>1.3 Examples of Machine Learning Program</a:t>
            </a:r>
          </a:p>
          <a:p>
            <a:r>
              <a:rPr lang="en-US" sz="2400" dirty="0">
                <a:solidFill>
                  <a:schemeClr val="tx1">
                    <a:lumMod val="75000"/>
                  </a:schemeClr>
                </a:solidFill>
              </a:rPr>
              <a:t>1.4 Capacity, Overfitting, and Under-fitting</a:t>
            </a:r>
          </a:p>
          <a:p>
            <a:r>
              <a:rPr lang="en-US" sz="2400" dirty="0">
                <a:solidFill>
                  <a:schemeClr val="tx1">
                    <a:lumMod val="75000"/>
                  </a:schemeClr>
                </a:solidFill>
              </a:rPr>
              <a:t>1.5 Hyper-parameters and Validation Sets</a:t>
            </a:r>
          </a:p>
          <a:p>
            <a:pPr marL="800100" lvl="1" indent="-342900">
              <a:buFont typeface="Arial" panose="020B0604020202020204" pitchFamily="34" charset="0"/>
              <a:buChar char="•"/>
            </a:pPr>
            <a:endParaRPr lang="en-US" b="1" dirty="0" smtClean="0">
              <a:solidFill>
                <a:schemeClr val="tx1"/>
              </a:solidFill>
            </a:endParaRPr>
          </a:p>
          <a:p>
            <a:endParaRPr lang="en-US" b="1" dirty="0" smtClean="0">
              <a:solidFill>
                <a:schemeClr val="tx1"/>
              </a:solidFill>
            </a:endParaRPr>
          </a:p>
          <a:p>
            <a:pPr lvl="1"/>
            <a:endParaRPr lang="en-US" b="1" dirty="0">
              <a:solidFill>
                <a:schemeClr val="tx1"/>
              </a:solidFill>
            </a:endParaRPr>
          </a:p>
        </p:txBody>
      </p:sp>
    </p:spTree>
    <p:extLst>
      <p:ext uri="{BB962C8B-B14F-4D97-AF65-F5344CB8AC3E}">
        <p14:creationId xmlns:p14="http://schemas.microsoft.com/office/powerpoint/2010/main" val="16952772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31136" y="226138"/>
            <a:ext cx="7729728" cy="828939"/>
          </a:xfrm>
        </p:spPr>
        <p:txBody>
          <a:bodyPr>
            <a:normAutofit/>
          </a:bodyPr>
          <a:lstStyle/>
          <a:p>
            <a:r>
              <a:rPr lang="en-US" dirty="0" smtClean="0"/>
              <a:t>Objective Function</a:t>
            </a:r>
            <a:endParaRPr lang="en-US" dirty="0"/>
          </a:p>
        </p:txBody>
      </p:sp>
      <p:sp>
        <p:nvSpPr>
          <p:cNvPr id="5" name="Content Placeholder 4"/>
          <p:cNvSpPr>
            <a:spLocks noGrp="1"/>
          </p:cNvSpPr>
          <p:nvPr>
            <p:ph idx="1"/>
          </p:nvPr>
        </p:nvSpPr>
        <p:spPr>
          <a:xfrm>
            <a:off x="720969" y="1706060"/>
            <a:ext cx="10761785" cy="4641986"/>
          </a:xfrm>
        </p:spPr>
        <p:txBody>
          <a:bodyPr>
            <a:normAutofit/>
          </a:bodyPr>
          <a:lstStyle/>
          <a:p>
            <a:r>
              <a:rPr lang="en-US" dirty="0"/>
              <a:t>To evaluate the abilities of a machine learning algorithm, we must design </a:t>
            </a:r>
            <a:r>
              <a:rPr lang="en-US" dirty="0" smtClean="0"/>
              <a:t>a quantitative </a:t>
            </a:r>
            <a:r>
              <a:rPr lang="en-US" dirty="0"/>
              <a:t>measure of its performance. </a:t>
            </a:r>
            <a:endParaRPr lang="en-US" dirty="0" smtClean="0"/>
          </a:p>
          <a:p>
            <a:r>
              <a:rPr lang="en-US" dirty="0" smtClean="0"/>
              <a:t>The performance measure depends on the type of the learning algorithm and the desired behavior of the system. </a:t>
            </a:r>
          </a:p>
          <a:p>
            <a:pPr lvl="1"/>
            <a:r>
              <a:rPr lang="en-US" dirty="0" smtClean="0"/>
              <a:t>For example, the performance of a classification algorithm is often measured in terms of </a:t>
            </a:r>
            <a:r>
              <a:rPr lang="en-US" b="1" dirty="0" smtClean="0"/>
              <a:t>accuracy </a:t>
            </a:r>
            <a:r>
              <a:rPr lang="en-US" dirty="0" smtClean="0"/>
              <a:t>which is just the proportion of examples for which the model produces correct output. </a:t>
            </a:r>
          </a:p>
          <a:p>
            <a:pPr lvl="1"/>
            <a:r>
              <a:rPr lang="en-US" dirty="0" smtClean="0"/>
              <a:t>For example, the performance of a regression algorithm is often measured in terms of </a:t>
            </a:r>
            <a:r>
              <a:rPr lang="en-US" b="1" dirty="0" smtClean="0"/>
              <a:t>mean squared error, </a:t>
            </a:r>
            <a:r>
              <a:rPr lang="en-US" dirty="0" smtClean="0"/>
              <a:t>which is the average of squared distance between the algorithm’s output and the correct output.</a:t>
            </a:r>
          </a:p>
          <a:p>
            <a:r>
              <a:rPr lang="en-US" dirty="0" smtClean="0"/>
              <a:t>In machine learning and optimization, in general, this performance measure is referred to as </a:t>
            </a:r>
            <a:r>
              <a:rPr lang="en-US" b="1" dirty="0" smtClean="0"/>
              <a:t>objective, loss, </a:t>
            </a:r>
            <a:r>
              <a:rPr lang="en-US" dirty="0" smtClean="0"/>
              <a:t>or </a:t>
            </a:r>
            <a:r>
              <a:rPr lang="en-US" b="1" dirty="0" smtClean="0"/>
              <a:t>cost  </a:t>
            </a:r>
            <a:r>
              <a:rPr lang="en-US" dirty="0" smtClean="0"/>
              <a:t>function.  </a:t>
            </a:r>
          </a:p>
          <a:p>
            <a:endParaRPr lang="en-US" dirty="0" smtClean="0"/>
          </a:p>
          <a:p>
            <a:endParaRPr lang="en-US" dirty="0"/>
          </a:p>
        </p:txBody>
      </p:sp>
    </p:spTree>
    <p:extLst>
      <p:ext uri="{BB962C8B-B14F-4D97-AF65-F5344CB8AC3E}">
        <p14:creationId xmlns:p14="http://schemas.microsoft.com/office/powerpoint/2010/main" val="40073654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9124" y="514316"/>
            <a:ext cx="7729728" cy="850460"/>
          </a:xfrm>
        </p:spPr>
        <p:txBody>
          <a:bodyPr>
            <a:normAutofit fontScale="90000"/>
          </a:bodyPr>
          <a:lstStyle/>
          <a:p>
            <a:r>
              <a:rPr lang="en-US" dirty="0" smtClean="0"/>
              <a:t>AI, Machine Learning, and Deep Learning</a:t>
            </a:r>
            <a:endParaRPr lang="en-US" dirty="0"/>
          </a:p>
        </p:txBody>
      </p:sp>
      <p:sp>
        <p:nvSpPr>
          <p:cNvPr id="3" name="Content Placeholder 2"/>
          <p:cNvSpPr>
            <a:spLocks noGrp="1"/>
          </p:cNvSpPr>
          <p:nvPr>
            <p:ph idx="1"/>
          </p:nvPr>
        </p:nvSpPr>
        <p:spPr>
          <a:xfrm>
            <a:off x="1999124" y="1901065"/>
            <a:ext cx="7729728" cy="3101983"/>
          </a:xfrm>
        </p:spPr>
        <p:txBody>
          <a:bodyPr>
            <a:normAutofit fontScale="92500" lnSpcReduction="10000"/>
          </a:bodyPr>
          <a:lstStyle/>
          <a:p>
            <a:r>
              <a:rPr lang="en-US" dirty="0" smtClean="0"/>
              <a:t>In the past few years, Artificial Intelligence (AI) has been  subject of intense media hype.</a:t>
            </a:r>
          </a:p>
          <a:p>
            <a:r>
              <a:rPr lang="en-US" dirty="0"/>
              <a:t>Machine learning, deep learning, and AI come up in countless </a:t>
            </a:r>
            <a:r>
              <a:rPr lang="en-US" dirty="0" smtClean="0"/>
              <a:t>articles.</a:t>
            </a:r>
          </a:p>
          <a:p>
            <a:r>
              <a:rPr lang="en-US" dirty="0"/>
              <a:t>We’re promised a future of </a:t>
            </a:r>
            <a:r>
              <a:rPr lang="en-US" dirty="0" smtClean="0"/>
              <a:t>intelligent </a:t>
            </a:r>
            <a:r>
              <a:rPr lang="en-US" dirty="0" err="1" smtClean="0"/>
              <a:t>chatbots</a:t>
            </a:r>
            <a:r>
              <a:rPr lang="en-US" dirty="0"/>
              <a:t>, self-driving cars, and virtual </a:t>
            </a:r>
            <a:r>
              <a:rPr lang="en-US" dirty="0" smtClean="0"/>
              <a:t>assistants</a:t>
            </a:r>
          </a:p>
          <a:p>
            <a:r>
              <a:rPr lang="en-US" dirty="0" smtClean="0"/>
              <a:t>It is </a:t>
            </a:r>
            <a:r>
              <a:rPr lang="en-US" dirty="0"/>
              <a:t>important to be able to recognize the </a:t>
            </a:r>
            <a:r>
              <a:rPr lang="en-US" dirty="0" smtClean="0"/>
              <a:t>signal in </a:t>
            </a:r>
            <a:r>
              <a:rPr lang="en-US" dirty="0"/>
              <a:t>the noise so that you can tell world-changing developments from </a:t>
            </a:r>
            <a:r>
              <a:rPr lang="en-US" dirty="0" smtClean="0"/>
              <a:t>overhyped press releases</a:t>
            </a:r>
          </a:p>
          <a:p>
            <a:r>
              <a:rPr lang="en-US" dirty="0" smtClean="0"/>
              <a:t>In this lecture we give an overview of AI from early AI to machine learning and briefly go over basic structure of a machine learning program. </a:t>
            </a:r>
          </a:p>
          <a:p>
            <a:r>
              <a:rPr lang="en-US" dirty="0" smtClean="0"/>
              <a:t>This lecture is mostly based on </a:t>
            </a:r>
            <a:r>
              <a:rPr lang="en-US" dirty="0" smtClean="0">
                <a:hlinkClick r:id="rId2"/>
              </a:rPr>
              <a:t>chapter 5 of </a:t>
            </a:r>
            <a:r>
              <a:rPr lang="en-US" dirty="0" err="1" smtClean="0">
                <a:hlinkClick r:id="rId2"/>
              </a:rPr>
              <a:t>Goodfellow</a:t>
            </a:r>
            <a:r>
              <a:rPr lang="en-US" dirty="0">
                <a:hlinkClick r:id="rId2"/>
              </a:rPr>
              <a:t> </a:t>
            </a:r>
            <a:r>
              <a:rPr lang="en-US" dirty="0" smtClean="0">
                <a:hlinkClick r:id="rId2"/>
              </a:rPr>
              <a:t>et. Al. </a:t>
            </a:r>
            <a:endParaRPr lang="en-US" dirty="0" smtClean="0"/>
          </a:p>
          <a:p>
            <a:pPr marL="0" indent="0">
              <a:buNone/>
            </a:pPr>
            <a:endParaRPr lang="en-US" dirty="0" smtClean="0"/>
          </a:p>
        </p:txBody>
      </p:sp>
    </p:spTree>
    <p:extLst>
      <p:ext uri="{BB962C8B-B14F-4D97-AF65-F5344CB8AC3E}">
        <p14:creationId xmlns:p14="http://schemas.microsoft.com/office/powerpoint/2010/main" val="2359703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8554" y="1653305"/>
            <a:ext cx="10498015" cy="4343049"/>
          </a:xfrm>
        </p:spPr>
        <p:txBody>
          <a:bodyPr>
            <a:normAutofit/>
          </a:bodyPr>
          <a:lstStyle/>
          <a:p>
            <a:r>
              <a:rPr lang="en-US" dirty="0"/>
              <a:t>The choice of performance measure may seem straightforward and objective, but it is often diﬃcult to choose a performance measure that corresponds well to the desired behavior of the system</a:t>
            </a:r>
          </a:p>
          <a:p>
            <a:r>
              <a:rPr lang="en-US" dirty="0"/>
              <a:t>For example, in a regression problem should we penalize the system more if it frequently makes medium-sized mistakes or if it rarely makes very large mistakes or in a language translation task, should we measure the accuracy of the system at translating an entire sentence correctly or should we use a more ﬁne-grained performance measure that gives partial credit for getting some elements of the sentence correctly</a:t>
            </a:r>
          </a:p>
          <a:p>
            <a:endParaRPr lang="en-US" dirty="0" smtClean="0"/>
          </a:p>
          <a:p>
            <a:r>
              <a:rPr lang="en-US" dirty="0" smtClean="0"/>
              <a:t>Usually </a:t>
            </a:r>
            <a:r>
              <a:rPr lang="en-US" dirty="0"/>
              <a:t>we are interested in how well the machine learning algorithm </a:t>
            </a:r>
            <a:r>
              <a:rPr lang="en-US" dirty="0" smtClean="0"/>
              <a:t>performs on </a:t>
            </a:r>
            <a:r>
              <a:rPr lang="en-US" dirty="0"/>
              <a:t>data that it has not seen before, since this determines how well it will work </a:t>
            </a:r>
            <a:r>
              <a:rPr lang="en-US" dirty="0" smtClean="0"/>
              <a:t>when deployed </a:t>
            </a:r>
            <a:r>
              <a:rPr lang="en-US" dirty="0"/>
              <a:t>in the real world.</a:t>
            </a:r>
          </a:p>
          <a:p>
            <a:r>
              <a:rPr lang="en-US" dirty="0"/>
              <a:t>We therefore evaluate these performance measures </a:t>
            </a:r>
            <a:r>
              <a:rPr lang="en-US" dirty="0" smtClean="0"/>
              <a:t>using a</a:t>
            </a:r>
            <a:r>
              <a:rPr lang="en-US" dirty="0"/>
              <a:t> </a:t>
            </a:r>
            <a:r>
              <a:rPr lang="en-US" b="1" dirty="0" smtClean="0"/>
              <a:t>test set </a:t>
            </a:r>
            <a:r>
              <a:rPr lang="en-US" dirty="0" smtClean="0"/>
              <a:t>of </a:t>
            </a:r>
            <a:r>
              <a:rPr lang="en-US" dirty="0"/>
              <a:t>data that is separate from the data used for training the </a:t>
            </a:r>
            <a:r>
              <a:rPr lang="en-US" dirty="0" smtClean="0"/>
              <a:t>machine learning system</a:t>
            </a:r>
          </a:p>
          <a:p>
            <a:r>
              <a:rPr lang="en-US" dirty="0"/>
              <a:t>The ability </a:t>
            </a:r>
            <a:r>
              <a:rPr lang="en-US" dirty="0" smtClean="0"/>
              <a:t>of a model to </a:t>
            </a:r>
            <a:r>
              <a:rPr lang="en-US" dirty="0"/>
              <a:t>perform well on previously unobserved inputs is </a:t>
            </a:r>
            <a:r>
              <a:rPr lang="en-US" dirty="0" smtClean="0"/>
              <a:t>called </a:t>
            </a:r>
            <a:r>
              <a:rPr lang="en-US" b="1" dirty="0" smtClean="0"/>
              <a:t>generalization</a:t>
            </a:r>
            <a:endParaRPr lang="en-US" b="1" dirty="0"/>
          </a:p>
          <a:p>
            <a:endParaRPr lang="en-US" dirty="0"/>
          </a:p>
          <a:p>
            <a:endParaRPr lang="en-US" dirty="0"/>
          </a:p>
        </p:txBody>
      </p:sp>
      <p:sp>
        <p:nvSpPr>
          <p:cNvPr id="4" name="Title 3"/>
          <p:cNvSpPr txBox="1">
            <a:spLocks/>
          </p:cNvSpPr>
          <p:nvPr/>
        </p:nvSpPr>
        <p:spPr bwMode="black">
          <a:xfrm>
            <a:off x="2122697" y="331645"/>
            <a:ext cx="7729728" cy="828939"/>
          </a:xfrm>
          <a:prstGeom prst="rect">
            <a:avLst/>
          </a:prstGeom>
          <a:solidFill>
            <a:srgbClr val="FFFFFF"/>
          </a:solidFill>
          <a:ln w="31750" cap="sq">
            <a:solidFill>
              <a:srgbClr val="404040"/>
            </a:solidFill>
            <a:miter lim="800000"/>
          </a:ln>
        </p:spPr>
        <p:txBody>
          <a:bodyPr vert="horz" lIns="182880" tIns="182880" rIns="182880" bIns="182880" rtlCol="0" anchor="ctr">
            <a:normAutofit fontScale="75000" lnSpcReduction="2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smtClean="0"/>
              <a:t>Performance Measure and Generalization</a:t>
            </a:r>
            <a:endParaRPr lang="en-US" dirty="0"/>
          </a:p>
        </p:txBody>
      </p:sp>
    </p:spTree>
    <p:extLst>
      <p:ext uri="{BB962C8B-B14F-4D97-AF65-F5344CB8AC3E}">
        <p14:creationId xmlns:p14="http://schemas.microsoft.com/office/powerpoint/2010/main" val="35763993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81854" y="768960"/>
            <a:ext cx="8546123" cy="1200518"/>
          </a:xfrm>
        </p:spPr>
        <p:txBody>
          <a:bodyPr>
            <a:normAutofit/>
          </a:bodyPr>
          <a:lstStyle/>
          <a:p>
            <a:r>
              <a:rPr lang="en-US" dirty="0" smtClean="0"/>
              <a:t> Preliminaries</a:t>
            </a:r>
            <a:endParaRPr lang="en-US" dirty="0"/>
          </a:p>
        </p:txBody>
      </p:sp>
      <p:sp>
        <p:nvSpPr>
          <p:cNvPr id="6" name="Text Placeholder 5"/>
          <p:cNvSpPr>
            <a:spLocks noGrp="1"/>
          </p:cNvSpPr>
          <p:nvPr>
            <p:ph type="body" idx="1"/>
          </p:nvPr>
        </p:nvSpPr>
        <p:spPr>
          <a:xfrm>
            <a:off x="764276" y="2760784"/>
            <a:ext cx="10138186" cy="3762845"/>
          </a:xfrm>
        </p:spPr>
        <p:txBody>
          <a:bodyPr>
            <a:normAutofit lnSpcReduction="10000"/>
          </a:bodyPr>
          <a:lstStyle/>
          <a:p>
            <a:r>
              <a:rPr lang="en-US" sz="2100" dirty="0">
                <a:solidFill>
                  <a:schemeClr val="tx1">
                    <a:lumMod val="75000"/>
                  </a:schemeClr>
                </a:solidFill>
              </a:rPr>
              <a:t>1.1 AI vs ML vs Deep Learning</a:t>
            </a:r>
          </a:p>
          <a:p>
            <a:r>
              <a:rPr lang="en-US" dirty="0">
                <a:solidFill>
                  <a:schemeClr val="tx1">
                    <a:lumMod val="75000"/>
                  </a:schemeClr>
                </a:solidFill>
              </a:rPr>
              <a:t>1.2  Elements of a Machine Learning Program</a:t>
            </a:r>
          </a:p>
          <a:p>
            <a:r>
              <a:rPr lang="en-US" b="1" dirty="0">
                <a:solidFill>
                  <a:schemeClr val="tx1">
                    <a:lumMod val="95000"/>
                  </a:schemeClr>
                </a:solidFill>
              </a:rPr>
              <a:t>1.3  Examples of Machine Learning Programs</a:t>
            </a:r>
          </a:p>
          <a:p>
            <a:pPr marL="800100" lvl="1" indent="-342900">
              <a:buFont typeface="Arial" panose="020B0604020202020204" pitchFamily="34" charset="0"/>
              <a:buChar char="•"/>
            </a:pPr>
            <a:r>
              <a:rPr lang="en-US" b="1" dirty="0" smtClean="0">
                <a:solidFill>
                  <a:schemeClr val="tx1">
                    <a:lumMod val="95000"/>
                  </a:schemeClr>
                </a:solidFill>
              </a:rPr>
              <a:t>Background: Basic Linear </a:t>
            </a:r>
            <a:r>
              <a:rPr lang="en-US" b="1" dirty="0">
                <a:solidFill>
                  <a:schemeClr val="tx1">
                    <a:lumMod val="95000"/>
                  </a:schemeClr>
                </a:solidFill>
              </a:rPr>
              <a:t>Algebra </a:t>
            </a:r>
          </a:p>
          <a:p>
            <a:pPr marL="800100" lvl="1" indent="-342900">
              <a:buFont typeface="Arial" panose="020B0604020202020204" pitchFamily="34" charset="0"/>
              <a:buChar char="•"/>
            </a:pPr>
            <a:r>
              <a:rPr lang="en-US" dirty="0" smtClean="0">
                <a:solidFill>
                  <a:schemeClr val="tx1">
                    <a:lumMod val="75000"/>
                  </a:schemeClr>
                </a:solidFill>
              </a:rPr>
              <a:t>Linear Regression</a:t>
            </a:r>
            <a:endParaRPr lang="en-US" b="1" dirty="0">
              <a:solidFill>
                <a:schemeClr val="tx1">
                  <a:lumMod val="95000"/>
                </a:schemeClr>
              </a:solidFill>
            </a:endParaRPr>
          </a:p>
          <a:p>
            <a:pPr marL="800100" lvl="1" indent="-342900">
              <a:buFont typeface="Arial" panose="020B0604020202020204" pitchFamily="34" charset="0"/>
              <a:buChar char="•"/>
            </a:pPr>
            <a:r>
              <a:rPr lang="en-US" dirty="0">
                <a:solidFill>
                  <a:schemeClr val="tx1">
                    <a:lumMod val="75000"/>
                  </a:schemeClr>
                </a:solidFill>
              </a:rPr>
              <a:t>Background: Probability</a:t>
            </a:r>
          </a:p>
          <a:p>
            <a:pPr marL="800100" lvl="1" indent="-342900">
              <a:buFont typeface="Arial" panose="020B0604020202020204" pitchFamily="34" charset="0"/>
              <a:buChar char="•"/>
            </a:pPr>
            <a:r>
              <a:rPr lang="en-US" dirty="0" smtClean="0">
                <a:solidFill>
                  <a:schemeClr val="tx1">
                    <a:lumMod val="75000"/>
                  </a:schemeClr>
                </a:solidFill>
              </a:rPr>
              <a:t>Logistic </a:t>
            </a:r>
            <a:r>
              <a:rPr lang="en-US" dirty="0">
                <a:solidFill>
                  <a:schemeClr val="tx1">
                    <a:lumMod val="75000"/>
                  </a:schemeClr>
                </a:solidFill>
              </a:rPr>
              <a:t>Regression</a:t>
            </a:r>
          </a:p>
          <a:p>
            <a:r>
              <a:rPr lang="en-US" dirty="0">
                <a:solidFill>
                  <a:schemeClr val="tx1">
                    <a:lumMod val="75000"/>
                  </a:schemeClr>
                </a:solidFill>
              </a:rPr>
              <a:t>1.4 Capacity, Overfitting, and Under-fitting</a:t>
            </a:r>
          </a:p>
          <a:p>
            <a:r>
              <a:rPr lang="en-US" dirty="0">
                <a:solidFill>
                  <a:schemeClr val="tx1">
                    <a:lumMod val="75000"/>
                  </a:schemeClr>
                </a:solidFill>
              </a:rPr>
              <a:t>1.5 Hyper-parameters and Validation Sets</a:t>
            </a:r>
          </a:p>
          <a:p>
            <a:endParaRPr lang="en-US" dirty="0">
              <a:solidFill>
                <a:schemeClr val="tx1">
                  <a:lumMod val="85000"/>
                </a:schemeClr>
              </a:solidFill>
            </a:endParaRPr>
          </a:p>
          <a:p>
            <a:pPr lvl="1"/>
            <a:endParaRPr lang="en-US" b="1" dirty="0">
              <a:solidFill>
                <a:schemeClr val="tx1"/>
              </a:solidFill>
            </a:endParaRPr>
          </a:p>
        </p:txBody>
      </p:sp>
    </p:spTree>
    <p:extLst>
      <p:ext uri="{BB962C8B-B14F-4D97-AF65-F5344CB8AC3E}">
        <p14:creationId xmlns:p14="http://schemas.microsoft.com/office/powerpoint/2010/main" val="1206686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Basic Linear Algebra Refresher</a:t>
            </a:r>
            <a:endParaRPr lang="en-US" dirty="0"/>
          </a:p>
        </p:txBody>
      </p:sp>
      <p:sp>
        <p:nvSpPr>
          <p:cNvPr id="5" name="Content Placeholder 4"/>
          <p:cNvSpPr>
            <a:spLocks noGrp="1"/>
          </p:cNvSpPr>
          <p:nvPr>
            <p:ph idx="1"/>
          </p:nvPr>
        </p:nvSpPr>
        <p:spPr>
          <a:xfrm>
            <a:off x="1055077" y="2638044"/>
            <a:ext cx="10287000" cy="3586910"/>
          </a:xfrm>
        </p:spPr>
        <p:txBody>
          <a:bodyPr/>
          <a:lstStyle/>
          <a:p>
            <a:r>
              <a:rPr lang="en-US" dirty="0" smtClean="0"/>
              <a:t>So we said that each machine learning program consists of example data, a learning task, and an objective function. In a little bit we will talk about two simple examples of machine learning algorithms ( namely, linear regression and logistic regression) and explain each of these elements in more concrete terms. </a:t>
            </a:r>
            <a:r>
              <a:rPr lang="en-US" dirty="0"/>
              <a:t> </a:t>
            </a:r>
            <a:endParaRPr lang="en-US" dirty="0" smtClean="0"/>
          </a:p>
          <a:p>
            <a:r>
              <a:rPr lang="en-US" dirty="0" smtClean="0"/>
              <a:t>In a later module we will see that Linear and Logistic Regression models constitute the basic building blocks of neurons in a deep learning neural network. </a:t>
            </a:r>
          </a:p>
          <a:p>
            <a:r>
              <a:rPr lang="en-US" dirty="0" smtClean="0"/>
              <a:t>But before, diving into Linear and Logistic Regression models, we need a quick refresher on Linear Algebra and probability. </a:t>
            </a:r>
            <a:endParaRPr lang="en-US" dirty="0"/>
          </a:p>
        </p:txBody>
      </p:sp>
    </p:spTree>
    <p:extLst>
      <p:ext uri="{BB962C8B-B14F-4D97-AF65-F5344CB8AC3E}">
        <p14:creationId xmlns:p14="http://schemas.microsoft.com/office/powerpoint/2010/main" val="22131896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6391" y="278892"/>
            <a:ext cx="8004473" cy="805629"/>
          </a:xfrm>
        </p:spPr>
        <p:txBody>
          <a:bodyPr>
            <a:normAutofit/>
          </a:bodyPr>
          <a:lstStyle/>
          <a:p>
            <a:r>
              <a:rPr lang="en-US" dirty="0" smtClean="0"/>
              <a:t>Scalars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49677" y="2081879"/>
                <a:ext cx="10892646" cy="3128075"/>
              </a:xfrm>
            </p:spPr>
            <p:txBody>
              <a:bodyPr>
                <a:normAutofit/>
              </a:bodyPr>
              <a:lstStyle/>
              <a:p>
                <a:r>
                  <a:rPr lang="en-US" dirty="0" smtClean="0"/>
                  <a:t>A </a:t>
                </a:r>
                <a:r>
                  <a:rPr lang="en-US" b="1" dirty="0" smtClean="0"/>
                  <a:t>Scalar </a:t>
                </a:r>
                <a:r>
                  <a:rPr lang="en-US" dirty="0" smtClean="0"/>
                  <a:t> is just a single number ( in contrast to most of the other objects studied in linear algebra which are usually arrays of multiple numbers).</a:t>
                </a:r>
              </a:p>
              <a:p>
                <a:pPr lvl="1"/>
                <a:r>
                  <a:rPr lang="en-US" dirty="0" smtClean="0"/>
                  <a:t>Scalars are typically denoted by lower case letters.</a:t>
                </a:r>
              </a:p>
              <a:p>
                <a:pPr lvl="1"/>
                <a:r>
                  <a:rPr lang="en-US" dirty="0" smtClean="0"/>
                  <a:t>When introducing scalars in a formula, we typically specify what kind of numbers they are. </a:t>
                </a:r>
              </a:p>
              <a:p>
                <a:pPr lvl="1"/>
                <a:r>
                  <a:rPr lang="en-US" dirty="0" smtClean="0"/>
                  <a:t>For example, we might say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oMath>
                </a14:m>
                <a:r>
                  <a:rPr lang="en-US" dirty="0" smtClean="0"/>
                  <a:t> which means </a:t>
                </a:r>
                <a14:m>
                  <m:oMath xmlns:m="http://schemas.openxmlformats.org/officeDocument/2006/math">
                    <m:r>
                      <a:rPr lang="en-US" i="1">
                        <a:latin typeface="Cambria Math" panose="02040503050406030204" pitchFamily="18" charset="0"/>
                      </a:rPr>
                      <m:t>𝑥</m:t>
                    </m:r>
                  </m:oMath>
                </a14:m>
                <a:r>
                  <a:rPr lang="en-US" dirty="0" smtClean="0"/>
                  <a:t> is a real valued number</a:t>
                </a:r>
                <a:r>
                  <a:rPr lang="en-US" dirty="0"/>
                  <a:t> </a:t>
                </a:r>
                <a:r>
                  <a:rPr lang="en-US" dirty="0" smtClean="0"/>
                  <a:t>( for example,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=4</m:t>
                    </m:r>
                  </m:oMath>
                </a14:m>
                <a:r>
                  <a:rPr lang="en-US" dirty="0" smtClean="0"/>
                  <a:t> or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=−0.1</m:t>
                    </m:r>
                  </m:oMath>
                </a14:m>
                <a:r>
                  <a:rPr lang="en-US" dirty="0" smtClean="0"/>
                  <a:t>)</a:t>
                </a:r>
              </a:p>
              <a:p>
                <a:pPr lvl="1"/>
                <a:r>
                  <a:rPr lang="en-US" dirty="0" smtClean="0"/>
                  <a:t>In a computer program a scalar is simply represented as a numeric variable.</a:t>
                </a:r>
              </a:p>
              <a:p>
                <a:pPr marL="228600" lvl="1" indent="0">
                  <a:buNone/>
                </a:pPr>
                <a:endParaRPr lang="en-US" dirty="0" smtClean="0"/>
              </a:p>
              <a:p>
                <a:pPr lvl="1"/>
                <a:endParaRPr lang="en-US" b="1" dirty="0" smtClean="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49677" y="2081879"/>
                <a:ext cx="10892646" cy="3128075"/>
              </a:xfrm>
              <a:blipFill>
                <a:blip r:embed="rId2"/>
                <a:stretch>
                  <a:fillRect l="-392" t="-1170"/>
                </a:stretch>
              </a:blipFill>
            </p:spPr>
            <p:txBody>
              <a:bodyPr/>
              <a:lstStyle/>
              <a:p>
                <a:r>
                  <a:rPr lang="en-US">
                    <a:noFill/>
                  </a:rPr>
                  <a:t> </a:t>
                </a:r>
              </a:p>
            </p:txBody>
          </p:sp>
        </mc:Fallback>
      </mc:AlternateContent>
    </p:spTree>
    <p:extLst>
      <p:ext uri="{BB962C8B-B14F-4D97-AF65-F5344CB8AC3E}">
        <p14:creationId xmlns:p14="http://schemas.microsoft.com/office/powerpoint/2010/main" val="329763934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6684" y="411799"/>
            <a:ext cx="7729728" cy="757782"/>
          </a:xfrm>
        </p:spPr>
        <p:txBody>
          <a:bodyPr/>
          <a:lstStyle/>
          <a:p>
            <a:r>
              <a:rPr lang="en-US" dirty="0" smtClean="0"/>
              <a:t>Vectors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9460" y="1681113"/>
                <a:ext cx="10079665" cy="4201071"/>
              </a:xfrm>
            </p:spPr>
            <p:txBody>
              <a:bodyPr>
                <a:normAutofit fontScale="92500" lnSpcReduction="20000"/>
              </a:bodyPr>
              <a:lstStyle/>
              <a:p>
                <a:r>
                  <a:rPr lang="en-US" dirty="0"/>
                  <a:t>A </a:t>
                </a:r>
                <a:r>
                  <a:rPr lang="en-US" b="1" dirty="0"/>
                  <a:t>Vector</a:t>
                </a:r>
                <a:r>
                  <a:rPr lang="en-US" dirty="0"/>
                  <a:t> is an array of numbers where the numbers are arranged in order.</a:t>
                </a:r>
              </a:p>
              <a:p>
                <a:pPr lvl="1"/>
                <a:r>
                  <a:rPr lang="en-US" dirty="0"/>
                  <a:t>Vectors are typically denoted by </a:t>
                </a:r>
                <a:r>
                  <a:rPr lang="en-US" dirty="0" smtClean="0"/>
                  <a:t>lowercase </a:t>
                </a:r>
                <a:r>
                  <a:rPr lang="en-US" u="sng" dirty="0"/>
                  <a:t>bold </a:t>
                </a:r>
                <a:r>
                  <a:rPr lang="en-US" dirty="0"/>
                  <a:t> letters, such as </a:t>
                </a:r>
                <a14:m>
                  <m:oMath xmlns:m="http://schemas.openxmlformats.org/officeDocument/2006/math">
                    <m:r>
                      <a:rPr lang="en-US" b="1" i="1">
                        <a:latin typeface="Cambria Math" panose="02040503050406030204" pitchFamily="18" charset="0"/>
                      </a:rPr>
                      <m:t>𝒙</m:t>
                    </m:r>
                  </m:oMath>
                </a14:m>
                <a:r>
                  <a:rPr lang="en-US" b="1" dirty="0"/>
                  <a:t>. </a:t>
                </a:r>
              </a:p>
              <a:p>
                <a:pPr lvl="1"/>
                <a:r>
                  <a:rPr lang="en-US" dirty="0"/>
                  <a:t>An individual number in a vector can be identified by its index in the vector, for example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dirty="0"/>
                  <a:t> denotes the </a:t>
                </a:r>
                <a:r>
                  <a:rPr lang="en-US" dirty="0" err="1"/>
                  <a:t>ith</a:t>
                </a:r>
                <a:r>
                  <a:rPr lang="en-US" dirty="0"/>
                  <a:t> element in vector </a:t>
                </a:r>
                <a14:m>
                  <m:oMath xmlns:m="http://schemas.openxmlformats.org/officeDocument/2006/math">
                    <m:r>
                      <a:rPr lang="en-US" b="1" i="1">
                        <a:latin typeface="Cambria Math" panose="02040503050406030204" pitchFamily="18" charset="0"/>
                      </a:rPr>
                      <m:t>𝒙</m:t>
                    </m:r>
                  </m:oMath>
                </a14:m>
                <a:r>
                  <a:rPr lang="en-US" dirty="0"/>
                  <a:t>. </a:t>
                </a:r>
              </a:p>
              <a:p>
                <a:pPr lvl="1"/>
                <a:r>
                  <a:rPr lang="en-US" dirty="0"/>
                  <a:t>We also need to specify what kind of numbers are stored in the vector, for example </a:t>
                </a:r>
                <a14:m>
                  <m:oMath xmlns:m="http://schemas.openxmlformats.org/officeDocument/2006/math">
                    <m:r>
                      <a:rPr lang="en-US" b="1" i="1">
                        <a:latin typeface="Cambria Math" panose="02040503050406030204" pitchFamily="18" charset="0"/>
                      </a:rPr>
                      <m:t>𝒙</m:t>
                    </m:r>
                    <m:r>
                      <a:rPr lang="en-US" b="1" i="1">
                        <a:latin typeface="Cambria Math" panose="02040503050406030204" pitchFamily="18" charset="0"/>
                      </a:rPr>
                      <m:t>∈</m:t>
                    </m:r>
                    <m:sSup>
                      <m:sSupPr>
                        <m:ctrlPr>
                          <a:rPr lang="en-US" b="1" i="1">
                            <a:latin typeface="Cambria Math" panose="02040503050406030204" pitchFamily="18" charset="0"/>
                            <a:ea typeface="Cambria Math" panose="02040503050406030204" pitchFamily="18" charset="0"/>
                          </a:rPr>
                        </m:ctrlPr>
                      </m:sSupPr>
                      <m:e>
                        <m:r>
                          <a:rPr lang="en-US" b="1" i="1">
                            <a:latin typeface="Cambria Math" panose="02040503050406030204" pitchFamily="18" charset="0"/>
                            <a:ea typeface="Cambria Math" panose="02040503050406030204" pitchFamily="18" charset="0"/>
                          </a:rPr>
                          <m:t>ℝ</m:t>
                        </m:r>
                      </m:e>
                      <m:sup>
                        <m:r>
                          <a:rPr lang="en-US" b="1" i="1">
                            <a:latin typeface="Cambria Math" panose="02040503050406030204" pitchFamily="18" charset="0"/>
                            <a:ea typeface="Cambria Math" panose="02040503050406030204" pitchFamily="18" charset="0"/>
                          </a:rPr>
                          <m:t>𝒏</m:t>
                        </m:r>
                      </m:sup>
                    </m:sSup>
                  </m:oMath>
                </a14:m>
                <a:r>
                  <a:rPr lang="en-US" dirty="0"/>
                  <a:t> means that </a:t>
                </a:r>
                <a14:m>
                  <m:oMath xmlns:m="http://schemas.openxmlformats.org/officeDocument/2006/math">
                    <m:r>
                      <a:rPr lang="en-US" b="1" i="1">
                        <a:latin typeface="Cambria Math" panose="02040503050406030204" pitchFamily="18" charset="0"/>
                      </a:rPr>
                      <m:t>𝒙</m:t>
                    </m:r>
                  </m:oMath>
                </a14:m>
                <a:r>
                  <a:rPr lang="en-US" dirty="0"/>
                  <a:t> is a real-valued vector with n elements.</a:t>
                </a:r>
              </a:p>
              <a:p>
                <a:pPr lvl="1"/>
                <a:r>
                  <a:rPr lang="en-US" dirty="0"/>
                  <a:t>When we need to explicitly identify the elements of a vector, we write them as a column enclosed in square brackets, For example:</a:t>
                </a:r>
              </a:p>
              <a:p>
                <a:pPr marL="228600" lvl="1" indent="0" algn="ctr">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𝒙</m:t>
                      </m:r>
                      <m:r>
                        <a:rPr lang="en-US" b="1"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b="0" i="1">
                                        <a:latin typeface="Cambria Math" panose="02040503050406030204" pitchFamily="18" charset="0"/>
                                      </a:rPr>
                                      <m:t>𝑥</m:t>
                                    </m:r>
                                  </m:e>
                                  <m:sub>
                                    <m:r>
                                      <a:rPr lang="en-US" b="0" i="1">
                                        <a:latin typeface="Cambria Math" panose="02040503050406030204" pitchFamily="18" charset="0"/>
                                      </a:rPr>
                                      <m:t>1</m:t>
                                    </m:r>
                                  </m:sub>
                                </m:sSub>
                              </m:e>
                            </m:mr>
                            <m:mr>
                              <m:e>
                                <m:sSub>
                                  <m:sSubPr>
                                    <m:ctrlPr>
                                      <a:rPr lang="en-US" i="1">
                                        <a:latin typeface="Cambria Math" panose="02040503050406030204" pitchFamily="18" charset="0"/>
                                      </a:rPr>
                                    </m:ctrlPr>
                                  </m:sSubPr>
                                  <m:e>
                                    <m:r>
                                      <a:rPr lang="en-US" b="0" i="1">
                                        <a:latin typeface="Cambria Math" panose="02040503050406030204" pitchFamily="18" charset="0"/>
                                      </a:rPr>
                                      <m:t>𝑥</m:t>
                                    </m:r>
                                  </m:e>
                                  <m:sub>
                                    <m:r>
                                      <a:rPr lang="en-US" b="0" i="1">
                                        <a:latin typeface="Cambria Math" panose="02040503050406030204" pitchFamily="18" charset="0"/>
                                      </a:rPr>
                                      <m:t>2</m:t>
                                    </m:r>
                                  </m:sub>
                                </m:sSub>
                              </m:e>
                            </m:mr>
                            <m:mr>
                              <m:e>
                                <m:sSub>
                                  <m:sSubPr>
                                    <m:ctrlPr>
                                      <a:rPr lang="en-US" i="1">
                                        <a:latin typeface="Cambria Math" panose="02040503050406030204" pitchFamily="18" charset="0"/>
                                      </a:rPr>
                                    </m:ctrlPr>
                                  </m:sSubPr>
                                  <m:e>
                                    <m:r>
                                      <a:rPr lang="en-US" b="0" i="1">
                                        <a:latin typeface="Cambria Math" panose="02040503050406030204" pitchFamily="18" charset="0"/>
                                      </a:rPr>
                                      <m:t>𝑥</m:t>
                                    </m:r>
                                  </m:e>
                                  <m:sub>
                                    <m:r>
                                      <a:rPr lang="en-US" b="0" i="1">
                                        <a:latin typeface="Cambria Math" panose="02040503050406030204" pitchFamily="18" charset="0"/>
                                      </a:rPr>
                                      <m:t>3</m:t>
                                    </m:r>
                                  </m:sub>
                                </m:sSub>
                              </m:e>
                            </m:mr>
                          </m:m>
                        </m:e>
                      </m:d>
                      <m:r>
                        <a:rPr lang="en-US" b="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a:latin typeface="Cambria Math" panose="02040503050406030204" pitchFamily="18" charset="0"/>
                                  </a:rPr>
                                  <m:t>0</m:t>
                                </m:r>
                                <m:r>
                                  <a:rPr lang="en-US" b="0" i="1">
                                    <a:latin typeface="Cambria Math" panose="02040503050406030204" pitchFamily="18" charset="0"/>
                                  </a:rPr>
                                  <m:t>.1</m:t>
                                </m:r>
                              </m:e>
                            </m:mr>
                            <m:mr>
                              <m:e>
                                <m:r>
                                  <a:rPr lang="en-US" b="0" i="1">
                                    <a:latin typeface="Cambria Math" panose="02040503050406030204" pitchFamily="18" charset="0"/>
                                  </a:rPr>
                                  <m:t>−0.1</m:t>
                                </m:r>
                              </m:e>
                            </m:mr>
                            <m:mr>
                              <m:e>
                                <m:r>
                                  <a:rPr lang="en-US" b="0" i="1">
                                    <a:latin typeface="Cambria Math" panose="02040503050406030204" pitchFamily="18" charset="0"/>
                                  </a:rPr>
                                  <m:t>5.0</m:t>
                                </m:r>
                              </m:e>
                            </m:mr>
                          </m:m>
                        </m:e>
                      </m:d>
                    </m:oMath>
                  </m:oMathPara>
                </a14:m>
                <a:endParaRPr lang="en-US" dirty="0"/>
              </a:p>
              <a:p>
                <a:pPr marL="228600" lvl="1" indent="0" algn="ctr">
                  <a:buNone/>
                </a:pPr>
                <a:endParaRPr lang="en-US" dirty="0"/>
              </a:p>
              <a:p>
                <a:pPr lvl="1"/>
                <a:r>
                  <a:rPr lang="en-US" dirty="0"/>
                  <a:t>We can think of vectors as identifying data points in space, with each element giving the coordinate along a different axis. For instance, the vector above is a point in a three-dimensional space with x-coordinate equal to 0.1, y-coordinate equal to -0.1 and z-coordinate equal to </a:t>
                </a:r>
                <a:r>
                  <a:rPr lang="en-US" dirty="0" smtClean="0"/>
                  <a:t>5.0</a:t>
                </a:r>
              </a:p>
              <a:p>
                <a:pPr lvl="1"/>
                <a:r>
                  <a:rPr lang="en-US" dirty="0" smtClean="0"/>
                  <a:t>In a computer program, a vector is simply represented as a numeric array or list.</a:t>
                </a: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9460" y="1681113"/>
                <a:ext cx="10079665" cy="4201071"/>
              </a:xfrm>
              <a:blipFill>
                <a:blip r:embed="rId2"/>
                <a:stretch>
                  <a:fillRect l="-302" t="-1742" r="-786"/>
                </a:stretch>
              </a:blipFill>
            </p:spPr>
            <p:txBody>
              <a:bodyPr/>
              <a:lstStyle/>
              <a:p>
                <a:r>
                  <a:rPr lang="en-US">
                    <a:noFill/>
                  </a:rPr>
                  <a:t> </a:t>
                </a:r>
              </a:p>
            </p:txBody>
          </p:sp>
        </mc:Fallback>
      </mc:AlternateContent>
    </p:spTree>
    <p:extLst>
      <p:ext uri="{BB962C8B-B14F-4D97-AF65-F5344CB8AC3E}">
        <p14:creationId xmlns:p14="http://schemas.microsoft.com/office/powerpoint/2010/main" val="31394583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6684" y="411799"/>
            <a:ext cx="7729728" cy="757782"/>
          </a:xfrm>
        </p:spPr>
        <p:txBody>
          <a:bodyPr/>
          <a:lstStyle/>
          <a:p>
            <a:r>
              <a:rPr lang="en-US" dirty="0" smtClean="0"/>
              <a:t>Matrices and Tensors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9460" y="1681113"/>
                <a:ext cx="10079665" cy="4201071"/>
              </a:xfrm>
            </p:spPr>
            <p:txBody>
              <a:bodyPr>
                <a:normAutofit fontScale="92500" lnSpcReduction="20000"/>
              </a:bodyPr>
              <a:lstStyle/>
              <a:p>
                <a:r>
                  <a:rPr lang="en-US" dirty="0" smtClean="0"/>
                  <a:t>A </a:t>
                </a:r>
                <a:r>
                  <a:rPr lang="en-US" b="1" dirty="0" smtClean="0"/>
                  <a:t>Matrix </a:t>
                </a:r>
                <a:r>
                  <a:rPr lang="en-US" dirty="0" smtClean="0"/>
                  <a:t>is a 2D array of numbers so each element is identified by two indices instead of just one.</a:t>
                </a:r>
                <a:endParaRPr lang="en-US" dirty="0"/>
              </a:p>
              <a:p>
                <a:pPr lvl="1"/>
                <a:r>
                  <a:rPr lang="en-US" dirty="0" smtClean="0"/>
                  <a:t>Matrices </a:t>
                </a:r>
                <a:r>
                  <a:rPr lang="en-US" dirty="0"/>
                  <a:t>are typically denoted by </a:t>
                </a:r>
                <a:r>
                  <a:rPr lang="en-US" dirty="0" smtClean="0"/>
                  <a:t>uppercase </a:t>
                </a:r>
                <a:r>
                  <a:rPr lang="en-US" u="sng" dirty="0"/>
                  <a:t>bold </a:t>
                </a:r>
                <a:r>
                  <a:rPr lang="en-US" dirty="0"/>
                  <a:t> letters, such </a:t>
                </a:r>
                <a:r>
                  <a:rPr lang="en-US" dirty="0" smtClean="0"/>
                  <a:t>as </a:t>
                </a:r>
                <a14:m>
                  <m:oMath xmlns:m="http://schemas.openxmlformats.org/officeDocument/2006/math">
                    <m:r>
                      <a:rPr lang="en-US" b="1" i="1" smtClean="0">
                        <a:latin typeface="Cambria Math" panose="02040503050406030204" pitchFamily="18" charset="0"/>
                      </a:rPr>
                      <m:t>𝑿</m:t>
                    </m:r>
                  </m:oMath>
                </a14:m>
                <a:r>
                  <a:rPr lang="en-US" b="1" dirty="0" smtClean="0"/>
                  <a:t>. </a:t>
                </a:r>
                <a:endParaRPr lang="en-US" b="1" dirty="0"/>
              </a:p>
              <a:p>
                <a:pPr lvl="1"/>
                <a:r>
                  <a:rPr lang="en-US" dirty="0" smtClean="0"/>
                  <a:t>We usually identify an individual element of a matrix by using the matrix name in italic but not bold and the indices are separated by comma. For example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 </m:t>
                        </m:r>
                      </m:sub>
                    </m:sSub>
                  </m:oMath>
                </a14:m>
                <a:r>
                  <a:rPr lang="en-US" dirty="0" smtClean="0"/>
                  <a:t>represents the element in row </a:t>
                </a:r>
                <a:r>
                  <a:rPr lang="en-US" dirty="0" err="1" smtClean="0"/>
                  <a:t>i</a:t>
                </a:r>
                <a:r>
                  <a:rPr lang="en-US" dirty="0" smtClean="0"/>
                  <a:t> and column j of matrix </a:t>
                </a:r>
                <a14:m>
                  <m:oMath xmlns:m="http://schemas.openxmlformats.org/officeDocument/2006/math">
                    <m:r>
                      <a:rPr lang="en-US" b="1" i="1">
                        <a:latin typeface="Cambria Math" panose="02040503050406030204" pitchFamily="18" charset="0"/>
                      </a:rPr>
                      <m:t>𝑿</m:t>
                    </m:r>
                  </m:oMath>
                </a14:m>
                <a:r>
                  <a:rPr lang="en-US" b="1" dirty="0"/>
                  <a:t>. </a:t>
                </a:r>
                <a:endParaRPr lang="en-US" dirty="0"/>
              </a:p>
              <a:p>
                <a:pPr lvl="1"/>
                <a:r>
                  <a:rPr lang="en-US" dirty="0"/>
                  <a:t>We also need to specify what kind of numbers are stored in the </a:t>
                </a:r>
                <a:r>
                  <a:rPr lang="en-US" dirty="0" smtClean="0"/>
                  <a:t>matrix, </a:t>
                </a:r>
                <a:r>
                  <a:rPr lang="en-US" dirty="0"/>
                  <a:t>for example </a:t>
                </a:r>
                <a14:m>
                  <m:oMath xmlns:m="http://schemas.openxmlformats.org/officeDocument/2006/math">
                    <m:r>
                      <a:rPr lang="en-US" b="1" i="0" smtClean="0">
                        <a:latin typeface="Cambria Math" panose="02040503050406030204" pitchFamily="18" charset="0"/>
                      </a:rPr>
                      <m:t>𝐗</m:t>
                    </m:r>
                    <m:r>
                      <a:rPr lang="en-US" b="1" i="1">
                        <a:latin typeface="Cambria Math" panose="02040503050406030204" pitchFamily="18" charset="0"/>
                      </a:rPr>
                      <m:t>∈</m:t>
                    </m:r>
                    <m:sSup>
                      <m:sSupPr>
                        <m:ctrlPr>
                          <a:rPr lang="en-US" b="1" i="1">
                            <a:latin typeface="Cambria Math" panose="02040503050406030204" pitchFamily="18" charset="0"/>
                            <a:ea typeface="Cambria Math" panose="02040503050406030204" pitchFamily="18" charset="0"/>
                          </a:rPr>
                        </m:ctrlPr>
                      </m:sSupPr>
                      <m:e>
                        <m:r>
                          <a:rPr lang="en-US" b="1" i="1">
                            <a:latin typeface="Cambria Math" panose="02040503050406030204" pitchFamily="18" charset="0"/>
                            <a:ea typeface="Cambria Math" panose="02040503050406030204" pitchFamily="18" charset="0"/>
                          </a:rPr>
                          <m:t>ℝ</m:t>
                        </m:r>
                      </m:e>
                      <m:sup>
                        <m:r>
                          <a:rPr lang="en-US" b="1" i="1">
                            <a:latin typeface="Cambria Math" panose="02040503050406030204" pitchFamily="18" charset="0"/>
                            <a:ea typeface="Cambria Math" panose="02040503050406030204" pitchFamily="18" charset="0"/>
                          </a:rPr>
                          <m:t>𝒏</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𝒎</m:t>
                        </m:r>
                      </m:sup>
                    </m:sSup>
                  </m:oMath>
                </a14:m>
                <a:r>
                  <a:rPr lang="en-US" dirty="0"/>
                  <a:t> means that </a:t>
                </a:r>
                <a14:m>
                  <m:oMath xmlns:m="http://schemas.openxmlformats.org/officeDocument/2006/math">
                    <m:r>
                      <a:rPr lang="en-US" b="1" i="1" smtClean="0">
                        <a:latin typeface="Cambria Math" panose="02040503050406030204" pitchFamily="18" charset="0"/>
                      </a:rPr>
                      <m:t>𝑿</m:t>
                    </m:r>
                  </m:oMath>
                </a14:m>
                <a:r>
                  <a:rPr lang="en-US" dirty="0" smtClean="0"/>
                  <a:t> </a:t>
                </a:r>
                <a:r>
                  <a:rPr lang="en-US" dirty="0"/>
                  <a:t>is a real-valued </a:t>
                </a:r>
                <a:r>
                  <a:rPr lang="en-US" dirty="0" smtClean="0"/>
                  <a:t>matrix with n rows and m columns.</a:t>
                </a:r>
                <a:endParaRPr lang="en-US" dirty="0"/>
              </a:p>
              <a:p>
                <a:pPr lvl="1"/>
                <a:r>
                  <a:rPr lang="en-US" dirty="0"/>
                  <a:t>When we need to explicitly identify the elements of a </a:t>
                </a:r>
                <a:r>
                  <a:rPr lang="en-US" dirty="0" smtClean="0"/>
                  <a:t>matrix, </a:t>
                </a:r>
                <a:r>
                  <a:rPr lang="en-US" dirty="0"/>
                  <a:t>we write them </a:t>
                </a:r>
                <a:r>
                  <a:rPr lang="en-US" dirty="0" smtClean="0"/>
                  <a:t>as an array enclosed square </a:t>
                </a:r>
                <a:r>
                  <a:rPr lang="en-US" dirty="0" err="1" smtClean="0"/>
                  <a:t>brackers</a:t>
                </a:r>
                <a:r>
                  <a:rPr lang="en-US" dirty="0" smtClean="0"/>
                  <a:t>, </a:t>
                </a:r>
                <a:r>
                  <a:rPr lang="en-US" dirty="0"/>
                  <a:t>For example:</a:t>
                </a:r>
              </a:p>
              <a:p>
                <a:pPr marL="228600" lvl="1" indent="0" algn="ctr">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r>
                        <a:rPr lang="en-US" b="1"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b="0" i="1">
                                        <a:latin typeface="Cambria Math" panose="02040503050406030204" pitchFamily="18" charset="0"/>
                                      </a:rPr>
                                      <m:t>1</m:t>
                                    </m:r>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1,2 </m:t>
                                    </m:r>
                                  </m:sub>
                                </m:sSub>
                              </m:e>
                            </m:mr>
                            <m:mr>
                              <m:e>
                                <m:sSub>
                                  <m:sSubPr>
                                    <m:ctrlPr>
                                      <a:rPr lang="en-US" i="1">
                                        <a:latin typeface="Cambria Math" panose="02040503050406030204" pitchFamily="18" charset="0"/>
                                      </a:rPr>
                                    </m:ctrlPr>
                                  </m:sSubPr>
                                  <m:e>
                                    <m:r>
                                      <a:rPr lang="en-US" b="0" i="1">
                                        <a:latin typeface="Cambria Math" panose="02040503050406030204" pitchFamily="18" charset="0"/>
                                      </a:rPr>
                                      <m:t>𝑋</m:t>
                                    </m:r>
                                  </m:e>
                                  <m:sub>
                                    <m:r>
                                      <a:rPr lang="en-US" b="0" i="1" smtClean="0">
                                        <a:latin typeface="Cambria Math" panose="02040503050406030204" pitchFamily="18" charset="0"/>
                                      </a:rPr>
                                      <m:t>2</m:t>
                                    </m:r>
                                    <m:r>
                                      <a:rPr lang="en-US" b="0" i="1">
                                        <a:latin typeface="Cambria Math" panose="02040503050406030204" pitchFamily="18" charset="0"/>
                                      </a:rPr>
                                      <m:t>,1</m:t>
                                    </m:r>
                                  </m:sub>
                                </m:sSub>
                                <m:r>
                                  <a:rPr lang="en-US" b="0" i="1">
                                    <a:latin typeface="Cambria Math" panose="02040503050406030204" pitchFamily="18" charset="0"/>
                                  </a:rPr>
                                  <m:t>     </m:t>
                                </m:r>
                                <m:sSub>
                                  <m:sSubPr>
                                    <m:ctrlPr>
                                      <a:rPr lang="en-US" i="1">
                                        <a:latin typeface="Cambria Math" panose="02040503050406030204" pitchFamily="18" charset="0"/>
                                      </a:rPr>
                                    </m:ctrlPr>
                                  </m:sSubPr>
                                  <m:e>
                                    <m:r>
                                      <a:rPr lang="en-US" b="0" i="1">
                                        <a:latin typeface="Cambria Math" panose="02040503050406030204" pitchFamily="18" charset="0"/>
                                      </a:rPr>
                                      <m:t>𝑋</m:t>
                                    </m:r>
                                  </m:e>
                                  <m:sub>
                                    <m:r>
                                      <a:rPr lang="en-US" b="0" i="1" smtClean="0">
                                        <a:latin typeface="Cambria Math" panose="02040503050406030204" pitchFamily="18" charset="0"/>
                                      </a:rPr>
                                      <m:t>2</m:t>
                                    </m:r>
                                    <m:r>
                                      <a:rPr lang="en-US" b="0" i="1">
                                        <a:latin typeface="Cambria Math" panose="02040503050406030204" pitchFamily="18" charset="0"/>
                                      </a:rPr>
                                      <m:t>,2 </m:t>
                                    </m:r>
                                  </m:sub>
                                </m:sSub>
                              </m:e>
                            </m:mr>
                            <m:mr>
                              <m:e>
                                <m:sSub>
                                  <m:sSubPr>
                                    <m:ctrlPr>
                                      <a:rPr lang="en-US" i="1">
                                        <a:latin typeface="Cambria Math" panose="02040503050406030204" pitchFamily="18" charset="0"/>
                                      </a:rPr>
                                    </m:ctrlPr>
                                  </m:sSubPr>
                                  <m:e>
                                    <m:r>
                                      <a:rPr lang="en-US" b="0" i="1">
                                        <a:latin typeface="Cambria Math" panose="02040503050406030204" pitchFamily="18" charset="0"/>
                                      </a:rPr>
                                      <m:t>𝑋</m:t>
                                    </m:r>
                                  </m:e>
                                  <m:sub>
                                    <m:r>
                                      <a:rPr lang="en-US" b="0" i="1" smtClean="0">
                                        <a:latin typeface="Cambria Math" panose="02040503050406030204" pitchFamily="18" charset="0"/>
                                      </a:rPr>
                                      <m:t>3</m:t>
                                    </m:r>
                                    <m:r>
                                      <a:rPr lang="en-US" b="0" i="1">
                                        <a:latin typeface="Cambria Math" panose="02040503050406030204" pitchFamily="18" charset="0"/>
                                      </a:rPr>
                                      <m:t>,1</m:t>
                                    </m:r>
                                  </m:sub>
                                </m:sSub>
                                <m:r>
                                  <a:rPr lang="en-US" b="0" i="1">
                                    <a:latin typeface="Cambria Math" panose="02040503050406030204" pitchFamily="18" charset="0"/>
                                  </a:rPr>
                                  <m:t>     </m:t>
                                </m:r>
                                <m:sSub>
                                  <m:sSubPr>
                                    <m:ctrlPr>
                                      <a:rPr lang="en-US" i="1">
                                        <a:latin typeface="Cambria Math" panose="02040503050406030204" pitchFamily="18" charset="0"/>
                                      </a:rPr>
                                    </m:ctrlPr>
                                  </m:sSubPr>
                                  <m:e>
                                    <m:r>
                                      <a:rPr lang="en-US" b="0" i="1">
                                        <a:latin typeface="Cambria Math" panose="02040503050406030204" pitchFamily="18" charset="0"/>
                                      </a:rPr>
                                      <m:t>𝑋</m:t>
                                    </m:r>
                                  </m:e>
                                  <m:sub>
                                    <m:r>
                                      <a:rPr lang="en-US" b="0" i="1" smtClean="0">
                                        <a:latin typeface="Cambria Math" panose="02040503050406030204" pitchFamily="18" charset="0"/>
                                      </a:rPr>
                                      <m:t>3</m:t>
                                    </m:r>
                                    <m:r>
                                      <a:rPr lang="en-US" b="0" i="1">
                                        <a:latin typeface="Cambria Math" panose="02040503050406030204" pitchFamily="18" charset="0"/>
                                      </a:rPr>
                                      <m:t>,2 </m:t>
                                    </m:r>
                                  </m:sub>
                                </m:sSub>
                              </m:e>
                            </m:mr>
                          </m:m>
                        </m:e>
                      </m:d>
                      <m:r>
                        <a:rPr lang="en-US" b="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a:latin typeface="Cambria Math" panose="02040503050406030204" pitchFamily="18" charset="0"/>
                                  </a:rPr>
                                  <m:t>0</m:t>
                                </m:r>
                                <m:r>
                                  <a:rPr lang="en-US" b="0" i="1">
                                    <a:latin typeface="Cambria Math" panose="02040503050406030204" pitchFamily="18" charset="0"/>
                                  </a:rPr>
                                  <m:t>.1</m:t>
                                </m:r>
                                <m:r>
                                  <a:rPr lang="en-US" b="0" i="1" smtClean="0">
                                    <a:latin typeface="Cambria Math" panose="02040503050406030204" pitchFamily="18" charset="0"/>
                                  </a:rPr>
                                  <m:t>     0.5</m:t>
                                </m:r>
                              </m:e>
                            </m:mr>
                            <m:mr>
                              <m:e>
                                <m:r>
                                  <a:rPr lang="en-US" b="0" i="1">
                                    <a:latin typeface="Cambria Math" panose="02040503050406030204" pitchFamily="18" charset="0"/>
                                  </a:rPr>
                                  <m:t>−0.1</m:t>
                                </m:r>
                                <m:r>
                                  <a:rPr lang="en-US" b="0" i="1" smtClean="0">
                                    <a:latin typeface="Cambria Math" panose="02040503050406030204" pitchFamily="18" charset="0"/>
                                  </a:rPr>
                                  <m:t>    0.1</m:t>
                                </m:r>
                              </m:e>
                            </m:mr>
                            <m:mr>
                              <m:e>
                                <m:r>
                                  <a:rPr lang="en-US" b="0" i="1" smtClean="0">
                                    <a:latin typeface="Cambria Math" panose="02040503050406030204" pitchFamily="18" charset="0"/>
                                  </a:rPr>
                                  <m:t>3.0      0.4</m:t>
                                </m:r>
                              </m:e>
                            </m:mr>
                          </m:m>
                        </m:e>
                      </m:d>
                    </m:oMath>
                  </m:oMathPara>
                </a14:m>
                <a:endParaRPr lang="en-US" dirty="0"/>
              </a:p>
              <a:p>
                <a:pPr marL="228600" lvl="1" indent="0" algn="ctr">
                  <a:buNone/>
                </a:pPr>
                <a:endParaRPr lang="en-US" dirty="0"/>
              </a:p>
              <a:p>
                <a:pPr lvl="1"/>
                <a:r>
                  <a:rPr lang="en-US" dirty="0" smtClean="0"/>
                  <a:t>In a computer program, a matrix is simply represented as a 2D array.</a:t>
                </a:r>
              </a:p>
              <a:p>
                <a:pPr lvl="1"/>
                <a:r>
                  <a:rPr lang="en-US" dirty="0" smtClean="0"/>
                  <a:t>A </a:t>
                </a:r>
                <a:r>
                  <a:rPr lang="en-US" b="1" dirty="0" smtClean="0"/>
                  <a:t>Tensor </a:t>
                </a:r>
                <a:r>
                  <a:rPr lang="en-US" dirty="0" smtClean="0"/>
                  <a:t> is a matrix with more than two dimensions.  A tensor is represented as a </a:t>
                </a:r>
                <a:r>
                  <a:rPr lang="en-US" dirty="0" err="1" smtClean="0"/>
                  <a:t>nD</a:t>
                </a:r>
                <a:r>
                  <a:rPr lang="en-US" dirty="0" smtClean="0"/>
                  <a:t> array (n &gt;2 ) in a computer program.</a:t>
                </a:r>
              </a:p>
              <a:p>
                <a:pPr lvl="1"/>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9460" y="1681113"/>
                <a:ext cx="10079665" cy="4201071"/>
              </a:xfrm>
              <a:blipFill>
                <a:blip r:embed="rId2"/>
                <a:stretch>
                  <a:fillRect l="-302" t="-1742"/>
                </a:stretch>
              </a:blipFill>
            </p:spPr>
            <p:txBody>
              <a:bodyPr/>
              <a:lstStyle/>
              <a:p>
                <a:r>
                  <a:rPr lang="en-US">
                    <a:noFill/>
                  </a:rPr>
                  <a:t> </a:t>
                </a:r>
              </a:p>
            </p:txBody>
          </p:sp>
        </mc:Fallback>
      </mc:AlternateContent>
    </p:spTree>
    <p:extLst>
      <p:ext uri="{BB962C8B-B14F-4D97-AF65-F5344CB8AC3E}">
        <p14:creationId xmlns:p14="http://schemas.microsoft.com/office/powerpoint/2010/main" val="111865627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964692"/>
            <a:ext cx="7729728" cy="918699"/>
          </a:xfrm>
        </p:spPr>
        <p:txBody>
          <a:bodyPr/>
          <a:lstStyle/>
          <a:p>
            <a:r>
              <a:rPr lang="en-US" dirty="0" smtClean="0"/>
              <a:t>Matrix Operations: Transpose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31136" y="2445203"/>
                <a:ext cx="8195754" cy="3571687"/>
              </a:xfrm>
            </p:spPr>
            <p:txBody>
              <a:bodyPr>
                <a:normAutofit fontScale="70000" lnSpcReduction="20000"/>
              </a:bodyPr>
              <a:lstStyle/>
              <a:p>
                <a:r>
                  <a:rPr lang="en-US" b="1" dirty="0" smtClean="0"/>
                  <a:t>Transpose </a:t>
                </a:r>
                <a:r>
                  <a:rPr lang="en-US" dirty="0" smtClean="0"/>
                  <a:t> of a matrix is the mirror image of the mirror image of the matrix across </a:t>
                </a:r>
                <a:r>
                  <a:rPr lang="en-US" dirty="0"/>
                  <a:t>a diagonal line, called </a:t>
                </a:r>
                <a:r>
                  <a:rPr lang="en-US" dirty="0" smtClean="0"/>
                  <a:t>the main</a:t>
                </a:r>
                <a:r>
                  <a:rPr lang="en-US" dirty="0"/>
                  <a:t> </a:t>
                </a:r>
                <a:r>
                  <a:rPr lang="en-US" dirty="0" smtClean="0"/>
                  <a:t>diagonal</a:t>
                </a:r>
                <a:r>
                  <a:rPr lang="en-US" dirty="0"/>
                  <a:t> </a:t>
                </a:r>
                <a:r>
                  <a:rPr lang="en-US" dirty="0" smtClean="0"/>
                  <a:t>running </a:t>
                </a:r>
                <a:r>
                  <a:rPr lang="en-US" dirty="0"/>
                  <a:t>down and to the right, starting from its upper left </a:t>
                </a:r>
                <a:r>
                  <a:rPr lang="en-US" dirty="0" smtClean="0"/>
                  <a:t>corner.</a:t>
                </a:r>
              </a:p>
              <a:p>
                <a:r>
                  <a:rPr lang="en-US" dirty="0" smtClean="0"/>
                  <a:t>The transpose of a matrix </a:t>
                </a:r>
                <a14:m>
                  <m:oMath xmlns:m="http://schemas.openxmlformats.org/officeDocument/2006/math">
                    <m:r>
                      <a:rPr lang="en-US" b="1" i="1" smtClean="0">
                        <a:latin typeface="Cambria Math" panose="02040503050406030204" pitchFamily="18" charset="0"/>
                      </a:rPr>
                      <m:t>𝑨</m:t>
                    </m:r>
                  </m:oMath>
                </a14:m>
                <a:r>
                  <a:rPr lang="en-US" b="1" dirty="0" smtClean="0"/>
                  <a:t> </a:t>
                </a:r>
                <a:r>
                  <a:rPr lang="en-US" b="1" i="1" dirty="0"/>
                  <a:t> </a:t>
                </a:r>
                <a:r>
                  <a:rPr lang="en-US" dirty="0" smtClean="0"/>
                  <a:t>is denoted as </a:t>
                </a:r>
                <a14:m>
                  <m:oMath xmlns:m="http://schemas.openxmlformats.org/officeDocument/2006/math">
                    <m:sSup>
                      <m:sSupPr>
                        <m:ctrlPr>
                          <a:rPr lang="en-US" b="1" i="1" smtClean="0">
                            <a:latin typeface="Cambria Math" panose="02040503050406030204" pitchFamily="18" charset="0"/>
                          </a:rPr>
                        </m:ctrlPr>
                      </m:sSupPr>
                      <m:e>
                        <m:r>
                          <a:rPr lang="en-US" b="1" i="1">
                            <a:latin typeface="Cambria Math" panose="02040503050406030204" pitchFamily="18" charset="0"/>
                          </a:rPr>
                          <m:t>𝑨</m:t>
                        </m:r>
                      </m:e>
                      <m:sup>
                        <m:r>
                          <a:rPr lang="en-US" b="1" i="1" smtClean="0">
                            <a:latin typeface="Cambria Math" panose="02040503050406030204" pitchFamily="18" charset="0"/>
                          </a:rPr>
                          <m:t>𝑻</m:t>
                        </m:r>
                      </m:sup>
                    </m:sSup>
                  </m:oMath>
                </a14:m>
                <a:r>
                  <a:rPr lang="en-US" b="1" dirty="0" smtClean="0"/>
                  <a:t> </a:t>
                </a:r>
                <a:r>
                  <a:rPr lang="en-US" dirty="0" smtClean="0"/>
                  <a:t>and  is defined as: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e>
                          </m:d>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𝑗𝑖</m:t>
                          </m:r>
                        </m:sub>
                      </m:sSub>
                      <m:r>
                        <a:rPr lang="en-US" b="0" i="1" smtClean="0">
                          <a:latin typeface="Cambria Math" panose="02040503050406030204" pitchFamily="18" charset="0"/>
                        </a:rPr>
                        <m:t> </m:t>
                      </m:r>
                    </m:oMath>
                  </m:oMathPara>
                </a14:m>
                <a:endParaRPr lang="en-US" b="0" dirty="0" smtClean="0"/>
              </a:p>
              <a:p>
                <a:r>
                  <a:rPr lang="en-US" dirty="0" smtClean="0"/>
                  <a:t>Which basically means that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𝑨</m:t>
                        </m:r>
                      </m:e>
                      <m:sup>
                        <m:r>
                          <a:rPr lang="en-US" b="1" i="1">
                            <a:latin typeface="Cambria Math" panose="02040503050406030204" pitchFamily="18" charset="0"/>
                          </a:rPr>
                          <m:t>𝑻</m:t>
                        </m:r>
                      </m:sup>
                    </m:sSup>
                  </m:oMath>
                </a14:m>
                <a:r>
                  <a:rPr lang="en-US" dirty="0" smtClean="0"/>
                  <a:t> is equal to </a:t>
                </a:r>
                <a14:m>
                  <m:oMath xmlns:m="http://schemas.openxmlformats.org/officeDocument/2006/math">
                    <m:r>
                      <a:rPr lang="en-US" b="1" i="1">
                        <a:latin typeface="Cambria Math" panose="02040503050406030204" pitchFamily="18" charset="0"/>
                      </a:rPr>
                      <m:t>𝑨</m:t>
                    </m:r>
                  </m:oMath>
                </a14:m>
                <a:r>
                  <a:rPr lang="en-US" dirty="0" smtClean="0"/>
                  <a:t> where its rows and columns are flipped. That is, the element at row </a:t>
                </a:r>
                <a:r>
                  <a:rPr lang="en-US" dirty="0" err="1" smtClean="0"/>
                  <a:t>i</a:t>
                </a:r>
                <a:r>
                  <a:rPr lang="en-US" dirty="0" smtClean="0"/>
                  <a:t> and column </a:t>
                </a:r>
                <a:r>
                  <a:rPr lang="en-US" i="1" dirty="0" smtClean="0"/>
                  <a:t>j </a:t>
                </a:r>
                <a:r>
                  <a:rPr lang="en-US" dirty="0" smtClean="0"/>
                  <a:t>of the transposed matrix is the same as the element in row </a:t>
                </a:r>
                <a:r>
                  <a:rPr lang="en-US" i="1" dirty="0" smtClean="0"/>
                  <a:t>j </a:t>
                </a:r>
                <a:r>
                  <a:rPr lang="en-US" dirty="0" smtClean="0"/>
                  <a:t>and column </a:t>
                </a:r>
                <a:r>
                  <a:rPr lang="en-US" i="1" dirty="0" err="1" smtClean="0"/>
                  <a:t>i</a:t>
                </a:r>
                <a:r>
                  <a:rPr lang="en-US" i="1" dirty="0" smtClean="0"/>
                  <a:t> </a:t>
                </a:r>
                <a:r>
                  <a:rPr lang="en-US" dirty="0" smtClean="0"/>
                  <a:t>of the original matrix.</a:t>
                </a:r>
              </a:p>
              <a:p>
                <a:pPr marL="0" indent="0">
                  <a:buNone/>
                </a:pPr>
                <a:endParaRPr lang="en-US" dirty="0" smtClean="0"/>
              </a:p>
              <a:p>
                <a:pPr marL="0" indent="0" algn="ctr">
                  <a:buNone/>
                </a:pPr>
                <a:endParaRPr lang="en-US" b="1" dirty="0" smtClean="0"/>
              </a:p>
              <a:p>
                <a:pPr marL="0" indent="0" algn="ctr">
                  <a:buNone/>
                </a:pPr>
                <a:endParaRPr lang="en-US" b="1" dirty="0" smtClean="0"/>
              </a:p>
              <a:p>
                <a:pPr marL="0" indent="0" algn="ctr">
                  <a:buNone/>
                </a:pPr>
                <a:endParaRPr lang="en-US" b="1" dirty="0"/>
              </a:p>
              <a:p>
                <a:r>
                  <a:rPr lang="en-US" b="1" dirty="0" smtClean="0"/>
                  <a:t> </a:t>
                </a:r>
                <a:r>
                  <a:rPr lang="en-US" dirty="0" smtClean="0"/>
                  <a:t>Transpose of a vector converts it to a row vector:</a:t>
                </a:r>
              </a:p>
              <a:p>
                <a:pPr marL="457200" lvl="2" indent="0">
                  <a:buNone/>
                </a:pPr>
                <a:r>
                  <a:rPr lang="en-US" b="1" dirty="0"/>
                  <a:t>	</a:t>
                </a:r>
                <a14:m>
                  <m:oMath xmlns:m="http://schemas.openxmlformats.org/officeDocument/2006/math">
                    <m:sSup>
                      <m:sSupPr>
                        <m:ctrlPr>
                          <a:rPr lang="en-US" b="1" i="1" smtClean="0">
                            <a:latin typeface="Cambria Math" panose="02040503050406030204" pitchFamily="18" charset="0"/>
                          </a:rPr>
                        </m:ctrlPr>
                      </m:sSupPr>
                      <m:e>
                        <m:d>
                          <m:dPr>
                            <m:begChr m:val="["/>
                            <m:endChr m:val="]"/>
                            <m:ctrlPr>
                              <a:rPr lang="en-US" b="1" i="1" smtClean="0">
                                <a:latin typeface="Cambria Math" panose="02040503050406030204" pitchFamily="18" charset="0"/>
                              </a:rPr>
                            </m:ctrlPr>
                          </m:dPr>
                          <m:e>
                            <m:m>
                              <m:mPr>
                                <m:mcs>
                                  <m:mc>
                                    <m:mcPr>
                                      <m:count m:val="1"/>
                                      <m:mcJc m:val="center"/>
                                    </m:mcPr>
                                  </m:mc>
                                </m:mcs>
                                <m:ctrlPr>
                                  <a:rPr lang="en-US" b="1" i="1" smtClean="0">
                                    <a:latin typeface="Cambria Math" panose="02040503050406030204" pitchFamily="18" charset="0"/>
                                  </a:rPr>
                                </m:ctrlPr>
                              </m:mPr>
                              <m:mr>
                                <m:e>
                                  <m:r>
                                    <m:rPr>
                                      <m:brk m:alnAt="7"/>
                                    </m:rPr>
                                    <a:rPr lang="en-US" b="1" i="1" smtClean="0">
                                      <a:latin typeface="Cambria Math" panose="02040503050406030204" pitchFamily="18" charset="0"/>
                                    </a:rPr>
                                    <m:t>𝟐</m:t>
                                  </m:r>
                                </m:e>
                              </m:mr>
                              <m:mr>
                                <m:e>
                                  <m:r>
                                    <a:rPr lang="en-US" b="1" i="1" smtClean="0">
                                      <a:latin typeface="Cambria Math" panose="02040503050406030204" pitchFamily="18" charset="0"/>
                                    </a:rPr>
                                    <m:t>𝟓</m:t>
                                  </m:r>
                                </m:e>
                              </m:mr>
                              <m:mr>
                                <m:e>
                                  <m:r>
                                    <a:rPr lang="en-US" b="1" i="1" smtClean="0">
                                      <a:latin typeface="Cambria Math" panose="02040503050406030204" pitchFamily="18" charset="0"/>
                                    </a:rPr>
                                    <m:t>𝟕</m:t>
                                  </m:r>
                                </m:e>
                              </m:mr>
                            </m:m>
                          </m:e>
                        </m:d>
                      </m:e>
                      <m:sup>
                        <m:r>
                          <a:rPr lang="en-US" b="1" i="1" smtClean="0">
                            <a:latin typeface="Cambria Math" panose="02040503050406030204" pitchFamily="18" charset="0"/>
                          </a:rPr>
                          <m:t>𝑻</m:t>
                        </m:r>
                      </m:sup>
                    </m:s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  </m:t>
                    </m:r>
                    <m:r>
                      <a:rPr lang="en-US" b="1" i="1" smtClean="0">
                        <a:latin typeface="Cambria Math" panose="02040503050406030204" pitchFamily="18" charset="0"/>
                      </a:rPr>
                      <m:t>𝟓</m:t>
                    </m:r>
                    <m:r>
                      <a:rPr lang="en-US" b="1" i="1" smtClean="0">
                        <a:latin typeface="Cambria Math" panose="02040503050406030204" pitchFamily="18" charset="0"/>
                      </a:rPr>
                      <m:t>   </m:t>
                    </m:r>
                    <m:r>
                      <a:rPr lang="en-US" b="1" i="1" smtClean="0">
                        <a:latin typeface="Cambria Math" panose="02040503050406030204" pitchFamily="18" charset="0"/>
                      </a:rPr>
                      <m:t>𝟕</m:t>
                    </m:r>
                    <m:r>
                      <a:rPr lang="en-US" b="1" i="1" smtClean="0">
                        <a:latin typeface="Cambria Math" panose="02040503050406030204" pitchFamily="18" charset="0"/>
                      </a:rPr>
                      <m:t>]</m:t>
                    </m:r>
                  </m:oMath>
                </a14:m>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31136" y="2445203"/>
                <a:ext cx="8195754" cy="3571687"/>
              </a:xfrm>
              <a:blipFill>
                <a:blip r:embed="rId2"/>
                <a:stretch>
                  <a:fillRect t="-1195"/>
                </a:stretch>
              </a:blipFill>
            </p:spPr>
            <p:txBody>
              <a:bodyPr/>
              <a:lstStyle/>
              <a:p>
                <a:r>
                  <a:rPr lang="en-US">
                    <a:noFill/>
                  </a:rPr>
                  <a:t> </a:t>
                </a:r>
              </a:p>
            </p:txBody>
          </p:sp>
        </mc:Fallback>
      </mc:AlternateContent>
      <p:pic>
        <p:nvPicPr>
          <p:cNvPr id="4" name="Picture 3"/>
          <p:cNvPicPr>
            <a:picLocks noChangeAspect="1"/>
          </p:cNvPicPr>
          <p:nvPr/>
        </p:nvPicPr>
        <p:blipFill rotWithShape="1">
          <a:blip r:embed="rId3"/>
          <a:srcRect t="10840"/>
          <a:stretch/>
        </p:blipFill>
        <p:spPr>
          <a:xfrm>
            <a:off x="4400550" y="3848667"/>
            <a:ext cx="3390900" cy="1002115"/>
          </a:xfrm>
          <a:prstGeom prst="rect">
            <a:avLst/>
          </a:prstGeom>
        </p:spPr>
      </p:pic>
    </p:spTree>
    <p:extLst>
      <p:ext uri="{BB962C8B-B14F-4D97-AF65-F5344CB8AC3E}">
        <p14:creationId xmlns:p14="http://schemas.microsoft.com/office/powerpoint/2010/main" val="50667536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602" y="691737"/>
            <a:ext cx="7729728" cy="441027"/>
          </a:xfrm>
        </p:spPr>
        <p:txBody>
          <a:bodyPr>
            <a:normAutofit fontScale="90000"/>
          </a:bodyPr>
          <a:lstStyle/>
          <a:p>
            <a:r>
              <a:rPr lang="en-US" dirty="0" smtClean="0"/>
              <a:t>Other Matrix Operations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30885" y="1542197"/>
                <a:ext cx="7729728" cy="4039737"/>
              </a:xfrm>
            </p:spPr>
            <p:txBody>
              <a:bodyPr>
                <a:normAutofit fontScale="77500" lnSpcReduction="20000"/>
              </a:bodyPr>
              <a:lstStyle/>
              <a:p>
                <a:r>
                  <a:rPr lang="en-US" dirty="0" smtClean="0"/>
                  <a:t>We can add and subtract matrices of the same shape (that is, the same number of rows and columns) by just adding or subtracting their corresponding elements.</a:t>
                </a:r>
              </a:p>
              <a:p>
                <a:r>
                  <a:rPr lang="en-US" dirty="0" smtClean="0"/>
                  <a:t>We can also add/subtract a scalar to a matrix or multiply/divide a matrix by a scalar, by performing the operation on each element of the matrix. For example,</a:t>
                </a:r>
              </a:p>
              <a:p>
                <a:pPr marL="0" indent="0">
                  <a:buNone/>
                  <a:tabLst>
                    <a:tab pos="6510338" algn="l"/>
                  </a:tabLs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1</m:t>
                                </m:r>
                              </m:e>
                              <m:e>
                                <m:r>
                                  <a:rPr lang="en-US" b="0" i="1" smtClean="0">
                                    <a:latin typeface="Cambria Math" panose="02040503050406030204" pitchFamily="18" charset="0"/>
                                  </a:rPr>
                                  <m:t>3</m:t>
                                </m:r>
                              </m:e>
                            </m:mr>
                            <m:mr>
                              <m:e>
                                <m:r>
                                  <a:rPr lang="en-US" b="0" i="1" smtClean="0">
                                    <a:latin typeface="Cambria Math" panose="02040503050406030204" pitchFamily="18" charset="0"/>
                                  </a:rPr>
                                  <m:t>−2</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5</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2</m:t>
                                </m:r>
                              </m:e>
                              <m:e>
                                <m:r>
                                  <a:rPr lang="en-US" b="0" i="1" smtClean="0">
                                    <a:latin typeface="Cambria Math" panose="02040503050406030204" pitchFamily="18" charset="0"/>
                                  </a:rPr>
                                  <m:t>6</m:t>
                                </m:r>
                              </m:e>
                            </m:mr>
                            <m:mr>
                              <m:e>
                                <m:r>
                                  <a:rPr lang="en-US" b="0" i="1" smtClean="0">
                                    <a:latin typeface="Cambria Math" panose="02040503050406030204" pitchFamily="18" charset="0"/>
                                  </a:rPr>
                                  <m:t>1</m:t>
                                </m:r>
                              </m:e>
                              <m:e>
                                <m:r>
                                  <a:rPr lang="en-US" b="0" i="1" smtClean="0">
                                    <a:latin typeface="Cambria Math" panose="02040503050406030204" pitchFamily="18" charset="0"/>
                                  </a:rPr>
                                  <m:t>4</m:t>
                                </m:r>
                              </m:e>
                            </m:mr>
                            <m:mr>
                              <m:e>
                                <m:r>
                                  <a:rPr lang="en-US" b="0" i="1" smtClean="0">
                                    <a:latin typeface="Cambria Math" panose="02040503050406030204" pitchFamily="18" charset="0"/>
                                  </a:rPr>
                                  <m:t>3</m:t>
                                </m:r>
                              </m:e>
                              <m:e>
                                <m:r>
                                  <a:rPr lang="en-US" b="0" i="1" smtClean="0">
                                    <a:latin typeface="Cambria Math" panose="02040503050406030204" pitchFamily="18" charset="0"/>
                                  </a:rPr>
                                  <m:t>8</m:t>
                                </m:r>
                              </m:e>
                            </m:mr>
                          </m:m>
                        </m:e>
                      </m:d>
                    </m:oMath>
                  </m:oMathPara>
                </a14:m>
                <a:endParaRPr lang="en-US" dirty="0" smtClean="0"/>
              </a:p>
              <a:p>
                <a:pPr>
                  <a:tabLst>
                    <a:tab pos="6510338" algn="l"/>
                  </a:tabLst>
                </a:pPr>
                <a:r>
                  <a:rPr lang="en-US" dirty="0" smtClean="0"/>
                  <a:t>In the context of deep learning, we also allow adding vector to or subtracting a vector from a matrix. </a:t>
                </a:r>
              </a:p>
              <a:p>
                <a:pPr lvl="1">
                  <a:tabLst>
                    <a:tab pos="6510338" algn="l"/>
                  </a:tabLst>
                </a:pPr>
                <a:r>
                  <a:rPr lang="en-US" dirty="0" smtClean="0"/>
                  <a:t> For example, </a:t>
                </a:r>
                <a14:m>
                  <m:oMath xmlns:m="http://schemas.openxmlformats.org/officeDocument/2006/math">
                    <m:r>
                      <a:rPr lang="en-US" b="1" i="1" smtClean="0">
                        <a:latin typeface="Cambria Math" panose="02040503050406030204" pitchFamily="18" charset="0"/>
                      </a:rPr>
                      <m:t>𝑪</m:t>
                    </m:r>
                    <m:r>
                      <a:rPr lang="en-US" b="1" i="1" smtClean="0">
                        <a:latin typeface="Cambria Math" panose="02040503050406030204" pitchFamily="18" charset="0"/>
                      </a:rPr>
                      <m:t>=</m:t>
                    </m:r>
                    <m:r>
                      <a:rPr lang="en-US" b="1" i="1" smtClean="0">
                        <a:latin typeface="Cambria Math" panose="02040503050406030204" pitchFamily="18" charset="0"/>
                      </a:rPr>
                      <m:t>𝑨</m:t>
                    </m:r>
                    <m:r>
                      <a:rPr lang="en-US" b="1" i="1" smtClean="0">
                        <a:latin typeface="Cambria Math" panose="02040503050406030204" pitchFamily="18" charset="0"/>
                      </a:rPr>
                      <m:t>+</m:t>
                    </m:r>
                    <m:r>
                      <a:rPr lang="en-US" b="1" i="1" smtClean="0">
                        <a:latin typeface="Cambria Math" panose="02040503050406030204" pitchFamily="18" charset="0"/>
                      </a:rPr>
                      <m:t>𝒃</m:t>
                    </m:r>
                  </m:oMath>
                </a14:m>
                <a:r>
                  <a:rPr lang="en-US" b="1" dirty="0" smtClean="0"/>
                  <a:t> </a:t>
                </a:r>
                <a:r>
                  <a:rPr lang="en-US" dirty="0"/>
                  <a:t> </a:t>
                </a:r>
                <a:r>
                  <a:rPr lang="en-US" dirty="0" smtClean="0"/>
                  <a:t>where </a:t>
                </a:r>
                <a14:m>
                  <m:oMath xmlns:m="http://schemas.openxmlformats.org/officeDocument/2006/math">
                    <m:sSub>
                      <m:sSubPr>
                        <m:ctrlPr>
                          <a:rPr lang="en-US" b="0" i="1" smtClean="0">
                            <a:latin typeface="Cambria Math" panose="02040503050406030204" pitchFamily="18" charset="0"/>
                          </a:rPr>
                        </m:ctrlPr>
                      </m:sSubPr>
                      <m:e>
                        <m:r>
                          <a:rPr lang="en-US" b="0" i="1">
                            <a:latin typeface="Cambria Math" panose="02040503050406030204" pitchFamily="18" charset="0"/>
                          </a:rPr>
                          <m:t>𝐶</m:t>
                        </m:r>
                      </m:e>
                      <m:sub>
                        <m:r>
                          <a:rPr lang="en-US" b="0" i="1" smtClean="0">
                            <a:latin typeface="Cambria Math" panose="02040503050406030204" pitchFamily="18" charset="0"/>
                          </a:rPr>
                          <m:t>𝑖𝑗</m:t>
                        </m:r>
                      </m:sub>
                    </m:sSub>
                    <m:r>
                      <a:rPr lang="en-US" b="1" i="1">
                        <a:latin typeface="Cambria Math" panose="02040503050406030204" pitchFamily="18" charset="0"/>
                      </a:rPr>
                      <m:t>=</m:t>
                    </m:r>
                    <m:sSub>
                      <m:sSubPr>
                        <m:ctrlPr>
                          <a:rPr lang="en-US" i="1" smtClean="0">
                            <a:latin typeface="Cambria Math" panose="02040503050406030204" pitchFamily="18" charset="0"/>
                          </a:rPr>
                        </m:ctrlPr>
                      </m:sSubPr>
                      <m:e>
                        <m:r>
                          <a:rPr lang="en-US" b="0" i="1">
                            <a:latin typeface="Cambria Math" panose="02040503050406030204" pitchFamily="18" charset="0"/>
                          </a:rPr>
                          <m:t>𝐴</m:t>
                        </m:r>
                      </m:e>
                      <m:sub>
                        <m:r>
                          <a:rPr lang="en-US" b="0" i="1" smtClean="0">
                            <a:latin typeface="Cambria Math" panose="02040503050406030204" pitchFamily="18" charset="0"/>
                          </a:rPr>
                          <m:t>𝑖𝑗</m:t>
                        </m:r>
                      </m:sub>
                    </m:sSub>
                    <m:r>
                      <a:rPr lang="en-US" b="0" i="1">
                        <a:latin typeface="Cambria Math" panose="02040503050406030204" pitchFamily="18" charset="0"/>
                      </a:rPr>
                      <m:t>+</m:t>
                    </m:r>
                    <m:sSub>
                      <m:sSubPr>
                        <m:ctrlPr>
                          <a:rPr lang="en-US" i="1" smtClean="0">
                            <a:latin typeface="Cambria Math" panose="02040503050406030204" pitchFamily="18" charset="0"/>
                          </a:rPr>
                        </m:ctrlPr>
                      </m:sSubPr>
                      <m:e>
                        <m:r>
                          <a:rPr lang="en-US" b="0" i="1">
                            <a:latin typeface="Cambria Math" panose="02040503050406030204" pitchFamily="18" charset="0"/>
                          </a:rPr>
                          <m:t>𝑏</m:t>
                        </m:r>
                      </m:e>
                      <m:sub>
                        <m:r>
                          <a:rPr lang="en-US" b="0" i="1" smtClean="0">
                            <a:latin typeface="Cambria Math" panose="02040503050406030204" pitchFamily="18" charset="0"/>
                          </a:rPr>
                          <m:t>𝑗</m:t>
                        </m:r>
                      </m:sub>
                    </m:sSub>
                    <m:r>
                      <a:rPr lang="en-US" b="0" i="0" smtClean="0">
                        <a:latin typeface="Cambria Math" panose="02040503050406030204" pitchFamily="18" charset="0"/>
                      </a:rPr>
                      <m:t>.</m:t>
                    </m:r>
                  </m:oMath>
                </a14:m>
                <a:r>
                  <a:rPr lang="en-US" b="1" dirty="0" smtClean="0"/>
                  <a:t>  </a:t>
                </a:r>
                <a:r>
                  <a:rPr lang="en-US" dirty="0" smtClean="0"/>
                  <a:t>This means that vector </a:t>
                </a:r>
                <a14:m>
                  <m:oMath xmlns:m="http://schemas.openxmlformats.org/officeDocument/2006/math">
                    <m:r>
                      <a:rPr lang="en-US" b="1" i="1" smtClean="0">
                        <a:latin typeface="Cambria Math" panose="02040503050406030204" pitchFamily="18" charset="0"/>
                      </a:rPr>
                      <m:t>𝒃</m:t>
                    </m:r>
                  </m:oMath>
                </a14:m>
                <a:r>
                  <a:rPr lang="en-US" dirty="0" smtClean="0"/>
                  <a:t> is added to each row of matrix </a:t>
                </a:r>
                <a14:m>
                  <m:oMath xmlns:m="http://schemas.openxmlformats.org/officeDocument/2006/math">
                    <m:r>
                      <a:rPr lang="en-US" b="1" i="1">
                        <a:latin typeface="Cambria Math" panose="02040503050406030204" pitchFamily="18" charset="0"/>
                      </a:rPr>
                      <m:t>𝑨</m:t>
                    </m:r>
                    <m:r>
                      <a:rPr lang="en-US" b="1" i="0" smtClean="0">
                        <a:latin typeface="Cambria Math" panose="02040503050406030204" pitchFamily="18" charset="0"/>
                      </a:rPr>
                      <m:t>. </m:t>
                    </m:r>
                  </m:oMath>
                </a14:m>
                <a:r>
                  <a:rPr lang="en-US" dirty="0" smtClean="0"/>
                  <a:t> For example,</a:t>
                </a:r>
              </a:p>
              <a:p>
                <a:pPr marL="228600" lvl="1" indent="0">
                  <a:buNone/>
                  <a:tabLst>
                    <a:tab pos="6510338" algn="l"/>
                  </a:tabLst>
                </a:pPr>
                <a:r>
                  <a:rPr lang="en-US" b="1" dirty="0" smtClean="0"/>
                  <a:t>If </a:t>
                </a:r>
                <a14:m>
                  <m:oMath xmlns:m="http://schemas.openxmlformats.org/officeDocument/2006/math">
                    <m:r>
                      <a:rPr lang="en-US" b="1" i="0" smtClean="0">
                        <a:latin typeface="Cambria Math" panose="02040503050406030204" pitchFamily="18" charset="0"/>
                      </a:rPr>
                      <m:t>𝐀</m:t>
                    </m:r>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r>
                                <a:rPr lang="en-US" i="1">
                                  <a:latin typeface="Cambria Math" panose="02040503050406030204" pitchFamily="18" charset="0"/>
                                </a:rPr>
                                <m:t>1</m:t>
                              </m:r>
                            </m:e>
                            <m:e>
                              <m:r>
                                <a:rPr lang="en-US" i="1">
                                  <a:latin typeface="Cambria Math" panose="02040503050406030204" pitchFamily="18" charset="0"/>
                                </a:rPr>
                                <m:t>3</m:t>
                              </m:r>
                            </m:e>
                          </m:mr>
                          <m:mr>
                            <m:e>
                              <m:r>
                                <a:rPr lang="en-US" i="1">
                                  <a:latin typeface="Cambria Math" panose="02040503050406030204" pitchFamily="18" charset="0"/>
                                </a:rPr>
                                <m:t>−2</m:t>
                              </m:r>
                            </m:e>
                            <m:e>
                              <m:r>
                                <a:rPr lang="en-US" i="1">
                                  <a:latin typeface="Cambria Math" panose="02040503050406030204" pitchFamily="18" charset="0"/>
                                </a:rPr>
                                <m:t>1</m:t>
                              </m:r>
                            </m:e>
                          </m:mr>
                          <m:mr>
                            <m:e>
                              <m:r>
                                <a:rPr lang="en-US" i="1">
                                  <a:latin typeface="Cambria Math" panose="02040503050406030204" pitchFamily="18" charset="0"/>
                                </a:rPr>
                                <m:t>0</m:t>
                              </m:r>
                            </m:e>
                            <m:e>
                              <m:r>
                                <a:rPr lang="en-US" i="1">
                                  <a:latin typeface="Cambria Math" panose="02040503050406030204" pitchFamily="18" charset="0"/>
                                </a:rPr>
                                <m:t>5</m:t>
                              </m:r>
                            </m:e>
                          </m:mr>
                        </m:m>
                      </m:e>
                    </m:d>
                    <m:r>
                      <a:rPr lang="en-US" b="0" i="0" smtClean="0">
                        <a:latin typeface="Cambria Math" panose="02040503050406030204" pitchFamily="18" charset="0"/>
                      </a:rPr>
                      <m:t>,  </m:t>
                    </m:r>
                    <m:r>
                      <m:rPr>
                        <m:sty m:val="p"/>
                      </m:rPr>
                      <a:rPr lang="en-US" b="0" i="0" smtClean="0">
                        <a:latin typeface="Cambria Math" panose="02040503050406030204" pitchFamily="18" charset="0"/>
                      </a:rPr>
                      <m:t>b</m:t>
                    </m:r>
                    <m:r>
                      <a:rPr lang="en-US" b="0" i="0" smtClean="0">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1</m:t>
                              </m:r>
                            </m:e>
                            <m:e>
                              <m:r>
                                <a:rPr lang="en-US" b="0" i="1" smtClean="0">
                                  <a:latin typeface="Cambria Math" panose="02040503050406030204" pitchFamily="18" charset="0"/>
                                </a:rPr>
                                <m:t>2</m:t>
                              </m:r>
                            </m:e>
                          </m:mr>
                        </m:m>
                      </m:e>
                    </m:d>
                  </m:oMath>
                </a14:m>
                <a:r>
                  <a:rPr lang="en-US" dirty="0" smtClean="0"/>
                  <a:t>    then   </a:t>
                </a:r>
                <a14:m>
                  <m:oMath xmlns:m="http://schemas.openxmlformats.org/officeDocument/2006/math">
                    <m:r>
                      <a:rPr lang="en-US" b="1" i="0" smtClean="0">
                        <a:latin typeface="Cambria Math" panose="02040503050406030204" pitchFamily="18" charset="0"/>
                      </a:rPr>
                      <m:t>𝐀</m:t>
                    </m:r>
                    <m:r>
                      <a:rPr lang="en-US" b="1" i="0"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r>
                                <a:rPr lang="en-US" i="1">
                                  <a:latin typeface="Cambria Math" panose="02040503050406030204" pitchFamily="18" charset="0"/>
                                </a:rPr>
                                <m:t>1</m:t>
                              </m:r>
                            </m:e>
                            <m:e>
                              <m:r>
                                <a:rPr lang="en-US" i="1">
                                  <a:latin typeface="Cambria Math" panose="02040503050406030204" pitchFamily="18" charset="0"/>
                                </a:rPr>
                                <m:t>3</m:t>
                              </m:r>
                            </m:e>
                          </m:mr>
                          <m:mr>
                            <m:e>
                              <m:r>
                                <a:rPr lang="en-US" i="1">
                                  <a:latin typeface="Cambria Math" panose="02040503050406030204" pitchFamily="18" charset="0"/>
                                </a:rPr>
                                <m:t>−2</m:t>
                              </m:r>
                            </m:e>
                            <m:e>
                              <m:r>
                                <a:rPr lang="en-US" i="1">
                                  <a:latin typeface="Cambria Math" panose="02040503050406030204" pitchFamily="18" charset="0"/>
                                </a:rPr>
                                <m:t>1</m:t>
                              </m:r>
                            </m:e>
                          </m:mr>
                          <m:mr>
                            <m:e>
                              <m:r>
                                <a:rPr lang="en-US" i="1">
                                  <a:latin typeface="Cambria Math" panose="02040503050406030204" pitchFamily="18" charset="0"/>
                                </a:rPr>
                                <m:t>0</m:t>
                              </m:r>
                            </m:e>
                            <m:e>
                              <m:r>
                                <a:rPr lang="en-US" i="1">
                                  <a:latin typeface="Cambria Math" panose="02040503050406030204" pitchFamily="18" charset="0"/>
                                </a:rPr>
                                <m:t>5</m:t>
                              </m:r>
                            </m:e>
                          </m:mr>
                        </m:m>
                      </m:e>
                    </m:d>
                  </m:oMath>
                </a14:m>
                <a:r>
                  <a:rPr lang="en-US" dirty="0"/>
                  <a:t>+</a:t>
                </a:r>
                <a14:m>
                  <m:oMath xmlns:m="http://schemas.openxmlformats.org/officeDocument/2006/math">
                    <m:d>
                      <m:dPr>
                        <m:begChr m:val="["/>
                        <m:endChr m:val="]"/>
                        <m:ctrlPr>
                          <a:rPr lang="en-US" i="1">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1</m:t>
                              </m:r>
                            </m:e>
                            <m:e>
                              <m:r>
                                <a:rPr lang="en-US" b="0" i="1" smtClean="0">
                                  <a:latin typeface="Cambria Math" panose="02040503050406030204" pitchFamily="18" charset="0"/>
                                </a:rPr>
                                <m:t>2</m:t>
                              </m:r>
                            </m:e>
                          </m:mr>
                          <m:mr>
                            <m:e>
                              <m:r>
                                <a:rPr lang="en-US" b="0" i="1" smtClean="0">
                                  <a:latin typeface="Cambria Math" panose="02040503050406030204" pitchFamily="18" charset="0"/>
                                </a:rPr>
                                <m:t>−1</m:t>
                              </m:r>
                            </m:e>
                            <m:e>
                              <m:r>
                                <a:rPr lang="en-US" b="0" i="1" smtClean="0">
                                  <a:latin typeface="Cambria Math" panose="02040503050406030204" pitchFamily="18" charset="0"/>
                                </a:rPr>
                                <m:t>2</m:t>
                              </m:r>
                            </m:e>
                          </m:mr>
                          <m:mr>
                            <m:e>
                              <m:r>
                                <a:rPr lang="en-US" b="0" i="1" smtClean="0">
                                  <a:latin typeface="Cambria Math" panose="02040503050406030204" pitchFamily="18" charset="0"/>
                                </a:rPr>
                                <m:t>−1</m:t>
                              </m:r>
                            </m:e>
                            <m:e>
                              <m:r>
                                <a:rPr lang="en-US" b="0" i="1" smtClean="0">
                                  <a:latin typeface="Cambria Math" panose="02040503050406030204" pitchFamily="18" charset="0"/>
                                </a:rPr>
                                <m:t>2</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r>
                                <a:rPr lang="en-US" b="0" i="1" smtClean="0">
                                  <a:latin typeface="Cambria Math" panose="02040503050406030204" pitchFamily="18" charset="0"/>
                                </a:rPr>
                                <m:t>2</m:t>
                              </m:r>
                            </m:e>
                            <m:e>
                              <m:r>
                                <a:rPr lang="en-US" b="0" i="1" smtClean="0">
                                  <a:latin typeface="Cambria Math" panose="02040503050406030204" pitchFamily="18" charset="0"/>
                                </a:rPr>
                                <m:t>5</m:t>
                              </m:r>
                            </m:e>
                          </m:mr>
                          <m:mr>
                            <m:e>
                              <m:r>
                                <a:rPr lang="en-US" i="1">
                                  <a:latin typeface="Cambria Math" panose="02040503050406030204" pitchFamily="18" charset="0"/>
                                </a:rPr>
                                <m:t>−</m:t>
                              </m:r>
                              <m:r>
                                <a:rPr lang="en-US" b="0" i="1" smtClean="0">
                                  <a:latin typeface="Cambria Math" panose="02040503050406030204" pitchFamily="18" charset="0"/>
                                </a:rPr>
                                <m:t>3</m:t>
                              </m:r>
                            </m:e>
                            <m:e>
                              <m:r>
                                <a:rPr lang="en-US" b="0" i="1" smtClean="0">
                                  <a:latin typeface="Cambria Math" panose="02040503050406030204" pitchFamily="18" charset="0"/>
                                </a:rPr>
                                <m:t>3</m:t>
                              </m:r>
                            </m:e>
                          </m:mr>
                          <m:mr>
                            <m:e>
                              <m:r>
                                <a:rPr lang="en-US" b="0" i="1" smtClean="0">
                                  <a:latin typeface="Cambria Math" panose="02040503050406030204" pitchFamily="18" charset="0"/>
                                </a:rPr>
                                <m:t>−1</m:t>
                              </m:r>
                            </m:e>
                            <m:e>
                              <m:r>
                                <a:rPr lang="en-US" b="0" i="1" smtClean="0">
                                  <a:latin typeface="Cambria Math" panose="02040503050406030204" pitchFamily="18" charset="0"/>
                                </a:rPr>
                                <m:t>7</m:t>
                              </m:r>
                            </m:e>
                          </m:mr>
                        </m:m>
                      </m:e>
                    </m:d>
                  </m:oMath>
                </a14:m>
                <a:endParaRPr lang="en-US" dirty="0" smtClean="0"/>
              </a:p>
              <a:p>
                <a:pPr marL="228600" lvl="1" indent="0">
                  <a:buNone/>
                  <a:tabLst>
                    <a:tab pos="6510338" algn="l"/>
                  </a:tabLst>
                </a:pPr>
                <a:r>
                  <a:rPr lang="en-US" dirty="0"/>
                  <a:t>	</a:t>
                </a:r>
                <a:r>
                  <a:rPr lang="en-US" dirty="0" smtClean="0"/>
                  <a:t>	</a:t>
                </a:r>
              </a:p>
              <a:p>
                <a:pPr lvl="1">
                  <a:tabLst>
                    <a:tab pos="6510338" algn="l"/>
                  </a:tabLst>
                </a:pPr>
                <a:r>
                  <a:rPr lang="en-US" dirty="0" smtClean="0"/>
                  <a:t> This notation saves us from having to define a matrix with </a:t>
                </a:r>
                <a14:m>
                  <m:oMath xmlns:m="http://schemas.openxmlformats.org/officeDocument/2006/math">
                    <m:r>
                      <a:rPr lang="en-US" b="1" i="1">
                        <a:latin typeface="Cambria Math" panose="02040503050406030204" pitchFamily="18" charset="0"/>
                      </a:rPr>
                      <m:t>𝒃</m:t>
                    </m:r>
                  </m:oMath>
                </a14:m>
                <a:r>
                  <a:rPr lang="en-US" b="1" dirty="0" smtClean="0"/>
                  <a:t> </a:t>
                </a:r>
                <a:r>
                  <a:rPr lang="en-US" dirty="0" smtClean="0"/>
                  <a:t>copied into each row before doing the addition. </a:t>
                </a:r>
              </a:p>
              <a:p>
                <a:pPr lvl="1">
                  <a:tabLst>
                    <a:tab pos="6510338" algn="l"/>
                  </a:tabLst>
                </a:pPr>
                <a:r>
                  <a:rPr lang="en-US" dirty="0" smtClean="0"/>
                  <a:t>This implicit copying is called </a:t>
                </a:r>
                <a:r>
                  <a:rPr lang="en-US" b="1" dirty="0" smtClean="0"/>
                  <a:t>broadcastin</a:t>
                </a:r>
                <a:r>
                  <a:rPr lang="en-US" dirty="0" smtClean="0"/>
                  <a:t>g because the vector is implicitly copied to match the shape (dimension) of the matrix.</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30885" y="1542197"/>
                <a:ext cx="7729728" cy="4039737"/>
              </a:xfrm>
              <a:blipFill>
                <a:blip r:embed="rId2"/>
                <a:stretch>
                  <a:fillRect l="-158" t="-1357" r="-473"/>
                </a:stretch>
              </a:blipFill>
            </p:spPr>
            <p:txBody>
              <a:bodyPr/>
              <a:lstStyle/>
              <a:p>
                <a:r>
                  <a:rPr lang="en-US">
                    <a:noFill/>
                  </a:rPr>
                  <a:t> </a:t>
                </a:r>
              </a:p>
            </p:txBody>
          </p:sp>
        </mc:Fallback>
      </mc:AlternateContent>
    </p:spTree>
    <p:extLst>
      <p:ext uri="{BB962C8B-B14F-4D97-AF65-F5344CB8AC3E}">
        <p14:creationId xmlns:p14="http://schemas.microsoft.com/office/powerpoint/2010/main" val="137137144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9249" y="780902"/>
            <a:ext cx="7729728" cy="727630"/>
          </a:xfrm>
        </p:spPr>
        <p:txBody>
          <a:bodyPr>
            <a:normAutofit fontScale="90000"/>
          </a:bodyPr>
          <a:lstStyle/>
          <a:p>
            <a:r>
              <a:rPr lang="en-US" dirty="0" smtClean="0"/>
              <a:t>Matrix Multiplication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1696" y="1942007"/>
                <a:ext cx="9291246" cy="4527032"/>
              </a:xfrm>
            </p:spPr>
            <p:txBody>
              <a:bodyPr>
                <a:normAutofit/>
              </a:bodyPr>
              <a:lstStyle/>
              <a:p>
                <a:r>
                  <a:rPr lang="en-US" dirty="0" smtClean="0"/>
                  <a:t>One of the most important operations involving matrices is multiplication of two matrices</a:t>
                </a:r>
              </a:p>
              <a:p>
                <a:r>
                  <a:rPr lang="en-US" dirty="0" smtClean="0"/>
                  <a:t>The matrix product of matrices </a:t>
                </a:r>
                <a14:m>
                  <m:oMath xmlns:m="http://schemas.openxmlformats.org/officeDocument/2006/math">
                    <m:r>
                      <a:rPr lang="en-US" b="1" i="1" smtClean="0">
                        <a:latin typeface="Cambria Math" panose="02040503050406030204" pitchFamily="18" charset="0"/>
                      </a:rPr>
                      <m:t>𝑨</m:t>
                    </m:r>
                  </m:oMath>
                </a14:m>
                <a:r>
                  <a:rPr lang="en-US" dirty="0" smtClean="0"/>
                  <a:t> and</a:t>
                </a:r>
                <a:r>
                  <a:rPr lang="en-US" dirty="0"/>
                  <a:t> </a:t>
                </a:r>
                <a14:m>
                  <m:oMath xmlns:m="http://schemas.openxmlformats.org/officeDocument/2006/math">
                    <m:r>
                      <a:rPr lang="en-US" b="1" i="1" smtClean="0">
                        <a:latin typeface="Cambria Math" panose="02040503050406030204" pitchFamily="18" charset="0"/>
                      </a:rPr>
                      <m:t>𝑩</m:t>
                    </m:r>
                    <m:r>
                      <a:rPr lang="en-US" b="1" i="1" smtClean="0">
                        <a:latin typeface="Cambria Math" panose="02040503050406030204" pitchFamily="18" charset="0"/>
                      </a:rPr>
                      <m:t> </m:t>
                    </m:r>
                  </m:oMath>
                </a14:m>
                <a:r>
                  <a:rPr lang="en-US" dirty="0" smtClean="0"/>
                  <a:t>is </a:t>
                </a:r>
                <a:r>
                  <a:rPr lang="en-US" dirty="0"/>
                  <a:t>a third </a:t>
                </a:r>
                <a:r>
                  <a:rPr lang="en-US" dirty="0" smtClean="0"/>
                  <a:t>matrix</a:t>
                </a:r>
                <a14:m>
                  <m:oMath xmlns:m="http://schemas.openxmlformats.org/officeDocument/2006/math">
                    <m:r>
                      <a:rPr lang="en-US" b="0" i="1" smtClean="0">
                        <a:latin typeface="Cambria Math" panose="02040503050406030204" pitchFamily="18" charset="0"/>
                      </a:rPr>
                      <m:t> </m:t>
                    </m:r>
                    <m:r>
                      <a:rPr lang="en-US" b="1" i="1" smtClean="0">
                        <a:latin typeface="Cambria Math" panose="02040503050406030204" pitchFamily="18" charset="0"/>
                      </a:rPr>
                      <m:t>𝑪</m:t>
                    </m:r>
                  </m:oMath>
                </a14:m>
                <a:r>
                  <a:rPr lang="en-US" dirty="0" smtClean="0"/>
                  <a:t>. </a:t>
                </a: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𝑪</m:t>
                      </m:r>
                      <m:r>
                        <a:rPr lang="en-US" b="1" i="1" smtClean="0">
                          <a:latin typeface="Cambria Math" panose="02040503050406030204" pitchFamily="18" charset="0"/>
                        </a:rPr>
                        <m:t>=</m:t>
                      </m:r>
                      <m:r>
                        <a:rPr lang="en-US" b="1" i="1" smtClean="0">
                          <a:latin typeface="Cambria Math" panose="02040503050406030204" pitchFamily="18" charset="0"/>
                        </a:rPr>
                        <m:t>𝑨𝑩</m:t>
                      </m:r>
                    </m:oMath>
                  </m:oMathPara>
                </a14:m>
                <a:endParaRPr lang="en-US" b="1" dirty="0" smtClean="0"/>
              </a:p>
              <a:p>
                <a:pPr lvl="1"/>
                <a:r>
                  <a:rPr lang="en-US" dirty="0" smtClean="0"/>
                  <a:t>In order for </a:t>
                </a:r>
                <a14:m>
                  <m:oMath xmlns:m="http://schemas.openxmlformats.org/officeDocument/2006/math">
                    <m:r>
                      <a:rPr lang="en-US" b="1" i="1">
                        <a:latin typeface="Cambria Math" panose="02040503050406030204" pitchFamily="18" charset="0"/>
                      </a:rPr>
                      <m:t>𝑪</m:t>
                    </m:r>
                  </m:oMath>
                </a14:m>
                <a:r>
                  <a:rPr lang="en-US" dirty="0" smtClean="0"/>
                  <a:t> to be defined the number of columns in </a:t>
                </a:r>
                <a14:m>
                  <m:oMath xmlns:m="http://schemas.openxmlformats.org/officeDocument/2006/math">
                    <m:r>
                      <a:rPr lang="en-US" b="1" i="1">
                        <a:latin typeface="Cambria Math" panose="02040503050406030204" pitchFamily="18" charset="0"/>
                      </a:rPr>
                      <m:t>𝑨</m:t>
                    </m:r>
                  </m:oMath>
                </a14:m>
                <a:r>
                  <a:rPr lang="en-US" dirty="0" smtClean="0"/>
                  <a:t> must be the same as the number of rows in </a:t>
                </a:r>
                <a14:m>
                  <m:oMath xmlns:m="http://schemas.openxmlformats.org/officeDocument/2006/math">
                    <m:r>
                      <a:rPr lang="en-US" b="1" i="1">
                        <a:latin typeface="Cambria Math" panose="02040503050406030204" pitchFamily="18" charset="0"/>
                      </a:rPr>
                      <m:t>𝑩</m:t>
                    </m:r>
                  </m:oMath>
                </a14:m>
                <a:r>
                  <a:rPr lang="en-US" dirty="0" smtClean="0"/>
                  <a:t>. </a:t>
                </a:r>
              </a:p>
              <a:p>
                <a:pPr lvl="1"/>
                <a:r>
                  <a:rPr lang="en-US" dirty="0" smtClean="0"/>
                  <a:t>If </a:t>
                </a:r>
                <a14:m>
                  <m:oMath xmlns:m="http://schemas.openxmlformats.org/officeDocument/2006/math">
                    <m:r>
                      <a:rPr lang="en-US" b="1" i="1">
                        <a:latin typeface="Cambria Math" panose="02040503050406030204" pitchFamily="18" charset="0"/>
                      </a:rPr>
                      <m:t>𝑨</m:t>
                    </m:r>
                  </m:oMath>
                </a14:m>
                <a:r>
                  <a:rPr lang="en-US" dirty="0" smtClean="0"/>
                  <a:t> is of shape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𝑛</m:t>
                    </m:r>
                  </m:oMath>
                </a14:m>
                <a:r>
                  <a:rPr lang="en-US" dirty="0" smtClean="0"/>
                  <a:t> (meaning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 </m:t>
                    </m:r>
                  </m:oMath>
                </a14:m>
                <a:r>
                  <a:rPr lang="en-US" dirty="0" smtClean="0"/>
                  <a:t>rows and </a:t>
                </a:r>
                <a14:m>
                  <m:oMath xmlns:m="http://schemas.openxmlformats.org/officeDocument/2006/math">
                    <m:r>
                      <a:rPr lang="en-US" b="0" i="1" smtClean="0">
                        <a:latin typeface="Cambria Math" panose="02040503050406030204" pitchFamily="18" charset="0"/>
                      </a:rPr>
                      <m:t>𝑛</m:t>
                    </m:r>
                  </m:oMath>
                </a14:m>
                <a:r>
                  <a:rPr lang="en-US" dirty="0" smtClean="0"/>
                  <a:t> columns) and </a:t>
                </a:r>
                <a:r>
                  <a:rPr lang="en-US" dirty="0"/>
                  <a:t>If </a:t>
                </a:r>
                <a14:m>
                  <m:oMath xmlns:m="http://schemas.openxmlformats.org/officeDocument/2006/math">
                    <m:r>
                      <a:rPr lang="en-US" b="0" i="1" smtClean="0">
                        <a:latin typeface="Cambria Math" panose="02040503050406030204" pitchFamily="18" charset="0"/>
                      </a:rPr>
                      <m:t>𝐵</m:t>
                    </m:r>
                  </m:oMath>
                </a14:m>
                <a:r>
                  <a:rPr lang="en-US" dirty="0" smtClean="0"/>
                  <a:t> </a:t>
                </a:r>
                <a:r>
                  <a:rPr lang="en-US" dirty="0"/>
                  <a:t>is of shape </a:t>
                </a:r>
                <a14:m>
                  <m:oMath xmlns:m="http://schemas.openxmlformats.org/officeDocument/2006/math">
                    <m:r>
                      <m:rPr>
                        <m:sty m:val="p"/>
                      </m:rPr>
                      <a:rPr lang="en-US" b="0" i="0" smtClean="0">
                        <a:latin typeface="Cambria Math" panose="02040503050406030204" pitchFamily="18" charset="0"/>
                      </a:rPr>
                      <m:t>n</m:t>
                    </m:r>
                    <m:r>
                      <a:rPr lang="en-US" i="1">
                        <a:latin typeface="Cambria Math" panose="02040503050406030204" pitchFamily="18" charset="0"/>
                      </a:rPr>
                      <m:t>×</m:t>
                    </m:r>
                    <m:r>
                      <a:rPr lang="en-US" b="0" i="1" smtClean="0">
                        <a:latin typeface="Cambria Math" panose="02040503050406030204" pitchFamily="18" charset="0"/>
                      </a:rPr>
                      <m:t>𝑝</m:t>
                    </m:r>
                  </m:oMath>
                </a14:m>
                <a:r>
                  <a:rPr lang="en-US" dirty="0" smtClean="0"/>
                  <a:t>, then </a:t>
                </a:r>
                <a14:m>
                  <m:oMath xmlns:m="http://schemas.openxmlformats.org/officeDocument/2006/math">
                    <m:r>
                      <a:rPr lang="en-US" b="1" i="1">
                        <a:latin typeface="Cambria Math" panose="02040503050406030204" pitchFamily="18" charset="0"/>
                      </a:rPr>
                      <m:t>𝑪</m:t>
                    </m:r>
                    <m:r>
                      <a:rPr lang="en-US" b="0" i="0" smtClean="0">
                        <a:latin typeface="Cambria Math" panose="02040503050406030204" pitchFamily="18" charset="0"/>
                      </a:rPr>
                      <m:t> </m:t>
                    </m:r>
                  </m:oMath>
                </a14:m>
                <a:r>
                  <a:rPr lang="en-US" dirty="0" smtClean="0"/>
                  <a:t>is of shape </a:t>
                </a:r>
                <a14:m>
                  <m:oMath xmlns:m="http://schemas.openxmlformats.org/officeDocument/2006/math">
                    <m:r>
                      <m:rPr>
                        <m:sty m:val="p"/>
                      </m:rPr>
                      <a:rPr lang="en-US" b="0" i="0" smtClean="0">
                        <a:latin typeface="Cambria Math" panose="02040503050406030204" pitchFamily="18" charset="0"/>
                      </a:rPr>
                      <m:t>m</m:t>
                    </m:r>
                    <m:r>
                      <a:rPr lang="en-US" i="1">
                        <a:latin typeface="Cambria Math" panose="02040503050406030204" pitchFamily="18" charset="0"/>
                      </a:rPr>
                      <m:t>×</m:t>
                    </m:r>
                    <m:r>
                      <a:rPr lang="en-US" b="0" i="1" smtClean="0">
                        <a:latin typeface="Cambria Math" panose="02040503050406030204" pitchFamily="18" charset="0"/>
                      </a:rPr>
                      <m:t>𝑝</m:t>
                    </m:r>
                  </m:oMath>
                </a14:m>
                <a:r>
                  <a:rPr lang="en-US" dirty="0" smtClean="0"/>
                  <a:t>.  </a:t>
                </a:r>
              </a:p>
              <a:p>
                <a:pPr lvl="1"/>
                <a:r>
                  <a:rPr lang="en-US" dirty="0" smtClean="0"/>
                  <a:t>The product operation is defined as follows:</a:t>
                </a:r>
              </a:p>
              <a:p>
                <a:pPr marL="228600" lvl="1" indent="0">
                  <a:buNone/>
                </a:pPr>
                <a:r>
                  <a:rPr lang="en-US" dirty="0"/>
                  <a:t>	</a:t>
                </a:r>
                <a:r>
                  <a:rPr lang="en-US" dirty="0" smtClean="0"/>
                  <a:t>	</a:t>
                </a:r>
              </a:p>
              <a:p>
                <a:pPr marL="228600" lvl="1" indent="0">
                  <a:buNone/>
                </a:pP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𝑖𝑗</m:t>
                        </m:r>
                      </m:sub>
                    </m:sSub>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𝑘</m:t>
                        </m:r>
                      </m:sub>
                      <m:sup/>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𝑖𝑘</m:t>
                            </m:r>
                          </m:sub>
                        </m:sSub>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𝑘𝑗</m:t>
                            </m:r>
                          </m:sub>
                        </m:sSub>
                      </m:e>
                    </m:nary>
                  </m:oMath>
                </a14:m>
                <a:endParaRPr lang="en-US" dirty="0" smtClean="0"/>
              </a:p>
              <a:p>
                <a:pPr marL="228600" lvl="1" indent="0">
                  <a:buNone/>
                </a:pPr>
                <a:endParaRPr lang="en-US" dirty="0" smtClean="0"/>
              </a:p>
              <a:p>
                <a:pPr lvl="2"/>
                <a:r>
                  <a:rPr lang="en-US" dirty="0" smtClean="0"/>
                  <a:t>Note that the standard product of two matrices is not just a matrix containing the product of the individual elements. Such an operation is called </a:t>
                </a:r>
                <a:r>
                  <a:rPr lang="en-US" b="1" dirty="0" smtClean="0"/>
                  <a:t>element-wise </a:t>
                </a:r>
                <a:r>
                  <a:rPr lang="en-US" dirty="0" smtClean="0"/>
                  <a:t> product and is denoted by </a:t>
                </a:r>
                <a14:m>
                  <m:oMath xmlns:m="http://schemas.openxmlformats.org/officeDocument/2006/math">
                    <m:r>
                      <a:rPr lang="en-US" b="1" i="1">
                        <a:latin typeface="Cambria Math" panose="02040503050406030204" pitchFamily="18" charset="0"/>
                      </a:rPr>
                      <m:t>𝑨</m:t>
                    </m:r>
                    <m:r>
                      <a:rPr lang="en-US" b="1" i="1" smtClean="0">
                        <a:latin typeface="Cambria Math" panose="02040503050406030204" pitchFamily="18" charset="0"/>
                        <a:ea typeface="Cambria Math" panose="02040503050406030204" pitchFamily="18" charset="0"/>
                      </a:rPr>
                      <m:t>⊙</m:t>
                    </m:r>
                    <m:r>
                      <a:rPr lang="en-US" b="1" i="1">
                        <a:latin typeface="Cambria Math" panose="02040503050406030204" pitchFamily="18" charset="0"/>
                      </a:rPr>
                      <m:t>𝑩</m:t>
                    </m:r>
                  </m:oMath>
                </a14:m>
                <a:endParaRPr lang="en-US" b="1" dirty="0"/>
              </a:p>
              <a:p>
                <a:pPr lvl="3"/>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1696" y="1942007"/>
                <a:ext cx="9291246" cy="4527032"/>
              </a:xfrm>
              <a:blipFill>
                <a:blip r:embed="rId2"/>
                <a:stretch>
                  <a:fillRect l="-393" t="-809"/>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5609230" y="4024691"/>
            <a:ext cx="4436518" cy="1119122"/>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8649118" y="4024691"/>
                <a:ext cx="2292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8649118" y="4024691"/>
                <a:ext cx="229229" cy="276999"/>
              </a:xfrm>
              <a:prstGeom prst="rect">
                <a:avLst/>
              </a:prstGeom>
              <a:blipFill>
                <a:blip r:embed="rId4"/>
                <a:stretch>
                  <a:fillRect l="-16216" r="-16216" b="-2174"/>
                </a:stretch>
              </a:blipFill>
            </p:spPr>
            <p:txBody>
              <a:bodyPr/>
              <a:lstStyle/>
              <a:p>
                <a:r>
                  <a:rPr lang="en-US">
                    <a:noFill/>
                  </a:rPr>
                  <a:t> </a:t>
                </a:r>
              </a:p>
            </p:txBody>
          </p:sp>
        </mc:Fallback>
      </mc:AlternateContent>
    </p:spTree>
    <p:extLst>
      <p:ext uri="{BB962C8B-B14F-4D97-AF65-F5344CB8AC3E}">
        <p14:creationId xmlns:p14="http://schemas.microsoft.com/office/powerpoint/2010/main" val="213938444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Dot Product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10000"/>
              </a:bodyPr>
              <a:lstStyle/>
              <a:p>
                <a:r>
                  <a:rPr lang="en-US" dirty="0" smtClean="0"/>
                  <a:t>The dot product of two vectors of the same length is the sum of the products of the elements at the same position</a:t>
                </a:r>
              </a:p>
              <a:p>
                <a:r>
                  <a:rPr lang="en-US" dirty="0" smtClean="0"/>
                  <a:t>That means the dot product of </a:t>
                </a:r>
                <a14:m>
                  <m:oMath xmlns:m="http://schemas.openxmlformats.org/officeDocument/2006/math">
                    <m:r>
                      <a:rPr lang="en-US" b="1" i="1">
                        <a:latin typeface="Cambria Math" panose="02040503050406030204" pitchFamily="18" charset="0"/>
                      </a:rPr>
                      <m:t>𝒙</m:t>
                    </m:r>
                  </m:oMath>
                </a14:m>
                <a:r>
                  <a:rPr lang="en-US" dirty="0" smtClean="0"/>
                  <a:t> and </a:t>
                </a:r>
                <a14:m>
                  <m:oMath xmlns:m="http://schemas.openxmlformats.org/officeDocument/2006/math">
                    <m:r>
                      <a:rPr lang="en-US" b="1" i="1">
                        <a:latin typeface="Cambria Math" panose="02040503050406030204" pitchFamily="18" charset="0"/>
                      </a:rPr>
                      <m:t>𝒚</m:t>
                    </m:r>
                  </m:oMath>
                </a14:m>
                <a:r>
                  <a:rPr lang="en-US" dirty="0" smtClean="0"/>
                  <a:t> is equal to the matrix product of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𝑇</m:t>
                        </m:r>
                      </m:sup>
                    </m:sSup>
                    <m:r>
                      <a:rPr lang="en-US" b="1" i="1">
                        <a:latin typeface="Cambria Math" panose="02040503050406030204" pitchFamily="18" charset="0"/>
                      </a:rPr>
                      <m:t>𝒚</m:t>
                    </m:r>
                  </m:oMath>
                </a14:m>
                <a:r>
                  <a:rPr lang="en-US" dirty="0"/>
                  <a:t> </a:t>
                </a:r>
                <a:r>
                  <a:rPr lang="en-US" dirty="0" smtClean="0"/>
                  <a:t>and is  written as </a:t>
                </a:r>
                <a14:m>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𝒙</m:t>
                        </m:r>
                        <m:r>
                          <a:rPr lang="en-US" b="0" i="1" smtClean="0">
                            <a:latin typeface="Cambria Math" panose="02040503050406030204" pitchFamily="18" charset="0"/>
                          </a:rPr>
                          <m:t>,</m:t>
                        </m:r>
                        <m:r>
                          <a:rPr lang="en-US" b="1" i="1" smtClean="0">
                            <a:latin typeface="Cambria Math" panose="02040503050406030204" pitchFamily="18" charset="0"/>
                          </a:rPr>
                          <m:t>𝒚</m:t>
                        </m:r>
                      </m:e>
                    </m:d>
                  </m:oMath>
                </a14:m>
                <a:r>
                  <a:rPr lang="en-US" dirty="0" smtClean="0"/>
                  <a:t> or </a:t>
                </a:r>
                <a14:m>
                  <m:oMath xmlns:m="http://schemas.openxmlformats.org/officeDocument/2006/math">
                    <m:sSup>
                      <m:sSupPr>
                        <m:ctrlPr>
                          <a:rPr lang="en-US" b="1" i="1" smtClean="0">
                            <a:latin typeface="Cambria Math" panose="02040503050406030204" pitchFamily="18" charset="0"/>
                          </a:rPr>
                        </m:ctrlPr>
                      </m:sSupPr>
                      <m:e>
                        <m:r>
                          <a:rPr lang="en-US" b="1" i="1">
                            <a:latin typeface="Cambria Math" panose="02040503050406030204" pitchFamily="18" charset="0"/>
                          </a:rPr>
                          <m:t>𝒙</m:t>
                        </m:r>
                      </m:e>
                      <m:sup>
                        <m:r>
                          <a:rPr lang="en-US" b="0" i="1" smtClean="0">
                            <a:latin typeface="Cambria Math" panose="02040503050406030204" pitchFamily="18" charset="0"/>
                          </a:rPr>
                          <m:t>𝑇</m:t>
                        </m:r>
                      </m:sup>
                    </m:sSup>
                    <m:r>
                      <a:rPr lang="en-US" b="1" i="1" smtClean="0">
                        <a:latin typeface="Cambria Math" panose="02040503050406030204" pitchFamily="18" charset="0"/>
                      </a:rPr>
                      <m:t>𝒚</m:t>
                    </m:r>
                    <m:r>
                      <a:rPr lang="en-US" b="0" i="0" smtClean="0">
                        <a:latin typeface="Cambria Math" panose="02040503050406030204" pitchFamily="18" charset="0"/>
                      </a:rPr>
                      <m:t>.</m:t>
                    </m:r>
                  </m:oMath>
                </a14:m>
                <a:endParaRPr lang="en-US" dirty="0" smtClean="0"/>
              </a:p>
              <a:p>
                <a:pPr marL="0" indent="0">
                  <a:buNone/>
                </a:pPr>
                <a:r>
                  <a:rPr lang="en-US" dirty="0"/>
                  <a:t>	</a:t>
                </a:r>
                <a:r>
                  <a:rPr lang="en-US" dirty="0" smtClean="0"/>
                  <a:t>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𝑇</m:t>
                        </m:r>
                      </m:sup>
                    </m:sSup>
                    <m:r>
                      <a:rPr lang="en-US" b="1" i="1">
                        <a:latin typeface="Cambria Math" panose="02040503050406030204" pitchFamily="18" charset="0"/>
                      </a:rPr>
                      <m:t>𝒚</m:t>
                    </m:r>
                    <m:r>
                      <a:rPr lang="en-US" b="1" i="1" smtClean="0">
                        <a:latin typeface="Cambria Math" panose="02040503050406030204" pitchFamily="18" charset="0"/>
                      </a:rPr>
                      <m:t>=</m:t>
                    </m:r>
                    <m:nary>
                      <m:naryPr>
                        <m:chr m:val="∑"/>
                        <m:supHide m:val="on"/>
                        <m:ctrlPr>
                          <a:rPr lang="en-US" b="1" i="1" smtClean="0">
                            <a:latin typeface="Cambria Math" panose="02040503050406030204" pitchFamily="18" charset="0"/>
                          </a:rPr>
                        </m:ctrlPr>
                      </m:naryPr>
                      <m:sub>
                        <m:r>
                          <m:rPr>
                            <m:brk m:alnAt="7"/>
                          </m:rPr>
                          <a:rPr lang="en-US" b="1" i="1" smtClean="0">
                            <a:latin typeface="Cambria Math" panose="02040503050406030204" pitchFamily="18" charset="0"/>
                          </a:rPr>
                          <m:t>𝒊</m:t>
                        </m:r>
                      </m:sub>
                      <m:sup/>
                      <m:e>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𝒊</m:t>
                            </m:r>
                          </m:sub>
                        </m:sSub>
                      </m:e>
                    </m:nary>
                  </m:oMath>
                </a14:m>
                <a:endParaRPr lang="en-US" dirty="0" smtClean="0"/>
              </a:p>
              <a:p>
                <a:r>
                  <a:rPr lang="en-US" dirty="0" smtClean="0"/>
                  <a:t>For example:</a:t>
                </a:r>
              </a:p>
              <a:p>
                <a:pPr marL="0" indent="0">
                  <a:buNone/>
                </a:pPr>
                <a:r>
                  <a:rPr lang="en-US" dirty="0"/>
                  <a:t>	</a:t>
                </a:r>
                <a:endParaRPr lang="en-US" dirty="0" smtClean="0"/>
              </a:p>
              <a:p>
                <a:pPr marL="0" indent="0">
                  <a:buNone/>
                </a:pPr>
                <a:r>
                  <a:rPr lang="en-US" dirty="0"/>
                  <a:t>if </a:t>
                </a:r>
                <a14:m>
                  <m:oMath xmlns:m="http://schemas.openxmlformats.org/officeDocument/2006/math">
                    <m:r>
                      <a:rPr lang="en-US" b="1" i="1">
                        <a:latin typeface="Cambria Math" panose="02040503050406030204" pitchFamily="18" charset="0"/>
                      </a:rPr>
                      <m:t>𝒙</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mr>
                          <m:mr>
                            <m:e>
                              <m:r>
                                <a:rPr lang="en-US" i="1">
                                  <a:latin typeface="Cambria Math" panose="02040503050406030204" pitchFamily="18" charset="0"/>
                                </a:rPr>
                                <m:t>−1</m:t>
                              </m:r>
                            </m:e>
                          </m:mr>
                          <m:mr>
                            <m:e>
                              <m:r>
                                <a:rPr lang="en-US" i="1">
                                  <a:latin typeface="Cambria Math" panose="02040503050406030204" pitchFamily="18" charset="0"/>
                                </a:rPr>
                                <m:t>3</m:t>
                              </m:r>
                            </m:e>
                          </m:mr>
                        </m:m>
                      </m:e>
                    </m:d>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b="1" i="1">
                        <a:latin typeface="Cambria Math" panose="02040503050406030204" pitchFamily="18" charset="0"/>
                      </a:rPr>
                      <m:t>𝒚</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r>
                                <a:rPr lang="en-US" i="1">
                                  <a:latin typeface="Cambria Math" panose="02040503050406030204" pitchFamily="18" charset="0"/>
                                </a:rPr>
                                <m:t>0.1</m:t>
                              </m:r>
                            </m:e>
                          </m:mr>
                          <m:mr>
                            <m:e>
                              <m:r>
                                <a:rPr lang="en-US" i="1">
                                  <a:latin typeface="Cambria Math" panose="02040503050406030204" pitchFamily="18" charset="0"/>
                                </a:rPr>
                                <m:t>−2</m:t>
                              </m:r>
                            </m:e>
                          </m:mr>
                          <m:mr>
                            <m:e>
                              <m:r>
                                <a:rPr lang="en-US" i="1">
                                  <a:latin typeface="Cambria Math" panose="02040503050406030204" pitchFamily="18" charset="0"/>
                                </a:rPr>
                                <m:t>0.1</m:t>
                              </m:r>
                            </m:e>
                          </m:mr>
                        </m:m>
                      </m:e>
                    </m:d>
                  </m:oMath>
                </a14:m>
                <a:r>
                  <a:rPr lang="en-US" dirty="0"/>
                  <a:t>  </a:t>
                </a:r>
                <a:r>
                  <a:rPr lang="en-US" dirty="0" smtClean="0"/>
                  <a:t>then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𝑇</m:t>
                        </m:r>
                      </m:sup>
                    </m:sSup>
                    <m:r>
                      <a:rPr lang="en-US" b="1" i="1">
                        <a:latin typeface="Cambria Math" panose="02040503050406030204" pitchFamily="18" charset="0"/>
                      </a:rPr>
                      <m:t>𝒚</m:t>
                    </m:r>
                    <m:r>
                      <a:rPr lang="en-US" b="0" i="0" smtClean="0">
                        <a:latin typeface="Cambria Math" panose="02040503050406030204" pitchFamily="18" charset="0"/>
                      </a:rPr>
                      <m:t>=(1</m:t>
                    </m:r>
                    <m:r>
                      <a:rPr lang="en-US" b="0" i="1" smtClean="0">
                        <a:latin typeface="Cambria Math" panose="02040503050406030204" pitchFamily="18" charset="0"/>
                      </a:rPr>
                      <m:t>×−0.1)+(−1×−2)+(3×0.1)=2.2</m:t>
                    </m:r>
                  </m:oMath>
                </a14:m>
                <a:endParaRPr lang="en-US" dirty="0" smtClean="0"/>
              </a:p>
              <a:p>
                <a:pPr marL="0" indent="0">
                  <a:buNone/>
                </a:pPr>
                <a:r>
                  <a:rPr lang="en-US" dirty="0"/>
                  <a:t>	</a:t>
                </a:r>
                <a:r>
                  <a:rPr lang="en-US" dirty="0" smtClean="0"/>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315" t="-1179" r="-315"/>
                </a:stretch>
              </a:blipFill>
            </p:spPr>
            <p:txBody>
              <a:bodyPr/>
              <a:lstStyle/>
              <a:p>
                <a:r>
                  <a:rPr lang="en-US">
                    <a:noFill/>
                  </a:rPr>
                  <a:t> </a:t>
                </a:r>
              </a:p>
            </p:txBody>
          </p:sp>
        </mc:Fallback>
      </mc:AlternateContent>
    </p:spTree>
    <p:extLst>
      <p:ext uri="{BB962C8B-B14F-4D97-AF65-F5344CB8AC3E}">
        <p14:creationId xmlns:p14="http://schemas.microsoft.com/office/powerpoint/2010/main" val="19340780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2455" y="309601"/>
            <a:ext cx="7729728" cy="1188720"/>
          </a:xfrm>
        </p:spPr>
        <p:txBody>
          <a:bodyPr>
            <a:normAutofit/>
          </a:bodyPr>
          <a:lstStyle/>
          <a:p>
            <a:r>
              <a:rPr lang="en-US" dirty="0" smtClean="0"/>
              <a:t>AI vs Machine Learning vs Deep Learning</a:t>
            </a:r>
            <a:endParaRPr lang="en-US" dirty="0"/>
          </a:p>
        </p:txBody>
      </p:sp>
      <p:pic>
        <p:nvPicPr>
          <p:cNvPr id="4" name="Picture 3"/>
          <p:cNvPicPr>
            <a:picLocks noChangeAspect="1"/>
          </p:cNvPicPr>
          <p:nvPr/>
        </p:nvPicPr>
        <p:blipFill>
          <a:blip r:embed="rId2"/>
          <a:stretch>
            <a:fillRect/>
          </a:stretch>
        </p:blipFill>
        <p:spPr>
          <a:xfrm>
            <a:off x="3464291" y="2066639"/>
            <a:ext cx="6054987" cy="3976856"/>
          </a:xfrm>
          <a:prstGeom prst="rect">
            <a:avLst/>
          </a:prstGeom>
        </p:spPr>
      </p:pic>
    </p:spTree>
    <p:extLst>
      <p:ext uri="{BB962C8B-B14F-4D97-AF65-F5344CB8AC3E}">
        <p14:creationId xmlns:p14="http://schemas.microsoft.com/office/powerpoint/2010/main" val="169838695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Properties of matrix multiplication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31136" y="2446975"/>
                <a:ext cx="6858273" cy="3101983"/>
              </a:xfrm>
            </p:spPr>
            <p:txBody>
              <a:bodyPr>
                <a:normAutofit fontScale="70000" lnSpcReduction="20000"/>
              </a:bodyPr>
              <a:lstStyle/>
              <a:p>
                <a:r>
                  <a:rPr lang="en-US" dirty="0" smtClean="0"/>
                  <a:t>Matrix multiplication is </a:t>
                </a:r>
                <a:r>
                  <a:rPr lang="en-US" u="sng" dirty="0" smtClean="0"/>
                  <a:t>distributive</a:t>
                </a:r>
                <a:r>
                  <a:rPr lang="en-US" dirty="0" smtClean="0"/>
                  <a:t>:</a:t>
                </a:r>
              </a:p>
              <a:p>
                <a:pPr marL="0" indent="0">
                  <a:buNone/>
                </a:pPr>
                <a:r>
                  <a:rPr lang="en-US" dirty="0"/>
                  <a:t>	</a:t>
                </a:r>
                <a14:m>
                  <m:oMath xmlns:m="http://schemas.openxmlformats.org/officeDocument/2006/math">
                    <m:r>
                      <a:rPr lang="en-US" b="1" i="1" smtClean="0">
                        <a:latin typeface="Cambria Math" panose="02040503050406030204" pitchFamily="18" charset="0"/>
                      </a:rPr>
                      <m:t>𝑨</m:t>
                    </m:r>
                    <m:d>
                      <m:dPr>
                        <m:ctrlPr>
                          <a:rPr lang="en-US" i="1" smtClean="0">
                            <a:latin typeface="Cambria Math" panose="02040503050406030204" pitchFamily="18" charset="0"/>
                          </a:rPr>
                        </m:ctrlPr>
                      </m:dPr>
                      <m:e>
                        <m:r>
                          <a:rPr lang="en-US" b="1" i="1" smtClean="0">
                            <a:latin typeface="Cambria Math" panose="02040503050406030204" pitchFamily="18" charset="0"/>
                          </a:rPr>
                          <m:t>𝑩</m:t>
                        </m:r>
                        <m:r>
                          <a:rPr lang="en-US" b="0" i="1" smtClean="0">
                            <a:latin typeface="Cambria Math" panose="02040503050406030204" pitchFamily="18" charset="0"/>
                          </a:rPr>
                          <m:t>+</m:t>
                        </m:r>
                        <m:r>
                          <a:rPr lang="en-US" b="1" i="1" smtClean="0">
                            <a:latin typeface="Cambria Math" panose="02040503050406030204" pitchFamily="18" charset="0"/>
                          </a:rPr>
                          <m:t>𝑪</m:t>
                        </m:r>
                      </m:e>
                    </m:d>
                    <m:r>
                      <a:rPr lang="en-US" b="1" i="1" smtClean="0">
                        <a:latin typeface="Cambria Math" panose="02040503050406030204" pitchFamily="18" charset="0"/>
                      </a:rPr>
                      <m:t>=</m:t>
                    </m:r>
                    <m:r>
                      <a:rPr lang="en-US" b="1" i="1" smtClean="0">
                        <a:latin typeface="Cambria Math" panose="02040503050406030204" pitchFamily="18" charset="0"/>
                      </a:rPr>
                      <m:t>𝑨𝑩</m:t>
                    </m:r>
                    <m:r>
                      <a:rPr lang="en-US" b="0" i="1" smtClean="0">
                        <a:latin typeface="Cambria Math" panose="02040503050406030204" pitchFamily="18" charset="0"/>
                      </a:rPr>
                      <m:t>+</m:t>
                    </m:r>
                    <m:r>
                      <a:rPr lang="en-US" b="1" i="1" smtClean="0">
                        <a:latin typeface="Cambria Math" panose="02040503050406030204" pitchFamily="18" charset="0"/>
                      </a:rPr>
                      <m:t>𝑨𝑪</m:t>
                    </m:r>
                  </m:oMath>
                </a14:m>
                <a:endParaRPr lang="en-US" b="1" dirty="0" smtClean="0"/>
              </a:p>
              <a:p>
                <a:r>
                  <a:rPr lang="en-US" dirty="0" smtClean="0"/>
                  <a:t>Matrix multiplication is </a:t>
                </a:r>
                <a:r>
                  <a:rPr lang="en-US" u="sng" dirty="0" smtClean="0"/>
                  <a:t>associative</a:t>
                </a:r>
                <a:r>
                  <a:rPr lang="en-US" dirty="0" smtClean="0"/>
                  <a:t>:</a:t>
                </a:r>
              </a:p>
              <a:p>
                <a:pPr marL="0" indent="0">
                  <a:buNone/>
                </a:pPr>
                <a:r>
                  <a:rPr lang="en-US" dirty="0"/>
                  <a:t>	</a:t>
                </a:r>
                <a14:m>
                  <m:oMath xmlns:m="http://schemas.openxmlformats.org/officeDocument/2006/math">
                    <m:r>
                      <a:rPr lang="en-US" b="1" i="1">
                        <a:latin typeface="Cambria Math" panose="02040503050406030204" pitchFamily="18" charset="0"/>
                      </a:rPr>
                      <m:t>𝑨</m:t>
                    </m:r>
                    <m:d>
                      <m:dPr>
                        <m:ctrlPr>
                          <a:rPr lang="en-US" i="1">
                            <a:latin typeface="Cambria Math" panose="02040503050406030204" pitchFamily="18" charset="0"/>
                          </a:rPr>
                        </m:ctrlPr>
                      </m:dPr>
                      <m:e>
                        <m:r>
                          <a:rPr lang="en-US" b="1" i="1">
                            <a:latin typeface="Cambria Math" panose="02040503050406030204" pitchFamily="18" charset="0"/>
                          </a:rPr>
                          <m:t>𝑩𝑪</m:t>
                        </m:r>
                      </m:e>
                    </m:d>
                    <m:r>
                      <a:rPr lang="en-US" b="1" i="1">
                        <a:latin typeface="Cambria Math" panose="02040503050406030204" pitchFamily="18" charset="0"/>
                      </a:rPr>
                      <m:t>=</m:t>
                    </m:r>
                    <m:d>
                      <m:dPr>
                        <m:ctrlPr>
                          <a:rPr lang="en-US" b="1" i="1" smtClean="0">
                            <a:latin typeface="Cambria Math" panose="02040503050406030204" pitchFamily="18" charset="0"/>
                          </a:rPr>
                        </m:ctrlPr>
                      </m:dPr>
                      <m:e>
                        <m:r>
                          <a:rPr lang="en-US" b="1" i="1">
                            <a:latin typeface="Cambria Math" panose="02040503050406030204" pitchFamily="18" charset="0"/>
                          </a:rPr>
                          <m:t>𝑨𝑩</m:t>
                        </m:r>
                      </m:e>
                    </m:d>
                    <m:r>
                      <a:rPr lang="en-US" b="1" i="1" smtClean="0">
                        <a:latin typeface="Cambria Math" panose="02040503050406030204" pitchFamily="18" charset="0"/>
                      </a:rPr>
                      <m:t>𝑪</m:t>
                    </m:r>
                  </m:oMath>
                </a14:m>
                <a:endParaRPr lang="en-US" dirty="0" smtClean="0"/>
              </a:p>
              <a:p>
                <a:r>
                  <a:rPr lang="en-US" dirty="0" smtClean="0"/>
                  <a:t>Matrix multiplication is </a:t>
                </a:r>
                <a:r>
                  <a:rPr lang="en-US" u="sng" dirty="0" smtClean="0"/>
                  <a:t>NOT commutative</a:t>
                </a:r>
              </a:p>
              <a:p>
                <a:pPr marL="228600" lvl="1" indent="0">
                  <a:buNone/>
                </a:pPr>
                <a:r>
                  <a:rPr lang="en-US" dirty="0" smtClean="0"/>
                  <a:t>	</a:t>
                </a:r>
                <a14:m>
                  <m:oMath xmlns:m="http://schemas.openxmlformats.org/officeDocument/2006/math">
                    <m:r>
                      <a:rPr lang="en-US" b="1" i="1" smtClean="0">
                        <a:latin typeface="Cambria Math" panose="02040503050406030204" pitchFamily="18" charset="0"/>
                      </a:rPr>
                      <m:t>𝑨𝑩</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𝑩𝑨</m:t>
                    </m:r>
                  </m:oMath>
                </a14:m>
                <a:endParaRPr lang="en-US" b="1" dirty="0" smtClean="0">
                  <a:ea typeface="Cambria Math" panose="02040503050406030204" pitchFamily="18" charset="0"/>
                </a:endParaRPr>
              </a:p>
              <a:p>
                <a:r>
                  <a:rPr lang="en-US" dirty="0" smtClean="0"/>
                  <a:t>Transpose of a matrix product has a simple form:</a:t>
                </a:r>
              </a:p>
              <a:p>
                <a:pPr marL="0" indent="0">
                  <a:buNone/>
                </a:pPr>
                <a:r>
                  <a:rPr lang="en-US" dirty="0"/>
                  <a:t>	</a:t>
                </a:r>
                <a14:m>
                  <m:oMath xmlns:m="http://schemas.openxmlformats.org/officeDocument/2006/math">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1" i="1" smtClean="0">
                                <a:latin typeface="Cambria Math" panose="02040503050406030204" pitchFamily="18" charset="0"/>
                              </a:rPr>
                              <m:t>𝑨𝑩</m:t>
                            </m:r>
                          </m:e>
                        </m:d>
                      </m:e>
                      <m:sup>
                        <m:r>
                          <a:rPr lang="en-US" b="0" i="1" smtClean="0">
                            <a:latin typeface="Cambria Math" panose="02040503050406030204" pitchFamily="18" charset="0"/>
                          </a:rPr>
                          <m:t>𝑇</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𝑩</m:t>
                        </m:r>
                      </m:e>
                      <m:sup>
                        <m:r>
                          <a:rPr lang="en-US" b="0" i="1" smtClean="0">
                            <a:latin typeface="Cambria Math" panose="02040503050406030204" pitchFamily="18" charset="0"/>
                          </a:rPr>
                          <m:t>𝑇</m:t>
                        </m:r>
                      </m:sup>
                    </m:sSup>
                    <m:sSup>
                      <m:sSupPr>
                        <m:ctrlPr>
                          <a:rPr lang="en-US" b="0" i="1" smtClean="0">
                            <a:latin typeface="Cambria Math" panose="02040503050406030204" pitchFamily="18" charset="0"/>
                          </a:rPr>
                        </m:ctrlPr>
                      </m:sSupPr>
                      <m:e>
                        <m:r>
                          <a:rPr lang="en-US" b="1" i="1" smtClean="0">
                            <a:latin typeface="Cambria Math" panose="02040503050406030204" pitchFamily="18" charset="0"/>
                          </a:rPr>
                          <m:t>𝑨</m:t>
                        </m:r>
                      </m:e>
                      <m:sup>
                        <m:r>
                          <a:rPr lang="en-US" b="0" i="1" smtClean="0">
                            <a:latin typeface="Cambria Math" panose="02040503050406030204" pitchFamily="18" charset="0"/>
                          </a:rPr>
                          <m:t>𝑇</m:t>
                        </m:r>
                      </m:sup>
                    </m:sSup>
                  </m:oMath>
                </a14:m>
                <a:endParaRPr lang="en-US" dirty="0" smtClean="0"/>
              </a:p>
              <a:p>
                <a:r>
                  <a:rPr lang="en-US" dirty="0" smtClean="0"/>
                  <a:t>The dot product of two vectors </a:t>
                </a:r>
                <a14:m>
                  <m:oMath xmlns:m="http://schemas.openxmlformats.org/officeDocument/2006/math">
                    <m:r>
                      <a:rPr lang="en-US" b="1" i="1" smtClean="0">
                        <a:latin typeface="Cambria Math" panose="02040503050406030204" pitchFamily="18" charset="0"/>
                      </a:rPr>
                      <m:t>𝒙</m:t>
                    </m:r>
                  </m:oMath>
                </a14:m>
                <a:r>
                  <a:rPr lang="en-US" dirty="0" smtClean="0"/>
                  <a:t> and </a:t>
                </a:r>
                <a14:m>
                  <m:oMath xmlns:m="http://schemas.openxmlformats.org/officeDocument/2006/math">
                    <m:r>
                      <a:rPr lang="en-US" b="1" i="1" smtClean="0">
                        <a:latin typeface="Cambria Math" panose="02040503050406030204" pitchFamily="18" charset="0"/>
                      </a:rPr>
                      <m:t>𝒚</m:t>
                    </m:r>
                    <m:r>
                      <a:rPr lang="en-US" b="1" i="1" smtClean="0">
                        <a:latin typeface="Cambria Math" panose="02040503050406030204" pitchFamily="18" charset="0"/>
                      </a:rPr>
                      <m:t> </m:t>
                    </m:r>
                  </m:oMath>
                </a14:m>
                <a:r>
                  <a:rPr lang="en-US" dirty="0" smtClean="0"/>
                  <a:t>is commutative.  </a:t>
                </a:r>
              </a:p>
              <a:p>
                <a:pPr marL="0" indent="0">
                  <a:buNone/>
                </a:pPr>
                <a:r>
                  <a:rPr lang="en-US" b="1" dirty="0"/>
                  <a:t> </a:t>
                </a:r>
                <a:r>
                  <a:rPr lang="en-US" b="1" dirty="0" smtClean="0"/>
                  <a:t>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𝒙</m:t>
                        </m:r>
                      </m:e>
                      <m:sup>
                        <m:r>
                          <a:rPr lang="en-US" b="1" i="1" smtClean="0">
                            <a:latin typeface="Cambria Math" panose="02040503050406030204" pitchFamily="18" charset="0"/>
                          </a:rPr>
                          <m:t>𝑻</m:t>
                        </m:r>
                      </m:sup>
                    </m:sSup>
                    <m:r>
                      <a:rPr lang="en-US" b="1" i="1" smtClean="0">
                        <a:latin typeface="Cambria Math" panose="02040503050406030204" pitchFamily="18" charset="0"/>
                      </a:rPr>
                      <m:t>𝒚</m:t>
                    </m:r>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𝒚</m:t>
                        </m:r>
                      </m:e>
                      <m:sup>
                        <m:r>
                          <a:rPr lang="en-US" b="1" i="1" smtClean="0">
                            <a:latin typeface="Cambria Math" panose="02040503050406030204" pitchFamily="18" charset="0"/>
                          </a:rPr>
                          <m:t>𝑻</m:t>
                        </m:r>
                      </m:sup>
                    </m:sSup>
                    <m:r>
                      <a:rPr lang="en-US" b="1" i="1" smtClean="0">
                        <a:latin typeface="Cambria Math" panose="02040503050406030204" pitchFamily="18" charset="0"/>
                      </a:rPr>
                      <m:t>𝒙</m:t>
                    </m:r>
                  </m:oMath>
                </a14:m>
                <a:endParaRPr lang="en-US" b="1" dirty="0" smtClean="0"/>
              </a:p>
              <a:p>
                <a:pPr marL="0" indent="0">
                  <a:buNone/>
                </a:pPr>
                <a:r>
                  <a:rPr lang="en-US" dirty="0" smtClean="0"/>
                  <a:t>	</a:t>
                </a:r>
              </a:p>
              <a:p>
                <a:pPr marL="0" indent="0">
                  <a:buNone/>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31136" y="2446975"/>
                <a:ext cx="6858273" cy="3101983"/>
              </a:xfrm>
              <a:blipFill>
                <a:blip r:embed="rId2"/>
                <a:stretch>
                  <a:fillRect t="-1375"/>
                </a:stretch>
              </a:blipFill>
            </p:spPr>
            <p:txBody>
              <a:bodyPr/>
              <a:lstStyle/>
              <a:p>
                <a:r>
                  <a:rPr lang="en-US">
                    <a:noFill/>
                  </a:rPr>
                  <a:t> </a:t>
                </a:r>
              </a:p>
            </p:txBody>
          </p:sp>
        </mc:Fallback>
      </mc:AlternateContent>
    </p:spTree>
    <p:extLst>
      <p:ext uri="{BB962C8B-B14F-4D97-AF65-F5344CB8AC3E}">
        <p14:creationId xmlns:p14="http://schemas.microsoft.com/office/powerpoint/2010/main" val="187299975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Identity Matrix</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31136" y="2320120"/>
                <a:ext cx="7950094" cy="3419908"/>
              </a:xfrm>
            </p:spPr>
            <p:txBody>
              <a:bodyPr>
                <a:normAutofit/>
              </a:bodyPr>
              <a:lstStyle/>
              <a:p>
                <a:r>
                  <a:rPr lang="en-US" dirty="0" smtClean="0"/>
                  <a:t>An </a:t>
                </a:r>
                <a:r>
                  <a:rPr lang="en-US" b="1" dirty="0" smtClean="0"/>
                  <a:t>identity</a:t>
                </a:r>
                <a:r>
                  <a:rPr lang="en-US" dirty="0" smtClean="0"/>
                  <a:t> matrix is a matrix that does not change any vector when we multiply </a:t>
                </a:r>
                <a:r>
                  <a:rPr lang="en-US" dirty="0"/>
                  <a:t>that vector by that </a:t>
                </a:r>
                <a:r>
                  <a:rPr lang="en-US" dirty="0" smtClean="0"/>
                  <a:t>matrix.</a:t>
                </a:r>
              </a:p>
              <a:p>
                <a:r>
                  <a:rPr lang="en-US" dirty="0" smtClean="0"/>
                  <a:t>Identity matrix is a denoted as </a:t>
                </a:r>
                <a14:m>
                  <m:oMath xmlns:m="http://schemas.openxmlformats.org/officeDocument/2006/math">
                    <m:sSub>
                      <m:sSubPr>
                        <m:ctrlPr>
                          <a:rPr lang="en-US" b="0" i="1" smtClean="0">
                            <a:latin typeface="Cambria Math" panose="02040503050406030204" pitchFamily="18" charset="0"/>
                          </a:rPr>
                        </m:ctrlPr>
                      </m:sSubPr>
                      <m:e>
                        <m:r>
                          <a:rPr lang="en-US" b="1" i="1" smtClean="0">
                            <a:latin typeface="Cambria Math" panose="02040503050406030204" pitchFamily="18" charset="0"/>
                          </a:rPr>
                          <m:t>𝑰</m:t>
                        </m:r>
                      </m:e>
                      <m:sub>
                        <m:r>
                          <a:rPr lang="en-US" b="0" i="1" smtClean="0">
                            <a:latin typeface="Cambria Math" panose="02040503050406030204" pitchFamily="18" charset="0"/>
                          </a:rPr>
                          <m:t>𝑛</m:t>
                        </m:r>
                      </m:sub>
                    </m:sSub>
                  </m:oMath>
                </a14:m>
                <a:r>
                  <a:rPr lang="en-US" dirty="0" smtClean="0"/>
                  <a:t> and is formally defined as follows: </a:t>
                </a:r>
              </a:p>
              <a:p>
                <a:pPr marL="0" indent="0">
                  <a:buNone/>
                </a:pPr>
                <a:r>
                  <a:rPr lang="en-US" dirty="0"/>
                  <a:t>	</a:t>
                </a:r>
                <a14:m>
                  <m:oMath xmlns:m="http://schemas.openxmlformats.org/officeDocument/2006/math">
                    <m:sSub>
                      <m:sSubPr>
                        <m:ctrlPr>
                          <a:rPr lang="en-US" b="0" i="1" smtClean="0">
                            <a:latin typeface="Cambria Math" panose="02040503050406030204" pitchFamily="18" charset="0"/>
                          </a:rPr>
                        </m:ctrlPr>
                      </m:sSubPr>
                      <m:e>
                        <m:r>
                          <a:rPr lang="en-US" b="1" i="1" smtClean="0">
                            <a:latin typeface="Cambria Math" panose="02040503050406030204" pitchFamily="18" charset="0"/>
                          </a:rPr>
                          <m:t>𝑰</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sup>
                    </m:sSup>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𝑰</m:t>
                        </m:r>
                      </m:e>
                      <m:sub>
                        <m:r>
                          <a:rPr lang="en-US" b="0" i="1" smtClean="0">
                            <a:latin typeface="Cambria Math" panose="02040503050406030204" pitchFamily="18" charset="0"/>
                            <a:ea typeface="Cambria Math" panose="02040503050406030204" pitchFamily="18" charset="0"/>
                          </a:rPr>
                          <m:t>𝑛</m:t>
                        </m:r>
                      </m:sub>
                    </m:sSub>
                    <m:r>
                      <a:rPr lang="en-US" b="1" i="1" smtClean="0">
                        <a:latin typeface="Cambria Math" panose="02040503050406030204" pitchFamily="18" charset="0"/>
                        <a:ea typeface="Cambria Math" panose="02040503050406030204" pitchFamily="18" charset="0"/>
                      </a:rPr>
                      <m:t>𝒙</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𝒙</m:t>
                    </m:r>
                  </m:oMath>
                </a14:m>
                <a:endParaRPr lang="en-US" dirty="0" smtClean="0"/>
              </a:p>
              <a:p>
                <a:r>
                  <a:rPr lang="en-US" dirty="0" smtClean="0"/>
                  <a:t>The identity matrix is simply a square matrix with entries along the main diagonal equal to one and all other entries equal to zero. For example,</a:t>
                </a:r>
              </a:p>
              <a:p>
                <a:pPr marL="0" indent="0">
                  <a:buNone/>
                </a:pPr>
                <a:r>
                  <a:rPr lang="en-US" b="1" dirty="0"/>
                  <a:t>	</a:t>
                </a:r>
                <a14:m>
                  <m:oMath xmlns:m="http://schemas.openxmlformats.org/officeDocument/2006/math">
                    <m:sSub>
                      <m:sSubPr>
                        <m:ctrlPr>
                          <a:rPr lang="en-US" b="0" i="1" smtClean="0">
                            <a:latin typeface="Cambria Math" panose="02040503050406030204" pitchFamily="18" charset="0"/>
                          </a:rPr>
                        </m:ctrlPr>
                      </m:sSubPr>
                      <m:e>
                        <m:r>
                          <a:rPr lang="en-US" b="1" i="1" smtClean="0">
                            <a:latin typeface="Cambria Math" panose="02040503050406030204" pitchFamily="18" charset="0"/>
                          </a:rPr>
                          <m:t>𝑰</m:t>
                        </m:r>
                      </m:e>
                      <m:sub>
                        <m:r>
                          <a:rPr lang="en-US" b="0" i="1" smtClean="0">
                            <a:latin typeface="Cambria Math" panose="02040503050406030204" pitchFamily="18" charset="0"/>
                          </a:rPr>
                          <m:t>3</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oMath>
                </a14:m>
                <a:endParaRPr lang="en-US" b="0" dirty="0" smtClean="0"/>
              </a:p>
              <a:p>
                <a:pPr marL="0" indent="0">
                  <a:buNone/>
                </a:pPr>
                <a:r>
                  <a:rPr lang="en-US" dirty="0" smtClean="0"/>
                  <a:t>The</a:t>
                </a:r>
                <a:endParaRPr lang="en-US" b="1" dirty="0" smtClean="0"/>
              </a:p>
              <a:p>
                <a:pPr marL="228600" lvl="1" indent="0">
                  <a:buNone/>
                </a:pPr>
                <a:endParaRPr lang="en-US" dirty="0" smtClean="0"/>
              </a:p>
              <a:p>
                <a:pPr marL="0" indent="0">
                  <a:buNone/>
                </a:pPr>
                <a:endParaRPr lang="en-US" b="1"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31136" y="2320120"/>
                <a:ext cx="7950094" cy="3419908"/>
              </a:xfrm>
              <a:blipFill>
                <a:blip r:embed="rId2"/>
                <a:stretch>
                  <a:fillRect l="-613" t="-1070" r="-1304" b="-1426"/>
                </a:stretch>
              </a:blipFill>
            </p:spPr>
            <p:txBody>
              <a:bodyPr/>
              <a:lstStyle/>
              <a:p>
                <a:r>
                  <a:rPr lang="en-US">
                    <a:noFill/>
                  </a:rPr>
                  <a:t> </a:t>
                </a:r>
              </a:p>
            </p:txBody>
          </p:sp>
        </mc:Fallback>
      </mc:AlternateContent>
    </p:spTree>
    <p:extLst>
      <p:ext uri="{BB962C8B-B14F-4D97-AF65-F5344CB8AC3E}">
        <p14:creationId xmlns:p14="http://schemas.microsoft.com/office/powerpoint/2010/main" val="255790166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Inverse Matrices (Cont.)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58004" y="2274391"/>
                <a:ext cx="7729728" cy="3766781"/>
              </a:xfrm>
            </p:spPr>
            <p:txBody>
              <a:bodyPr>
                <a:normAutofit fontScale="77500" lnSpcReduction="20000"/>
              </a:bodyPr>
              <a:lstStyle/>
              <a:p>
                <a:pPr marL="0" indent="0">
                  <a:buNone/>
                </a:pPr>
                <a:r>
                  <a:rPr lang="en-US" b="1" dirty="0" smtClean="0"/>
                  <a:t>inverse </a:t>
                </a:r>
                <a:r>
                  <a:rPr lang="en-US" dirty="0"/>
                  <a:t>of a matrix </a:t>
                </a:r>
                <a14:m>
                  <m:oMath xmlns:m="http://schemas.openxmlformats.org/officeDocument/2006/math">
                    <m:r>
                      <a:rPr lang="en-US" b="1" i="1">
                        <a:latin typeface="Cambria Math" panose="02040503050406030204" pitchFamily="18" charset="0"/>
                      </a:rPr>
                      <m:t>𝑨</m:t>
                    </m:r>
                  </m:oMath>
                </a14:m>
                <a:r>
                  <a:rPr lang="en-US" dirty="0"/>
                  <a:t> is denoted as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𝑨</m:t>
                        </m:r>
                      </m:e>
                      <m:sup>
                        <m:r>
                          <a:rPr lang="en-US" b="1" i="1">
                            <a:latin typeface="Cambria Math" panose="02040503050406030204" pitchFamily="18" charset="0"/>
                          </a:rPr>
                          <m:t>−</m:t>
                        </m:r>
                        <m:r>
                          <a:rPr lang="en-US" b="1" i="1">
                            <a:latin typeface="Cambria Math" panose="02040503050406030204" pitchFamily="18" charset="0"/>
                          </a:rPr>
                          <m:t>𝟏</m:t>
                        </m:r>
                      </m:sup>
                    </m:sSup>
                  </m:oMath>
                </a14:m>
                <a:r>
                  <a:rPr lang="en-US" b="1" dirty="0"/>
                  <a:t> </a:t>
                </a:r>
                <a:r>
                  <a:rPr lang="en-US" dirty="0"/>
                  <a:t> and is defined as the matrix that satisfy the following equality:</a:t>
                </a:r>
              </a:p>
              <a:p>
                <a:pPr marL="0" indent="0">
                  <a:buNone/>
                </a:pPr>
                <a14:m>
                  <m:oMathPara xmlns:m="http://schemas.openxmlformats.org/officeDocument/2006/math">
                    <m:oMathParaPr>
                      <m:jc m:val="centerGroup"/>
                    </m:oMathParaPr>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𝑨</m:t>
                          </m:r>
                        </m:e>
                        <m:sup>
                          <m:r>
                            <a:rPr lang="en-US" b="1" i="1">
                              <a:latin typeface="Cambria Math" panose="02040503050406030204" pitchFamily="18" charset="0"/>
                            </a:rPr>
                            <m:t>−</m:t>
                          </m:r>
                          <m:r>
                            <a:rPr lang="en-US" b="1" i="1">
                              <a:latin typeface="Cambria Math" panose="02040503050406030204" pitchFamily="18" charset="0"/>
                            </a:rPr>
                            <m:t>𝟏</m:t>
                          </m:r>
                        </m:sup>
                      </m:sSup>
                      <m:r>
                        <a:rPr lang="en-US" b="1" i="1">
                          <a:latin typeface="Cambria Math" panose="02040503050406030204" pitchFamily="18" charset="0"/>
                        </a:rPr>
                        <m:t>𝑨</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𝑰</m:t>
                          </m:r>
                        </m:e>
                        <m:sub>
                          <m:r>
                            <a:rPr lang="en-US" b="1" i="1">
                              <a:latin typeface="Cambria Math" panose="02040503050406030204" pitchFamily="18" charset="0"/>
                            </a:rPr>
                            <m:t>𝒏</m:t>
                          </m:r>
                        </m:sub>
                      </m:sSub>
                    </m:oMath>
                  </m:oMathPara>
                </a14:m>
                <a:endParaRPr lang="en-US" dirty="0" smtClean="0"/>
              </a:p>
              <a:p>
                <a:pPr marL="0" indent="0">
                  <a:buNone/>
                </a:pPr>
                <a:r>
                  <a:rPr lang="en-US" dirty="0" smtClean="0"/>
                  <a:t>The </a:t>
                </a:r>
                <a:r>
                  <a:rPr lang="en-US" b="1" dirty="0"/>
                  <a:t>inverse </a:t>
                </a:r>
                <a:r>
                  <a:rPr lang="en-US" dirty="0"/>
                  <a:t>does not exist for all matrices. In order for a matrix to have inverse, it must be </a:t>
                </a:r>
              </a:p>
              <a:p>
                <a:pPr marL="228600" lvl="1" indent="0">
                  <a:buNone/>
                </a:pPr>
                <a:r>
                  <a:rPr lang="en-US" dirty="0"/>
                  <a:t>1- </a:t>
                </a:r>
                <a:r>
                  <a:rPr lang="en-US" b="1" dirty="0"/>
                  <a:t>square  </a:t>
                </a:r>
                <a:r>
                  <a:rPr lang="en-US" dirty="0" smtClean="0"/>
                  <a:t>which </a:t>
                </a:r>
                <a:r>
                  <a:rPr lang="en-US" dirty="0"/>
                  <a:t>means it must have the same number of rows and columns) and </a:t>
                </a:r>
              </a:p>
              <a:p>
                <a:pPr marL="228600" lvl="1" indent="0">
                  <a:buNone/>
                </a:pPr>
                <a:r>
                  <a:rPr lang="en-US" dirty="0" smtClean="0"/>
                  <a:t>2-All of its columns must </a:t>
                </a:r>
                <a:r>
                  <a:rPr lang="en-US" dirty="0"/>
                  <a:t>be </a:t>
                </a:r>
                <a:r>
                  <a:rPr lang="en-US" b="1" dirty="0"/>
                  <a:t>linearly independent </a:t>
                </a:r>
                <a:r>
                  <a:rPr lang="en-US" dirty="0"/>
                  <a:t>( which means no </a:t>
                </a:r>
                <a:r>
                  <a:rPr lang="en-US" dirty="0" smtClean="0"/>
                  <a:t>column should </a:t>
                </a:r>
                <a:r>
                  <a:rPr lang="en-US" dirty="0"/>
                  <a:t>be a linear combination of other </a:t>
                </a:r>
                <a:r>
                  <a:rPr lang="en-US" dirty="0" smtClean="0"/>
                  <a:t>columns. </a:t>
                </a:r>
              </a:p>
              <a:p>
                <a:pPr marL="228600" lvl="1" indent="0">
                  <a:buNone/>
                </a:pPr>
                <a:r>
                  <a:rPr lang="en-US" dirty="0" smtClean="0"/>
                  <a:t> A vector </a:t>
                </a:r>
                <a14:m>
                  <m:oMath xmlns:m="http://schemas.openxmlformats.org/officeDocument/2006/math">
                    <m:r>
                      <a:rPr lang="en-US" b="1" i="1" smtClean="0">
                        <a:latin typeface="Cambria Math" panose="02040503050406030204" pitchFamily="18" charset="0"/>
                      </a:rPr>
                      <m:t>𝒙</m:t>
                    </m:r>
                  </m:oMath>
                </a14:m>
                <a:r>
                  <a:rPr lang="en-US" b="1" dirty="0" smtClean="0"/>
                  <a:t> </a:t>
                </a:r>
                <a:r>
                  <a:rPr lang="en-US" dirty="0" smtClean="0"/>
                  <a:t>is a linear combination of vectors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𝟏</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𝟐</m:t>
                        </m:r>
                      </m:sub>
                    </m:sSub>
                    <m:r>
                      <a:rPr lang="en-US" b="1" i="1" smtClean="0">
                        <a:latin typeface="Cambria Math" panose="02040503050406030204" pitchFamily="18" charset="0"/>
                      </a:rPr>
                      <m:t>, …,</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𝒏</m:t>
                        </m:r>
                      </m:sub>
                    </m:sSub>
                  </m:oMath>
                </a14:m>
                <a:r>
                  <a:rPr lang="en-US" b="1" dirty="0" smtClean="0"/>
                  <a:t> </a:t>
                </a:r>
                <a:r>
                  <a:rPr lang="en-US" dirty="0" smtClean="0"/>
                  <a:t>if we can find some scalar coefficients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𝑛</m:t>
                        </m:r>
                      </m:sub>
                    </m:sSub>
                    <m:r>
                      <a:rPr lang="en-US" b="0" i="1" smtClean="0">
                        <a:latin typeface="Cambria Math" panose="02040503050406030204" pitchFamily="18" charset="0"/>
                      </a:rPr>
                      <m:t> </m:t>
                    </m:r>
                  </m:oMath>
                </a14:m>
                <a:r>
                  <a:rPr lang="en-US" dirty="0" smtClean="0"/>
                  <a:t>such that </a:t>
                </a:r>
              </a:p>
              <a:p>
                <a:pPr marL="228600" lvl="1" indent="0">
                  <a:buNone/>
                </a:pPr>
                <a:r>
                  <a:rPr lang="en-US" b="1" dirty="0" smtClean="0"/>
                  <a:t>	 </a:t>
                </a:r>
                <a14:m>
                  <m:oMath xmlns:m="http://schemas.openxmlformats.org/officeDocument/2006/math">
                    <m:r>
                      <a:rPr lang="en-US" b="1" i="0" smtClean="0">
                        <a:latin typeface="Cambria Math" panose="02040503050406030204" pitchFamily="18" charset="0"/>
                      </a:rPr>
                      <m:t>𝐱</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1" i="1" smtClean="0">
                        <a:latin typeface="Cambria Math" panose="02040503050406030204" pitchFamily="18" charset="0"/>
                      </a:rPr>
                      <m:t>𝒗</m:t>
                    </m:r>
                    <m:r>
                      <a:rPr lang="en-US" b="1" i="1" smtClean="0">
                        <a:latin typeface="Cambria Math" panose="02040503050406030204" pitchFamily="18" charset="0"/>
                      </a:rPr>
                      <m:t>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𝑛</m:t>
                        </m:r>
                      </m:sub>
                    </m:sSub>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𝒏</m:t>
                        </m:r>
                      </m:sub>
                    </m:sSub>
                  </m:oMath>
                </a14:m>
                <a:endParaRPr lang="en-US" b="1" dirty="0" smtClean="0"/>
              </a:p>
              <a:p>
                <a:pPr marL="228600" lvl="1" indent="0">
                  <a:buNone/>
                </a:pPr>
                <a:r>
                  <a:rPr lang="en-US" dirty="0" smtClean="0"/>
                  <a:t>A </a:t>
                </a:r>
                <a:r>
                  <a:rPr lang="en-US" dirty="0"/>
                  <a:t>square matrix </a:t>
                </a:r>
                <a:r>
                  <a:rPr lang="en-US" dirty="0" smtClean="0"/>
                  <a:t>with linearly dependent columns is known </a:t>
                </a:r>
                <a:r>
                  <a:rPr lang="en-US" b="1" dirty="0" smtClean="0"/>
                  <a:t>a singular </a:t>
                </a:r>
                <a:r>
                  <a:rPr lang="en-US" dirty="0" smtClean="0"/>
                  <a:t> matrix</a:t>
                </a:r>
                <a:endParaRPr lang="en-US" dirty="0"/>
              </a:p>
              <a:p>
                <a:pPr lvl="1"/>
                <a:r>
                  <a:rPr lang="en-US" dirty="0" smtClean="0"/>
                  <a:t>For example, the following square matrix is singular and hence is not invertible because the second column is a linear combination of the first and third column ( </a:t>
                </a:r>
                <a14:m>
                  <m:oMath xmlns:m="http://schemas.openxmlformats.org/officeDocument/2006/math">
                    <m:r>
                      <m:rPr>
                        <m:sty m:val="p"/>
                      </m:rPr>
                      <a:rPr lang="en-US" b="0" i="0" smtClean="0">
                        <a:latin typeface="Cambria Math" panose="02040503050406030204" pitchFamily="18" charset="0"/>
                      </a:rPr>
                      <m:t>second</m:t>
                    </m:r>
                    <m:r>
                      <a:rPr lang="en-US" b="0" i="0" smtClean="0">
                        <a:latin typeface="Cambria Math" panose="02040503050406030204" pitchFamily="18" charset="0"/>
                      </a:rPr>
                      <m:t> </m:t>
                    </m:r>
                    <m:r>
                      <m:rPr>
                        <m:sty m:val="p"/>
                      </m:rPr>
                      <a:rPr lang="en-US" b="0" i="0" smtClean="0">
                        <a:latin typeface="Cambria Math" panose="02040503050406030204" pitchFamily="18" charset="0"/>
                      </a:rPr>
                      <m:t>column</m:t>
                    </m:r>
                    <m:r>
                      <a:rPr lang="en-US" b="0" i="0"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𝑓𝑖𝑟𝑠𝑡</m:t>
                    </m:r>
                    <m:r>
                      <a:rPr lang="en-US" b="0" i="1" smtClean="0">
                        <a:latin typeface="Cambria Math" panose="02040503050406030204" pitchFamily="18" charset="0"/>
                      </a:rPr>
                      <m:t> </m:t>
                    </m:r>
                    <m:r>
                      <a:rPr lang="en-US" b="0" i="1" smtClean="0">
                        <a:latin typeface="Cambria Math" panose="02040503050406030204" pitchFamily="18" charset="0"/>
                      </a:rPr>
                      <m:t>𝑐𝑜𝑙𝑢𝑚𝑛</m:t>
                    </m:r>
                    <m:r>
                      <a:rPr lang="en-US" b="0" i="1" smtClean="0">
                        <a:latin typeface="Cambria Math" panose="02040503050406030204" pitchFamily="18" charset="0"/>
                      </a:rPr>
                      <m:t>+0.5×</m:t>
                    </m:r>
                    <m:r>
                      <a:rPr lang="en-US" b="0" i="1" smtClean="0">
                        <a:latin typeface="Cambria Math" panose="02040503050406030204" pitchFamily="18" charset="0"/>
                      </a:rPr>
                      <m:t>𝑡h𝑖𝑟𝑑</m:t>
                    </m:r>
                    <m:r>
                      <a:rPr lang="en-US" b="0" i="1" smtClean="0">
                        <a:latin typeface="Cambria Math" panose="02040503050406030204" pitchFamily="18" charset="0"/>
                      </a:rPr>
                      <m:t> </m:t>
                    </m:r>
                    <m:r>
                      <a:rPr lang="en-US" b="0" i="1" smtClean="0">
                        <a:latin typeface="Cambria Math" panose="02040503050406030204" pitchFamily="18" charset="0"/>
                      </a:rPr>
                      <m:t>𝑐𝑜𝑙𝑢𝑚𝑛</m:t>
                    </m:r>
                    <m:r>
                      <a:rPr lang="en-US" b="0" i="1" smtClean="0">
                        <a:latin typeface="Cambria Math" panose="02040503050406030204" pitchFamily="18" charset="0"/>
                      </a:rPr>
                      <m:t>)</m:t>
                    </m:r>
                  </m:oMath>
                </a14:m>
                <a:endParaRPr lang="en-US" dirty="0" smtClean="0"/>
              </a:p>
              <a:p>
                <a:pPr marL="228600" lvl="1" indent="0">
                  <a:buNone/>
                </a:pPr>
                <a:r>
                  <a:rPr lang="en-US" dirty="0"/>
                  <a:t>	</a:t>
                </a:r>
                <a14:m>
                  <m:oMath xmlns:m="http://schemas.openxmlformats.org/officeDocument/2006/math">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−2</m:t>
                                  </m:r>
                                </m:e>
                                <m:e>
                                  <m:r>
                                    <a:rPr lang="en-US" b="0" i="1" smtClean="0">
                                      <a:latin typeface="Cambria Math" panose="02040503050406030204" pitchFamily="18" charset="0"/>
                                    </a:rPr>
                                    <m:t>−2</m:t>
                                  </m:r>
                                </m:e>
                              </m:mr>
                              <m:mr>
                                <m:e>
                                  <m:r>
                                    <a:rPr lang="en-US" b="0" i="1" smtClean="0">
                                      <a:latin typeface="Cambria Math" panose="02040503050406030204" pitchFamily="18" charset="0"/>
                                    </a:rPr>
                                    <m:t>5</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1.5</m:t>
                                  </m:r>
                                </m:e>
                                <m:e>
                                  <m:r>
                                    <a:rPr lang="en-US" b="0" i="1" smtClean="0">
                                      <a:latin typeface="Cambria Math" panose="02040503050406030204" pitchFamily="18" charset="0"/>
                                    </a:rPr>
                                    <m:t>0.5</m:t>
                                  </m:r>
                                </m:e>
                                <m:e>
                                  <m:r>
                                    <a:rPr lang="en-US" b="0" i="1" smtClean="0">
                                      <a:latin typeface="Cambria Math" panose="02040503050406030204" pitchFamily="18" charset="0"/>
                                    </a:rPr>
                                    <m:t>4</m:t>
                                  </m:r>
                                </m:e>
                              </m:mr>
                            </m:m>
                          </m:e>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−0.5</m:t>
                                  </m:r>
                                </m:e>
                                <m:e>
                                  <m:r>
                                    <a:rPr lang="en-US" b="0" i="1" smtClean="0">
                                      <a:latin typeface="Cambria Math" panose="02040503050406030204" pitchFamily="18" charset="0"/>
                                    </a:rPr>
                                    <m:t>1</m:t>
                                  </m:r>
                                </m:e>
                              </m:mr>
                            </m:m>
                          </m:e>
                        </m:eqArr>
                      </m:e>
                    </m:d>
                  </m:oMath>
                </a14:m>
                <a:endParaRPr lang="en-US" dirty="0" smtClean="0"/>
              </a:p>
              <a:p>
                <a:pPr marL="228600" lvl="1" indent="0">
                  <a:buNone/>
                </a:pP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58004" y="2274391"/>
                <a:ext cx="7729728" cy="3766781"/>
              </a:xfrm>
              <a:blipFill>
                <a:blip r:embed="rId2"/>
                <a:stretch>
                  <a:fillRect l="-237" t="-1294"/>
                </a:stretch>
              </a:blipFill>
            </p:spPr>
            <p:txBody>
              <a:bodyPr/>
              <a:lstStyle/>
              <a:p>
                <a:r>
                  <a:rPr lang="en-US">
                    <a:noFill/>
                  </a:rPr>
                  <a:t> </a:t>
                </a:r>
              </a:p>
            </p:txBody>
          </p:sp>
        </mc:Fallback>
      </mc:AlternateContent>
    </p:spTree>
    <p:extLst>
      <p:ext uri="{BB962C8B-B14F-4D97-AF65-F5344CB8AC3E}">
        <p14:creationId xmlns:p14="http://schemas.microsoft.com/office/powerpoint/2010/main" val="117763950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is matrix inverse used?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r>
                  <a:rPr lang="en-US" dirty="0" smtClean="0"/>
                  <a:t>The concept of matrix inverse, allows us to solve linear equations of the following form: </a:t>
                </a:r>
              </a:p>
              <a:p>
                <a:pPr marL="0" indent="0" algn="ctr">
                  <a:buNone/>
                </a:pPr>
                <a:r>
                  <a:rPr lang="en-US" dirty="0"/>
                  <a:t>	</a:t>
                </a:r>
                <a14:m>
                  <m:oMath xmlns:m="http://schemas.openxmlformats.org/officeDocument/2006/math">
                    <m:r>
                      <a:rPr lang="en-US" b="1" i="1" smtClean="0">
                        <a:latin typeface="Cambria Math" panose="02040503050406030204" pitchFamily="18" charset="0"/>
                      </a:rPr>
                      <m:t>𝑨𝒙</m:t>
                    </m:r>
                    <m:r>
                      <a:rPr lang="en-US" b="1" i="1" smtClean="0">
                        <a:latin typeface="Cambria Math" panose="02040503050406030204" pitchFamily="18" charset="0"/>
                      </a:rPr>
                      <m:t>=</m:t>
                    </m:r>
                    <m:r>
                      <a:rPr lang="en-US" b="1" i="1" smtClean="0">
                        <a:latin typeface="Cambria Math" panose="02040503050406030204" pitchFamily="18" charset="0"/>
                      </a:rPr>
                      <m:t>𝒃</m:t>
                    </m:r>
                  </m:oMath>
                </a14:m>
                <a:endParaRPr lang="en-US" b="1" dirty="0" smtClean="0"/>
              </a:p>
              <a:p>
                <a:r>
                  <a:rPr lang="en-US" dirty="0" smtClean="0"/>
                  <a:t>Where </a:t>
                </a:r>
                <a14:m>
                  <m:oMath xmlns:m="http://schemas.openxmlformats.org/officeDocument/2006/math">
                    <m:r>
                      <a:rPr lang="en-US" b="1" i="1" smtClean="0">
                        <a:latin typeface="Cambria Math" panose="02040503050406030204" pitchFamily="18" charset="0"/>
                      </a:rPr>
                      <m:t>𝑨</m:t>
                    </m:r>
                    <m:r>
                      <a:rPr lang="en-US" b="0" i="1" smtClean="0">
                        <a:latin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m:rPr>
                            <m:sty m:val="p"/>
                          </m:rPr>
                          <a:rPr lang="en-US" b="0" i="1" smtClean="0">
                            <a:latin typeface="Cambria Math" panose="02040503050406030204" pitchFamily="18" charset="0"/>
                            <a:ea typeface="Cambria Math" panose="02040503050406030204" pitchFamily="18" charset="0"/>
                          </a:rPr>
                          <m:t>n</m:t>
                        </m:r>
                      </m:sup>
                    </m:sSup>
                  </m:oMath>
                </a14:m>
                <a:r>
                  <a:rPr lang="en-US" dirty="0" smtClean="0"/>
                  <a:t>  is a known matrix and </a:t>
                </a:r>
                <a14:m>
                  <m:oMath xmlns:m="http://schemas.openxmlformats.org/officeDocument/2006/math">
                    <m:r>
                      <a:rPr lang="en-US" b="1" i="1">
                        <a:latin typeface="Cambria Math" panose="02040503050406030204" pitchFamily="18" charset="0"/>
                      </a:rPr>
                      <m:t>𝒃</m:t>
                    </m:r>
                    <m:r>
                      <a:rPr lang="en-US" b="1" i="1" smtClean="0">
                        <a:latin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𝑚</m:t>
                        </m:r>
                      </m:sup>
                    </m:sSup>
                  </m:oMath>
                </a14:m>
                <a:r>
                  <a:rPr lang="en-US" b="1" dirty="0" smtClean="0"/>
                  <a:t> </a:t>
                </a:r>
                <a:r>
                  <a:rPr lang="en-US" dirty="0" smtClean="0"/>
                  <a:t>is a known vector and </a:t>
                </a:r>
                <a14:m>
                  <m:oMath xmlns:m="http://schemas.openxmlformats.org/officeDocument/2006/math">
                    <m:r>
                      <a:rPr lang="en-US" b="1" i="0" smtClean="0">
                        <a:latin typeface="Cambria Math" panose="02040503050406030204" pitchFamily="18" charset="0"/>
                      </a:rPr>
                      <m:t>𝐱</m:t>
                    </m:r>
                    <m:r>
                      <a:rPr lang="en-US" b="1"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𝑛</m:t>
                        </m:r>
                      </m:sup>
                    </m:sSup>
                  </m:oMath>
                </a14:m>
                <a:r>
                  <a:rPr lang="en-US" dirty="0" smtClean="0"/>
                  <a:t> is a vector of unknown variables we would like to solve for .</a:t>
                </a:r>
                <a:endParaRPr lang="en-US" b="1" dirty="0"/>
              </a:p>
              <a:p>
                <a:r>
                  <a:rPr lang="en-US" dirty="0" smtClean="0"/>
                  <a:t> Unlike scalars, we cannot divide two matrices. Instead, we can multiply both side of the above equation by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𝑨</m:t>
                        </m:r>
                      </m:e>
                      <m:sup>
                        <m:r>
                          <a:rPr lang="en-US" b="1" i="1" smtClean="0">
                            <a:latin typeface="Cambria Math" panose="02040503050406030204" pitchFamily="18" charset="0"/>
                          </a:rPr>
                          <m:t>−</m:t>
                        </m:r>
                        <m:r>
                          <a:rPr lang="en-US" b="1" i="1" smtClean="0">
                            <a:latin typeface="Cambria Math" panose="02040503050406030204" pitchFamily="18" charset="0"/>
                          </a:rPr>
                          <m:t>𝟏</m:t>
                        </m:r>
                      </m:sup>
                    </m:sSup>
                  </m:oMath>
                </a14:m>
                <a:endParaRPr lang="en-US" b="1" dirty="0" smtClean="0"/>
              </a:p>
              <a:p>
                <a:pPr marL="0" indent="0">
                  <a:buNone/>
                </a:pPr>
                <a:r>
                  <a:rPr lang="en-US" b="1" dirty="0"/>
                  <a:t>	</a:t>
                </a:r>
                <a:r>
                  <a:rPr lang="en-US" b="1" dirty="0" smtClean="0"/>
                  <a:t>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𝑨</m:t>
                        </m:r>
                      </m:e>
                      <m:sup>
                        <m:r>
                          <a:rPr lang="en-US" b="1" i="1">
                            <a:latin typeface="Cambria Math" panose="02040503050406030204" pitchFamily="18" charset="0"/>
                          </a:rPr>
                          <m:t>−</m:t>
                        </m:r>
                        <m:r>
                          <a:rPr lang="en-US" b="1" i="1">
                            <a:latin typeface="Cambria Math" panose="02040503050406030204" pitchFamily="18" charset="0"/>
                          </a:rPr>
                          <m:t>𝟏</m:t>
                        </m:r>
                      </m:sup>
                    </m:sSup>
                    <m:r>
                      <a:rPr lang="en-US" b="1" i="1">
                        <a:latin typeface="Cambria Math" panose="02040503050406030204" pitchFamily="18" charset="0"/>
                      </a:rPr>
                      <m:t>𝑨</m:t>
                    </m:r>
                    <m:r>
                      <a:rPr lang="en-US" b="1" i="1" smtClean="0">
                        <a:latin typeface="Cambria Math" panose="02040503050406030204" pitchFamily="18" charset="0"/>
                      </a:rPr>
                      <m:t>𝒙</m:t>
                    </m:r>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𝑨</m:t>
                        </m:r>
                      </m:e>
                      <m:sup>
                        <m:r>
                          <a:rPr lang="en-US" b="1" i="1">
                            <a:latin typeface="Cambria Math" panose="02040503050406030204" pitchFamily="18" charset="0"/>
                          </a:rPr>
                          <m:t>−</m:t>
                        </m:r>
                        <m:r>
                          <a:rPr lang="en-US" b="1" i="1">
                            <a:latin typeface="Cambria Math" panose="02040503050406030204" pitchFamily="18" charset="0"/>
                          </a:rPr>
                          <m:t>𝟏</m:t>
                        </m:r>
                      </m:sup>
                    </m:sSup>
                    <m:r>
                      <a:rPr lang="en-US" b="1" i="1" smtClean="0">
                        <a:latin typeface="Cambria Math" panose="02040503050406030204" pitchFamily="18" charset="0"/>
                      </a:rPr>
                      <m:t>𝒃</m:t>
                    </m:r>
                  </m:oMath>
                </a14:m>
                <a:endParaRPr lang="en-US" b="1" dirty="0" smtClean="0"/>
              </a:p>
              <a:p>
                <a:pPr marL="0" indent="0">
                  <a:buNone/>
                </a:pPr>
                <a:r>
                  <a:rPr lang="en-US" b="1" dirty="0" smtClean="0"/>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𝑰</m:t>
                        </m:r>
                      </m:e>
                      <m:sub>
                        <m:r>
                          <a:rPr lang="en-US" b="1" i="1" smtClean="0">
                            <a:latin typeface="Cambria Math" panose="02040503050406030204" pitchFamily="18" charset="0"/>
                          </a:rPr>
                          <m:t>𝒏</m:t>
                        </m:r>
                      </m:sub>
                    </m:sSub>
                    <m:r>
                      <a:rPr lang="en-US" b="1" i="1" smtClean="0">
                        <a:latin typeface="Cambria Math" panose="02040503050406030204" pitchFamily="18" charset="0"/>
                      </a:rPr>
                      <m:t>𝒙</m:t>
                    </m:r>
                    <m:r>
                      <a:rPr lang="en-US" b="0"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𝑨</m:t>
                        </m:r>
                      </m:e>
                      <m:sup>
                        <m:r>
                          <a:rPr lang="en-US" b="1" i="1" smtClean="0">
                            <a:latin typeface="Cambria Math" panose="02040503050406030204" pitchFamily="18" charset="0"/>
                          </a:rPr>
                          <m:t>−</m:t>
                        </m:r>
                        <m:r>
                          <a:rPr lang="en-US" b="1" i="1" smtClean="0">
                            <a:latin typeface="Cambria Math" panose="02040503050406030204" pitchFamily="18" charset="0"/>
                          </a:rPr>
                          <m:t>𝟏</m:t>
                        </m:r>
                      </m:sup>
                    </m:sSup>
                    <m:r>
                      <a:rPr lang="en-US" b="1" i="1" smtClean="0">
                        <a:latin typeface="Cambria Math" panose="02040503050406030204" pitchFamily="18" charset="0"/>
                      </a:rPr>
                      <m:t>𝒃</m:t>
                    </m:r>
                  </m:oMath>
                </a14:m>
                <a:endParaRPr lang="en-US" b="1" dirty="0" smtClean="0"/>
              </a:p>
              <a:p>
                <a:pPr marL="0" indent="0">
                  <a:buNone/>
                </a:pPr>
                <a:r>
                  <a:rPr lang="en-US" b="1" dirty="0"/>
                  <a:t>	</a:t>
                </a:r>
                <a:r>
                  <a:rPr lang="en-US" b="1" dirty="0" smtClean="0"/>
                  <a:t>	</a:t>
                </a:r>
                <a14:m>
                  <m:oMath xmlns:m="http://schemas.openxmlformats.org/officeDocument/2006/math">
                    <m:r>
                      <a:rPr lang="en-US" b="1" i="1" smtClean="0">
                        <a:latin typeface="Cambria Math" panose="02040503050406030204" pitchFamily="18" charset="0"/>
                      </a:rPr>
                      <m:t>𝒙</m:t>
                    </m:r>
                    <m:r>
                      <a:rPr lang="en-US" b="0"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𝑨</m:t>
                        </m:r>
                      </m:e>
                      <m:sup>
                        <m:r>
                          <a:rPr lang="en-US" b="1" i="1" smtClean="0">
                            <a:latin typeface="Cambria Math" panose="02040503050406030204" pitchFamily="18" charset="0"/>
                          </a:rPr>
                          <m:t>−</m:t>
                        </m:r>
                        <m:r>
                          <a:rPr lang="en-US" b="1" i="1" smtClean="0">
                            <a:latin typeface="Cambria Math" panose="02040503050406030204" pitchFamily="18" charset="0"/>
                          </a:rPr>
                          <m:t>𝟏</m:t>
                        </m:r>
                      </m:sup>
                    </m:sSup>
                    <m:r>
                      <a:rPr lang="en-US" b="1" i="1" smtClean="0">
                        <a:latin typeface="Cambria Math" panose="02040503050406030204" pitchFamily="18" charset="0"/>
                      </a:rPr>
                      <m:t>𝒃</m:t>
                    </m:r>
                  </m:oMath>
                </a14:m>
                <a:endParaRPr lang="en-US" b="1" dirty="0" smtClean="0"/>
              </a:p>
              <a:p>
                <a:r>
                  <a:rPr lang="en-US" dirty="0" smtClean="0"/>
                  <a:t>of course this process depends on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𝑨</m:t>
                        </m:r>
                      </m:e>
                      <m:sup>
                        <m:r>
                          <a:rPr lang="en-US" b="1" i="1">
                            <a:latin typeface="Cambria Math" panose="02040503050406030204" pitchFamily="18" charset="0"/>
                          </a:rPr>
                          <m:t>−</m:t>
                        </m:r>
                        <m:r>
                          <a:rPr lang="en-US" b="1" i="1">
                            <a:latin typeface="Cambria Math" panose="02040503050406030204" pitchFamily="18" charset="0"/>
                          </a:rPr>
                          <m:t>𝟏</m:t>
                        </m:r>
                      </m:sup>
                    </m:sSup>
                  </m:oMath>
                </a14:m>
                <a:r>
                  <a:rPr lang="en-US" dirty="0" smtClean="0"/>
                  <a:t> being invertible. If </a:t>
                </a:r>
                <a14:m>
                  <m:oMath xmlns:m="http://schemas.openxmlformats.org/officeDocument/2006/math">
                    <m:r>
                      <a:rPr lang="en-US" b="1" i="1">
                        <a:latin typeface="Cambria Math" panose="02040503050406030204" pitchFamily="18" charset="0"/>
                      </a:rPr>
                      <m:t>𝑨</m:t>
                    </m:r>
                  </m:oMath>
                </a14:m>
                <a:r>
                  <a:rPr lang="en-US" dirty="0" smtClean="0"/>
                  <a:t> is not square or is square but non-singular, solving the above equation is possible with other methods but we cannot use matrix inversion because in that case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𝑨</m:t>
                        </m:r>
                      </m:e>
                      <m:sup>
                        <m:r>
                          <a:rPr lang="en-US" b="1" i="1">
                            <a:latin typeface="Cambria Math" panose="02040503050406030204" pitchFamily="18" charset="0"/>
                          </a:rPr>
                          <m:t>−</m:t>
                        </m:r>
                        <m:r>
                          <a:rPr lang="en-US" b="1" i="1">
                            <a:latin typeface="Cambria Math" panose="02040503050406030204" pitchFamily="18" charset="0"/>
                          </a:rPr>
                          <m:t>𝟏</m:t>
                        </m:r>
                      </m:sup>
                    </m:sSup>
                  </m:oMath>
                </a14:m>
                <a:r>
                  <a:rPr lang="en-US" dirty="0" smtClean="0"/>
                  <a:t> does not exist </a:t>
                </a:r>
                <a:endParaRPr lang="en-US" b="1" dirty="0" smtClean="0"/>
              </a:p>
              <a:p>
                <a:pPr algn="ctr"/>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9" t="-1768" b="-393"/>
                </a:stretch>
              </a:blipFill>
            </p:spPr>
            <p:txBody>
              <a:bodyPr/>
              <a:lstStyle/>
              <a:p>
                <a:r>
                  <a:rPr lang="en-US">
                    <a:noFill/>
                  </a:rPr>
                  <a:t> </a:t>
                </a:r>
              </a:p>
            </p:txBody>
          </p:sp>
        </mc:Fallback>
      </mc:AlternateContent>
    </p:spTree>
    <p:extLst>
      <p:ext uri="{BB962C8B-B14F-4D97-AF65-F5344CB8AC3E}">
        <p14:creationId xmlns:p14="http://schemas.microsoft.com/office/powerpoint/2010/main" val="341946905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Vector Norm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31136" y="2292824"/>
                <a:ext cx="7729728" cy="3447203"/>
              </a:xfrm>
            </p:spPr>
            <p:txBody>
              <a:bodyPr>
                <a:normAutofit fontScale="92500" lnSpcReduction="20000"/>
              </a:bodyPr>
              <a:lstStyle/>
              <a:p>
                <a:r>
                  <a:rPr lang="en-US" dirty="0" smtClean="0"/>
                  <a:t>Sometimes we need to measure the size  (i.e., magnitude not the dimensionality) of a vector. </a:t>
                </a:r>
              </a:p>
              <a:p>
                <a:r>
                  <a:rPr lang="en-US" dirty="0" smtClean="0"/>
                  <a:t>In machine learning we usually measure the size of a vector using a function called </a:t>
                </a:r>
                <a:r>
                  <a:rPr lang="en-US" b="1" dirty="0" smtClean="0"/>
                  <a:t>norm.</a:t>
                </a:r>
              </a:p>
              <a:p>
                <a:r>
                  <a:rPr lang="en-US" dirty="0" smtClean="0"/>
                  <a:t>Formally,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𝑝</m:t>
                        </m:r>
                      </m:sup>
                    </m:sSup>
                  </m:oMath>
                </a14:m>
                <a:r>
                  <a:rPr lang="en-US" dirty="0" smtClean="0"/>
                  <a:t> norm of a vector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d>
                          <m:dPr>
                            <m:begChr m:val="["/>
                            <m:endChr m:val="]"/>
                            <m:ctrlPr>
                              <a:rPr lang="en-US" b="1"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𝟏</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𝟐</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𝒏</m:t>
                                </m:r>
                              </m:sub>
                            </m:sSub>
                          </m:e>
                        </m:d>
                      </m:e>
                      <m:sup>
                        <m:r>
                          <a:rPr lang="en-US" b="1" i="1" smtClean="0">
                            <a:latin typeface="Cambria Math" panose="02040503050406030204" pitchFamily="18" charset="0"/>
                          </a:rPr>
                          <m:t>𝑻</m:t>
                        </m:r>
                      </m:sup>
                    </m:sSup>
                  </m:oMath>
                </a14:m>
                <a:r>
                  <a:rPr lang="en-US" dirty="0" smtClean="0"/>
                  <a:t>is defined as:</a:t>
                </a:r>
              </a:p>
              <a:p>
                <a:pPr marL="228600" lvl="1"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𝒙</m:t>
                              </m:r>
                            </m:e>
                          </m:d>
                        </m:e>
                        <m:sub>
                          <m:r>
                            <a:rPr lang="en-US" b="0" i="1" smtClean="0">
                              <a:latin typeface="Cambria Math" panose="02040503050406030204" pitchFamily="18" charset="0"/>
                            </a:rPr>
                            <m:t>𝑝</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e>
                                <m:sup>
                                  <m:r>
                                    <a:rPr lang="en-US" b="0" i="1" smtClean="0">
                                      <a:latin typeface="Cambria Math" panose="02040503050406030204" pitchFamily="18" charset="0"/>
                                    </a:rPr>
                                    <m:t>𝑝</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e>
                                <m:sup>
                                  <m:r>
                                    <a:rPr lang="en-US" b="0" i="1" smtClean="0">
                                      <a:latin typeface="Cambria Math" panose="02040503050406030204" pitchFamily="18" charset="0"/>
                                    </a:rPr>
                                    <m:t>𝑝</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e>
                                <m:sup>
                                  <m:r>
                                    <a:rPr lang="en-US" b="0" i="1" smtClean="0">
                                      <a:latin typeface="Cambria Math" panose="02040503050406030204" pitchFamily="18" charset="0"/>
                                    </a:rPr>
                                    <m:t>𝑝</m:t>
                                  </m:r>
                                </m:sup>
                              </m:sSup>
                            </m:e>
                          </m:d>
                        </m:e>
                        <m:sup>
                          <m:r>
                            <a:rPr lang="en-US" b="0" i="1" smtClean="0">
                              <a:latin typeface="Cambria Math" panose="02040503050406030204" pitchFamily="18" charset="0"/>
                            </a:rPr>
                            <m:t>1/</m:t>
                          </m:r>
                          <m:r>
                            <a:rPr lang="en-US" b="0" i="1" smtClean="0">
                              <a:latin typeface="Cambria Math" panose="02040503050406030204" pitchFamily="18" charset="0"/>
                            </a:rPr>
                            <m:t>𝑝</m:t>
                          </m:r>
                        </m:sup>
                      </m:sSup>
                    </m:oMath>
                  </m:oMathPara>
                </a14:m>
                <a:endParaRPr lang="en-US" dirty="0" smtClean="0"/>
              </a:p>
              <a:p>
                <a:r>
                  <a:rPr lang="en-US" dirty="0" smtClean="0"/>
                  <a:t>For instance, for a vector </a:t>
                </a:r>
                <a14:m>
                  <m:oMath xmlns:m="http://schemas.openxmlformats.org/officeDocument/2006/math">
                    <m:r>
                      <a:rPr lang="en-US" b="1" i="1" smtClean="0">
                        <a:latin typeface="Cambria Math" panose="02040503050406030204" pitchFamily="18" charset="0"/>
                      </a:rPr>
                      <m:t>𝒙</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1,−1,3,−2</m:t>
                        </m:r>
                      </m:e>
                    </m:d>
                  </m:oMath>
                </a14:m>
                <a:endParaRPr lang="en-US" b="0" dirty="0" smtClean="0"/>
              </a:p>
              <a:p>
                <a:pPr lvl="1"/>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b="0" i="1" smtClean="0">
                            <a:latin typeface="Cambria Math" panose="02040503050406030204" pitchFamily="18" charset="0"/>
                          </a:rPr>
                          <m:t>1</m:t>
                        </m:r>
                      </m:sup>
                    </m:sSup>
                  </m:oMath>
                </a14:m>
                <a:r>
                  <a:rPr lang="en-US" dirty="0" smtClean="0"/>
                  <a:t> norm is just the sum of the absolute value of its elements: </a:t>
                </a: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b="1" i="1">
                                <a:latin typeface="Cambria Math" panose="02040503050406030204" pitchFamily="18" charset="0"/>
                              </a:rPr>
                              <m:t>𝒙</m:t>
                            </m:r>
                          </m:e>
                        </m:d>
                      </m:e>
                      <m:sub>
                        <m:r>
                          <a:rPr lang="en-US" b="0" i="1" smtClean="0">
                            <a:latin typeface="Cambria Math" panose="02040503050406030204" pitchFamily="18" charset="0"/>
                          </a:rPr>
                          <m:t>1</m:t>
                        </m:r>
                      </m:sub>
                    </m:sSub>
                    <m:r>
                      <a:rPr lang="en-US" i="1">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0" smtClean="0">
                            <a:latin typeface="Cambria Math" panose="02040503050406030204" pitchFamily="18" charset="0"/>
                          </a:rPr>
                          <m:t>1</m:t>
                        </m:r>
                      </m:e>
                    </m:d>
                    <m:r>
                      <a:rPr lang="en-US" b="0" i="0"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0" smtClean="0">
                            <a:latin typeface="Cambria Math" panose="02040503050406030204" pitchFamily="18" charset="0"/>
                          </a:rPr>
                          <m:t>−1</m:t>
                        </m:r>
                      </m:e>
                    </m:d>
                    <m:r>
                      <a:rPr lang="en-US" b="0" i="0"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0" smtClean="0">
                            <a:latin typeface="Cambria Math" panose="02040503050406030204" pitchFamily="18" charset="0"/>
                          </a:rPr>
                          <m:t>3</m:t>
                        </m:r>
                      </m:e>
                    </m:d>
                    <m:r>
                      <a:rPr lang="en-US" b="0" i="0"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0" smtClean="0">
                            <a:latin typeface="Cambria Math" panose="02040503050406030204" pitchFamily="18" charset="0"/>
                          </a:rPr>
                          <m:t>−2</m:t>
                        </m:r>
                      </m:e>
                    </m:d>
                    <m:r>
                      <a:rPr lang="en-US" b="0" i="0" smtClean="0">
                        <a:latin typeface="Cambria Math" panose="02040503050406030204" pitchFamily="18" charset="0"/>
                      </a:rPr>
                      <m:t>=7</m:t>
                    </m:r>
                  </m:oMath>
                </a14:m>
                <a:endParaRPr lang="en-US" dirty="0" smtClean="0"/>
              </a:p>
              <a:p>
                <a:pPr lvl="1"/>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b="0" i="1" smtClean="0">
                            <a:latin typeface="Cambria Math" panose="02040503050406030204" pitchFamily="18" charset="0"/>
                          </a:rPr>
                          <m:t>2</m:t>
                        </m:r>
                      </m:sup>
                    </m:sSup>
                  </m:oMath>
                </a14:m>
                <a:r>
                  <a:rPr lang="en-US" dirty="0"/>
                  <a:t> norm </a:t>
                </a:r>
                <a:r>
                  <a:rPr lang="en-US" dirty="0" smtClean="0"/>
                  <a:t>( also called </a:t>
                </a:r>
                <a:r>
                  <a:rPr lang="en-US" b="1" dirty="0" smtClean="0"/>
                  <a:t>Euclidean norm) </a:t>
                </a:r>
                <a:r>
                  <a:rPr lang="en-US" dirty="0" smtClean="0"/>
                  <a:t>is </a:t>
                </a:r>
                <a:r>
                  <a:rPr lang="en-US" dirty="0"/>
                  <a:t>just the </a:t>
                </a:r>
                <a:r>
                  <a:rPr lang="en-US" dirty="0" smtClean="0"/>
                  <a:t>square root of the sum </a:t>
                </a:r>
                <a:r>
                  <a:rPr lang="en-US" dirty="0"/>
                  <a:t>of </a:t>
                </a:r>
                <a:r>
                  <a:rPr lang="en-US" dirty="0" smtClean="0"/>
                  <a:t> squared elements: </a:t>
                </a:r>
                <a14:m>
                  <m:oMath xmlns:m="http://schemas.openxmlformats.org/officeDocument/2006/math">
                    <m:sSub>
                      <m:sSubPr>
                        <m:ctrlPr>
                          <a:rPr lang="en-US" i="1">
                            <a:latin typeface="Cambria Math" panose="02040503050406030204" pitchFamily="18" charset="0"/>
                          </a:rPr>
                        </m:ctrlPr>
                      </m:sSubPr>
                      <m:e>
                        <m:d>
                          <m:dPr>
                            <m:begChr m:val="‖"/>
                            <m:endChr m:val="‖"/>
                            <m:ctrlPr>
                              <a:rPr lang="en-US" i="1" smtClean="0">
                                <a:latin typeface="Cambria Math" panose="02040503050406030204" pitchFamily="18" charset="0"/>
                              </a:rPr>
                            </m:ctrlPr>
                          </m:dPr>
                          <m:e>
                            <m:r>
                              <a:rPr lang="en-US" b="1" i="1">
                                <a:latin typeface="Cambria Math" panose="02040503050406030204" pitchFamily="18" charset="0"/>
                              </a:rPr>
                              <m:t>𝒙</m:t>
                            </m:r>
                          </m:e>
                        </m:d>
                      </m:e>
                      <m:sub>
                        <m:r>
                          <a:rPr lang="en-US" b="0" i="1" smtClean="0">
                            <a:latin typeface="Cambria Math" panose="02040503050406030204" pitchFamily="18" charset="0"/>
                          </a:rPr>
                          <m:t>2</m:t>
                        </m:r>
                      </m:sub>
                    </m:sSub>
                    <m:r>
                      <a:rPr lang="en-US" i="1">
                        <a:latin typeface="Cambria Math" panose="02040503050406030204" pitchFamily="18" charset="0"/>
                      </a:rPr>
                      <m:t>=</m:t>
                    </m:r>
                    <m:rad>
                      <m:radPr>
                        <m:degHide m:val="on"/>
                        <m:ctrlPr>
                          <a:rPr lang="en-US" i="1" smtClean="0">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−2</m:t>
                                </m:r>
                              </m:e>
                            </m:d>
                          </m:e>
                          <m:sup>
                            <m:r>
                              <a:rPr lang="en-US" b="0" i="1" smtClean="0">
                                <a:latin typeface="Cambria Math" panose="02040503050406030204" pitchFamily="18" charset="0"/>
                              </a:rPr>
                              <m:t>2</m:t>
                            </m:r>
                          </m:sup>
                        </m:sSup>
                      </m:e>
                    </m:rad>
                  </m:oMath>
                </a14:m>
                <a:r>
                  <a:rPr lang="en-US" dirty="0" smtClean="0"/>
                  <a:t>=3.87 . This is equivalent to the Euclidean distance of vector </a:t>
                </a:r>
                <a14:m>
                  <m:oMath xmlns:m="http://schemas.openxmlformats.org/officeDocument/2006/math">
                    <m:r>
                      <a:rPr lang="en-US" b="1" i="1">
                        <a:latin typeface="Cambria Math" panose="02040503050406030204" pitchFamily="18" charset="0"/>
                      </a:rPr>
                      <m:t>𝒙</m:t>
                    </m:r>
                  </m:oMath>
                </a14:m>
                <a:r>
                  <a:rPr lang="en-US" dirty="0" smtClean="0"/>
                  <a:t> from the origin.</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31136" y="2292824"/>
                <a:ext cx="7729728" cy="3447203"/>
              </a:xfrm>
              <a:blipFill>
                <a:blip r:embed="rId2"/>
                <a:stretch>
                  <a:fillRect l="-394" t="-1943" r="-710"/>
                </a:stretch>
              </a:blipFill>
            </p:spPr>
            <p:txBody>
              <a:bodyPr/>
              <a:lstStyle/>
              <a:p>
                <a:r>
                  <a:rPr lang="en-US">
                    <a:noFill/>
                  </a:rPr>
                  <a:t> </a:t>
                </a:r>
              </a:p>
            </p:txBody>
          </p:sp>
        </mc:Fallback>
      </mc:AlternateContent>
    </p:spTree>
    <p:extLst>
      <p:ext uri="{BB962C8B-B14F-4D97-AF65-F5344CB8AC3E}">
        <p14:creationId xmlns:p14="http://schemas.microsoft.com/office/powerpoint/2010/main" val="44160210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81854" y="768960"/>
            <a:ext cx="8546123" cy="1200518"/>
          </a:xfrm>
        </p:spPr>
        <p:txBody>
          <a:bodyPr>
            <a:normAutofit/>
          </a:bodyPr>
          <a:lstStyle/>
          <a:p>
            <a:r>
              <a:rPr lang="en-US" dirty="0" smtClean="0"/>
              <a:t> Preliminaries</a:t>
            </a:r>
            <a:endParaRPr lang="en-US" dirty="0"/>
          </a:p>
        </p:txBody>
      </p:sp>
      <p:sp>
        <p:nvSpPr>
          <p:cNvPr id="6" name="Text Placeholder 5"/>
          <p:cNvSpPr>
            <a:spLocks noGrp="1"/>
          </p:cNvSpPr>
          <p:nvPr>
            <p:ph type="body" idx="1"/>
          </p:nvPr>
        </p:nvSpPr>
        <p:spPr>
          <a:xfrm>
            <a:off x="668740" y="2760785"/>
            <a:ext cx="10233721" cy="3790140"/>
          </a:xfrm>
        </p:spPr>
        <p:txBody>
          <a:bodyPr>
            <a:normAutofit lnSpcReduction="10000"/>
          </a:bodyPr>
          <a:lstStyle/>
          <a:p>
            <a:r>
              <a:rPr lang="en-US" sz="2100" dirty="0">
                <a:solidFill>
                  <a:schemeClr val="tx1">
                    <a:lumMod val="75000"/>
                  </a:schemeClr>
                </a:solidFill>
              </a:rPr>
              <a:t>1.1 AI vs ML vs Deep Learning</a:t>
            </a:r>
          </a:p>
          <a:p>
            <a:r>
              <a:rPr lang="en-US" dirty="0">
                <a:solidFill>
                  <a:schemeClr val="tx1">
                    <a:lumMod val="75000"/>
                  </a:schemeClr>
                </a:solidFill>
              </a:rPr>
              <a:t>1.2  Elements of a Machine Learning Program</a:t>
            </a:r>
          </a:p>
          <a:p>
            <a:r>
              <a:rPr lang="en-US" b="1" dirty="0">
                <a:solidFill>
                  <a:schemeClr val="tx1">
                    <a:lumMod val="95000"/>
                  </a:schemeClr>
                </a:solidFill>
              </a:rPr>
              <a:t>1.3  Examples of Machine Learning Programs</a:t>
            </a:r>
          </a:p>
          <a:p>
            <a:pPr marL="800100" lvl="1" indent="-342900">
              <a:buFont typeface="Arial" panose="020B0604020202020204" pitchFamily="34" charset="0"/>
              <a:buChar char="•"/>
            </a:pPr>
            <a:r>
              <a:rPr lang="en-US" sz="2100" dirty="0" smtClean="0">
                <a:solidFill>
                  <a:schemeClr val="tx1">
                    <a:lumMod val="75000"/>
                  </a:schemeClr>
                </a:solidFill>
              </a:rPr>
              <a:t>Background: Basic </a:t>
            </a:r>
            <a:r>
              <a:rPr lang="en-US" sz="2100" dirty="0">
                <a:solidFill>
                  <a:schemeClr val="tx1">
                    <a:lumMod val="75000"/>
                  </a:schemeClr>
                </a:solidFill>
              </a:rPr>
              <a:t>Linear Algebra </a:t>
            </a:r>
            <a:endParaRPr lang="en-US" sz="2100" dirty="0" smtClean="0">
              <a:solidFill>
                <a:schemeClr val="tx1">
                  <a:lumMod val="75000"/>
                </a:schemeClr>
              </a:solidFill>
            </a:endParaRPr>
          </a:p>
          <a:p>
            <a:pPr marL="800100" lvl="1" indent="-342900">
              <a:buFont typeface="Arial" panose="020B0604020202020204" pitchFamily="34" charset="0"/>
              <a:buChar char="•"/>
            </a:pPr>
            <a:r>
              <a:rPr lang="en-US" sz="2400" b="1" dirty="0">
                <a:solidFill>
                  <a:schemeClr val="tx1"/>
                </a:solidFill>
              </a:rPr>
              <a:t>Linear </a:t>
            </a:r>
            <a:r>
              <a:rPr lang="en-US" sz="2400" b="1" dirty="0" smtClean="0">
                <a:solidFill>
                  <a:schemeClr val="tx1"/>
                </a:solidFill>
              </a:rPr>
              <a:t>Regression</a:t>
            </a:r>
            <a:endParaRPr lang="en-US" sz="2100" b="1" dirty="0" smtClean="0">
              <a:solidFill>
                <a:schemeClr val="tx1"/>
              </a:solidFill>
            </a:endParaRPr>
          </a:p>
          <a:p>
            <a:pPr marL="800100" lvl="1" indent="-342900">
              <a:lnSpc>
                <a:spcPct val="110000"/>
              </a:lnSpc>
              <a:buFont typeface="Arial" panose="020B0604020202020204" pitchFamily="34" charset="0"/>
              <a:buChar char="•"/>
            </a:pPr>
            <a:r>
              <a:rPr lang="en-US" sz="2100" dirty="0">
                <a:solidFill>
                  <a:schemeClr val="tx1">
                    <a:lumMod val="75000"/>
                  </a:schemeClr>
                </a:solidFill>
              </a:rPr>
              <a:t>Background: Probability </a:t>
            </a:r>
          </a:p>
          <a:p>
            <a:pPr marL="800100" lvl="1" indent="-342900">
              <a:lnSpc>
                <a:spcPct val="110000"/>
              </a:lnSpc>
              <a:buFont typeface="Arial" panose="020B0604020202020204" pitchFamily="34" charset="0"/>
              <a:buChar char="•"/>
            </a:pPr>
            <a:r>
              <a:rPr lang="en-US" sz="2100" dirty="0">
                <a:solidFill>
                  <a:schemeClr val="tx1">
                    <a:lumMod val="75000"/>
                  </a:schemeClr>
                </a:solidFill>
              </a:rPr>
              <a:t>Logistic Regression</a:t>
            </a:r>
          </a:p>
          <a:p>
            <a:r>
              <a:rPr lang="en-US" dirty="0">
                <a:solidFill>
                  <a:schemeClr val="tx1">
                    <a:lumMod val="75000"/>
                  </a:schemeClr>
                </a:solidFill>
              </a:rPr>
              <a:t>1.4 Capacity, Overfitting, and Under-fitting</a:t>
            </a:r>
          </a:p>
          <a:p>
            <a:r>
              <a:rPr lang="en-US" dirty="0">
                <a:solidFill>
                  <a:schemeClr val="tx1">
                    <a:lumMod val="75000"/>
                  </a:schemeClr>
                </a:solidFill>
              </a:rPr>
              <a:t>1.5 Hyper-parameters and Validation Sets</a:t>
            </a:r>
          </a:p>
          <a:p>
            <a:endParaRPr lang="en-US" dirty="0">
              <a:solidFill>
                <a:schemeClr val="tx1">
                  <a:lumMod val="85000"/>
                </a:schemeClr>
              </a:solidFill>
            </a:endParaRPr>
          </a:p>
          <a:p>
            <a:pPr lvl="1"/>
            <a:endParaRPr lang="en-US" b="1" dirty="0">
              <a:solidFill>
                <a:schemeClr val="tx1"/>
              </a:solidFill>
            </a:endParaRPr>
          </a:p>
        </p:txBody>
      </p:sp>
    </p:spTree>
    <p:extLst>
      <p:ext uri="{BB962C8B-B14F-4D97-AF65-F5344CB8AC3E}">
        <p14:creationId xmlns:p14="http://schemas.microsoft.com/office/powerpoint/2010/main" val="8894129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02536" y="349230"/>
            <a:ext cx="7729728" cy="769886"/>
          </a:xfrm>
        </p:spPr>
        <p:txBody>
          <a:bodyPr/>
          <a:lstStyle/>
          <a:p>
            <a:r>
              <a:rPr lang="en-US" dirty="0" smtClean="0"/>
              <a:t>Linear Regression</a:t>
            </a:r>
            <a:endParaRPr lang="en-US" dirty="0"/>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744416" y="1337219"/>
                <a:ext cx="11447584" cy="4695092"/>
              </a:xfrm>
            </p:spPr>
            <p:txBody>
              <a:bodyPr>
                <a:normAutofit fontScale="77500" lnSpcReduction="20000"/>
              </a:bodyPr>
              <a:lstStyle/>
              <a:p>
                <a:r>
                  <a:rPr lang="en-US" dirty="0" smtClean="0"/>
                  <a:t>Linear regression is a simple learning algorithm that is designed to solve a regression problem. </a:t>
                </a:r>
                <a:r>
                  <a:rPr lang="en-US" dirty="0"/>
                  <a:t> </a:t>
                </a:r>
                <a:endParaRPr lang="en-US" dirty="0" smtClean="0"/>
              </a:p>
              <a:p>
                <a:r>
                  <a:rPr lang="en-US" dirty="0" smtClean="0"/>
                  <a:t>Similar to every regression algorithm, the goal of linear regression is to  build a system that can take a vector </a:t>
                </a:r>
                <a14:m>
                  <m:oMath xmlns:m="http://schemas.openxmlformats.org/officeDocument/2006/math">
                    <m:r>
                      <a:rPr lang="en-US" b="1" i="1" smtClean="0">
                        <a:latin typeface="Cambria Math" panose="02040503050406030204" pitchFamily="18" charset="0"/>
                      </a:rPr>
                      <m:t>𝒙</m:t>
                    </m:r>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eqArr>
                                <m:eqArrPr>
                                  <m:ctrlPr>
                                    <a:rPr lang="en-US" i="1">
                                      <a:latin typeface="Cambria Math" panose="02040503050406030204" pitchFamily="18" charset="0"/>
                                    </a:rPr>
                                  </m:ctrlPr>
                                </m:eqArr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e>
                                  <m:r>
                                    <a:rPr lang="en-US" i="1" smtClean="0">
                                      <a:latin typeface="Cambria Math" panose="02040503050406030204" pitchFamily="18" charset="0"/>
                                    </a:rPr>
                                    <m:t>⋮</m:t>
                                  </m:r>
                                </m:e>
                              </m:eqArr>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𝑛</m:t>
                                  </m:r>
                                </m:sub>
                              </m:sSub>
                            </m:e>
                          </m:mr>
                        </m:m>
                      </m:e>
                    </m:d>
                    <m:r>
                      <a:rPr lang="en-US" i="1">
                        <a:latin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𝑛</m:t>
                        </m:r>
                      </m:sup>
                    </m:sSup>
                  </m:oMath>
                </a14:m>
                <a:r>
                  <a:rPr lang="en-US" dirty="0" smtClean="0"/>
                  <a:t> and predict the value of a scalar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oMath>
                </a14:m>
                <a:endParaRPr lang="en-US" dirty="0" smtClean="0"/>
              </a:p>
              <a:p>
                <a:r>
                  <a:rPr lang="en-US" dirty="0" smtClean="0"/>
                  <a:t>The linear regression is a parametric learning algorithm with a simplifying assumption that output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smtClean="0"/>
                  <a:t> is a linear function of input </a:t>
                </a:r>
                <a:r>
                  <a:rPr lang="en-US" b="1" dirty="0" smtClean="0"/>
                  <a:t>x</a:t>
                </a:r>
                <a:r>
                  <a:rPr lang="en-US" dirty="0" smtClean="0"/>
                  <a:t>:</a:t>
                </a:r>
              </a:p>
              <a:p>
                <a:pPr marL="0" indent="0" algn="ctr">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𝑛</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smtClean="0"/>
              </a:p>
              <a:p>
                <a:pPr marL="0" indent="0" algn="ctr">
                  <a:buNone/>
                </a:pPr>
                <a:endParaRPr lang="en-US" dirty="0" smtClean="0"/>
              </a:p>
              <a:p>
                <a:r>
                  <a:rPr lang="en-US" dirty="0" smtClean="0"/>
                  <a:t>In </a:t>
                </a:r>
                <a:r>
                  <a:rPr lang="en-US" dirty="0" err="1" smtClean="0"/>
                  <a:t>vectorized</a:t>
                </a:r>
                <a:r>
                  <a:rPr lang="en-US" dirty="0" smtClean="0"/>
                  <a:t> notation, this can be written as:</a:t>
                </a:r>
              </a:p>
              <a:p>
                <a:pPr marL="0" indent="0">
                  <a:buNone/>
                </a:pPr>
                <a:r>
                  <a:rPr lang="en-US" dirty="0" smtClean="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sSup>
                      <m:sSupPr>
                        <m:ctrlPr>
                          <a:rPr lang="en-US" i="1">
                            <a:latin typeface="Cambria Math" panose="02040503050406030204" pitchFamily="18" charset="0"/>
                          </a:rPr>
                        </m:ctrlPr>
                      </m:sSupPr>
                      <m:e>
                        <m:r>
                          <a:rPr lang="en-US" b="1" i="1" smtClean="0">
                            <a:latin typeface="Cambria Math" panose="02040503050406030204" pitchFamily="18" charset="0"/>
                          </a:rPr>
                          <m:t>𝒘</m:t>
                        </m:r>
                      </m:e>
                      <m:sup>
                        <m:r>
                          <a:rPr lang="en-US" i="1">
                            <a:latin typeface="Cambria Math" panose="02040503050406030204" pitchFamily="18" charset="0"/>
                          </a:rPr>
                          <m:t>𝑇</m:t>
                        </m:r>
                      </m:sup>
                    </m:sSup>
                    <m:r>
                      <a:rPr lang="en-US" b="1" i="1">
                        <a:latin typeface="Cambria Math" panose="02040503050406030204" pitchFamily="18" charset="0"/>
                      </a:rPr>
                      <m:t>𝒙</m:t>
                    </m:r>
                    <m:r>
                      <a:rPr lang="en-US" b="0" i="1" smtClean="0">
                        <a:latin typeface="Cambria Math" panose="02040503050406030204" pitchFamily="18" charset="0"/>
                      </a:rPr>
                      <m:t>+</m:t>
                    </m:r>
                    <m:r>
                      <m:rPr>
                        <m:sty m:val="p"/>
                      </m:rPr>
                      <a:rPr lang="en-US" b="0" i="0" smtClean="0">
                        <a:latin typeface="Cambria Math" panose="02040503050406030204" pitchFamily="18" charset="0"/>
                      </a:rPr>
                      <m:t>b</m:t>
                    </m:r>
                    <m:r>
                      <a:rPr lang="en-US" b="0" i="0"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1</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m:rPr>
                                <m:sty m:val="p"/>
                              </m:rPr>
                              <a:rPr lang="en-US" b="0" i="0" smtClean="0">
                                <a:latin typeface="Cambria Math" panose="02040503050406030204" pitchFamily="18" charset="0"/>
                              </a:rPr>
                              <m:t>n</m:t>
                            </m:r>
                          </m:sub>
                        </m:sSub>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eqArr>
                                <m:eqArrPr>
                                  <m:ctrlPr>
                                    <a:rPr lang="en-US" i="1">
                                      <a:latin typeface="Cambria Math" panose="02040503050406030204" pitchFamily="18" charset="0"/>
                                    </a:rPr>
                                  </m:ctrlPr>
                                </m:eqArr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e>
                                  <m:r>
                                    <a:rPr lang="en-US" i="1">
                                      <a:latin typeface="Cambria Math" panose="02040503050406030204" pitchFamily="18" charset="0"/>
                                    </a:rPr>
                                    <m:t>⋮</m:t>
                                  </m:r>
                                </m:e>
                              </m:eqArr>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mr>
                        </m:m>
                      </m:e>
                    </m:d>
                    <m:r>
                      <a:rPr lang="en-US" b="0" i="0" smtClean="0">
                        <a:latin typeface="Cambria Math" panose="02040503050406030204" pitchFamily="18" charset="0"/>
                      </a:rPr>
                      <m:t>+</m:t>
                    </m:r>
                    <m:r>
                      <m:rPr>
                        <m:sty m:val="p"/>
                      </m:rPr>
                      <a:rPr lang="en-US" b="0" i="0" smtClean="0">
                        <a:latin typeface="Cambria Math" panose="02040503050406030204" pitchFamily="18" charset="0"/>
                      </a:rPr>
                      <m:t>b</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1</m:t>
                        </m:r>
                      </m:sub>
                    </m:sSub>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1</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a:rPr lang="en-US" b="0" i="0" smtClean="0">
                            <a:latin typeface="Cambria Math" panose="02040503050406030204" pitchFamily="18" charset="0"/>
                          </a:rPr>
                          <m:t>2</m:t>
                        </m:r>
                      </m:sub>
                    </m:sSub>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m:rPr>
                            <m:sty m:val="p"/>
                          </m:rPr>
                          <a:rPr lang="en-US" b="0" i="0" smtClean="0">
                            <a:latin typeface="Cambria Math" panose="02040503050406030204" pitchFamily="18" charset="0"/>
                          </a:rPr>
                          <m:t>n</m:t>
                        </m:r>
                      </m:sub>
                    </m:sSub>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m:rPr>
                            <m:sty m:val="p"/>
                          </m:rPr>
                          <a:rPr lang="en-US" b="0" i="0" smtClean="0">
                            <a:latin typeface="Cambria Math" panose="02040503050406030204" pitchFamily="18" charset="0"/>
                          </a:rPr>
                          <m:t>n</m:t>
                        </m:r>
                      </m:sub>
                    </m:sSub>
                    <m:r>
                      <a:rPr lang="en-US" b="0" i="0" smtClean="0">
                        <a:latin typeface="Cambria Math" panose="02040503050406030204" pitchFamily="18" charset="0"/>
                      </a:rPr>
                      <m:t>+</m:t>
                    </m:r>
                    <m:r>
                      <m:rPr>
                        <m:sty m:val="p"/>
                      </m:rPr>
                      <a:rPr lang="en-US" b="0" i="0" smtClean="0">
                        <a:latin typeface="Cambria Math" panose="02040503050406030204" pitchFamily="18" charset="0"/>
                      </a:rPr>
                      <m:t>b</m:t>
                    </m:r>
                  </m:oMath>
                </a14:m>
                <a:endParaRPr lang="en-US" dirty="0" smtClean="0"/>
              </a:p>
              <a:p>
                <a:pPr marL="0" indent="0">
                  <a:buNone/>
                </a:pPr>
                <a:r>
                  <a:rPr lang="en-US" dirty="0" smtClean="0"/>
                  <a:t>Where </a:t>
                </a:r>
                <a14:m>
                  <m:oMath xmlns:m="http://schemas.openxmlformats.org/officeDocument/2006/math">
                    <m:r>
                      <a:rPr lang="en-US" b="1" i="1">
                        <a:latin typeface="Cambria Math" panose="02040503050406030204" pitchFamily="18" charset="0"/>
                      </a:rPr>
                      <m:t>𝒘</m:t>
                    </m:r>
                    <m:r>
                      <a:rPr lang="en-US" b="1" i="1">
                        <a:latin typeface="Cambria Math" panose="02040503050406030204" pitchFamily="18" charset="0"/>
                      </a:rPr>
                      <m:t> </m:t>
                    </m:r>
                  </m:oMath>
                </a14:m>
                <a:r>
                  <a:rPr lang="en-US" dirty="0" smtClean="0"/>
                  <a:t> is a vector of coefficients. ( or parameters) and b is as scalar referred to as the </a:t>
                </a:r>
                <a:r>
                  <a:rPr lang="en-US" b="1" dirty="0" smtClean="0"/>
                  <a:t>intercept or bias </a:t>
                </a:r>
                <a:r>
                  <a:rPr lang="en-US" dirty="0" smtClean="0"/>
                  <a:t>( i.e., the value of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b="0" i="1" smtClean="0">
                        <a:latin typeface="Cambria Math" panose="02040503050406030204" pitchFamily="18" charset="0"/>
                      </a:rPr>
                      <m:t> </m:t>
                    </m:r>
                  </m:oMath>
                </a14:m>
                <a:r>
                  <a:rPr lang="en-US" dirty="0" smtClean="0"/>
                  <a:t> when </a:t>
                </a:r>
                <a:r>
                  <a:rPr lang="en-US" b="1" dirty="0" smtClean="0"/>
                  <a:t>x</a:t>
                </a:r>
                <a:r>
                  <a:rPr lang="en-US" dirty="0" smtClean="0"/>
                  <a:t> is a zero vector) </a:t>
                </a:r>
              </a:p>
              <a:p>
                <a:r>
                  <a:rPr lang="en-US" dirty="0" smtClean="0"/>
                  <a:t>The coefficient vector </a:t>
                </a:r>
                <a14:m>
                  <m:oMath xmlns:m="http://schemas.openxmlformats.org/officeDocument/2006/math">
                    <m:r>
                      <a:rPr lang="en-US" b="1" i="1">
                        <a:latin typeface="Cambria Math" panose="02040503050406030204" pitchFamily="18" charset="0"/>
                      </a:rPr>
                      <m:t>𝒘</m:t>
                    </m:r>
                  </m:oMath>
                </a14:m>
                <a:r>
                  <a:rPr lang="en-US" dirty="0" smtClean="0"/>
                  <a:t> and the intercept </a:t>
                </a:r>
                <a14:m>
                  <m:oMath xmlns:m="http://schemas.openxmlformats.org/officeDocument/2006/math">
                    <m:r>
                      <m:rPr>
                        <m:sty m:val="p"/>
                      </m:rPr>
                      <a:rPr lang="en-US">
                        <a:latin typeface="Cambria Math" panose="02040503050406030204" pitchFamily="18" charset="0"/>
                      </a:rPr>
                      <m:t>b</m:t>
                    </m:r>
                  </m:oMath>
                </a14:m>
                <a:r>
                  <a:rPr lang="en-US" dirty="0" smtClean="0"/>
                  <a:t> are the </a:t>
                </a:r>
                <a:r>
                  <a:rPr lang="en-US" b="1" dirty="0" smtClean="0"/>
                  <a:t>parameters </a:t>
                </a:r>
                <a:r>
                  <a:rPr lang="en-US" dirty="0" smtClean="0"/>
                  <a:t> of the linear regression model</a:t>
                </a:r>
              </a:p>
              <a:p>
                <a:r>
                  <a:rPr lang="en-US" dirty="0" smtClean="0"/>
                  <a:t>We can think of </a:t>
                </a:r>
                <a:r>
                  <a:rPr lang="en-US" b="1" dirty="0" smtClean="0"/>
                  <a:t>w</a:t>
                </a:r>
                <a:r>
                  <a:rPr lang="en-US" dirty="0" smtClean="0"/>
                  <a:t> as a set of weights that determines how each feature affects the prediction.  </a:t>
                </a:r>
                <a:endParaRPr lang="en-US" dirty="0"/>
              </a:p>
              <a:p>
                <a:r>
                  <a:rPr lang="en-US" dirty="0" smtClean="0"/>
                  <a:t>If a feature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oMath>
                </a14:m>
                <a:r>
                  <a:rPr lang="en-US" dirty="0" smtClean="0"/>
                  <a:t> receives a positive weight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&gt;0</m:t>
                    </m:r>
                  </m:oMath>
                </a14:m>
                <a:r>
                  <a:rPr lang="en-US" dirty="0" smtClean="0"/>
                  <a:t>) then increasing the value of that feature increases the value of prediction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smtClean="0"/>
                  <a:t>) and if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dirty="0"/>
                  <a:t> receives a </a:t>
                </a:r>
                <a:r>
                  <a:rPr lang="en-US" dirty="0" smtClean="0"/>
                  <a:t>negative weight, then increasing its value decreases the value of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smtClean="0"/>
                  <a:t>.</a:t>
                </a:r>
              </a:p>
              <a:p>
                <a:r>
                  <a:rPr lang="en-US" dirty="0" smtClean="0"/>
                  <a:t>Features with larger weights have larger effect on the prediction.</a:t>
                </a:r>
              </a:p>
              <a:p>
                <a:pPr marL="0" indent="0">
                  <a:buNone/>
                </a:pPr>
                <a:endParaRPr lang="en-US" dirty="0" smtClean="0"/>
              </a:p>
              <a:p>
                <a:endParaRPr lang="en-US" dirty="0" smtClean="0"/>
              </a:p>
              <a:p>
                <a:pPr marL="0" indent="0">
                  <a:buNone/>
                </a:pPr>
                <a:endParaRPr lang="en-US" dirty="0" smtClean="0"/>
              </a:p>
              <a:p>
                <a:pPr marL="0" indent="0">
                  <a:buNone/>
                </a:pPr>
                <a:endParaRPr lang="en-US" b="1" dirty="0" smtClean="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744416" y="1337219"/>
                <a:ext cx="11447584" cy="4695092"/>
              </a:xfrm>
              <a:blipFill>
                <a:blip r:embed="rId3"/>
                <a:stretch>
                  <a:fillRect l="-160" t="-1038"/>
                </a:stretch>
              </a:blipFill>
            </p:spPr>
            <p:txBody>
              <a:bodyPr/>
              <a:lstStyle/>
              <a:p>
                <a:r>
                  <a:rPr lang="en-US">
                    <a:noFill/>
                  </a:rPr>
                  <a:t> </a:t>
                </a:r>
              </a:p>
            </p:txBody>
          </p:sp>
        </mc:Fallback>
      </mc:AlternateContent>
    </p:spTree>
    <p:extLst>
      <p:ext uri="{BB962C8B-B14F-4D97-AF65-F5344CB8AC3E}">
        <p14:creationId xmlns:p14="http://schemas.microsoft.com/office/powerpoint/2010/main" val="87513366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4282" y="691736"/>
            <a:ext cx="7729728" cy="673039"/>
          </a:xfrm>
        </p:spPr>
        <p:txBody>
          <a:bodyPr>
            <a:normAutofit fontScale="90000"/>
          </a:bodyPr>
          <a:lstStyle/>
          <a:p>
            <a:r>
              <a:rPr lang="en-US" dirty="0" smtClean="0"/>
              <a:t>Linear Regression Example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71075" y="1719618"/>
                <a:ext cx="10092793" cy="3460851"/>
              </a:xfrm>
            </p:spPr>
            <p:txBody>
              <a:bodyPr>
                <a:normAutofit fontScale="92500" lnSpcReduction="20000"/>
              </a:bodyPr>
              <a:lstStyle/>
              <a:p>
                <a:r>
                  <a:rPr lang="en-US" dirty="0" smtClean="0"/>
                  <a:t>For example, suppose we want to use linear regression algorithm to predict house price based on a given set of examples where each example data point is represented by features such as Number of bedrooms, number bathrooms, square footage and neighborhood as well the corresponding house price.  The linear regression learning algorithm assumes that the house price for each example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dirty="0"/>
                  <a:t> can be modeled as:</a:t>
                </a:r>
              </a:p>
              <a:p>
                <a:pPr marL="0" indent="0">
                  <a:buNone/>
                </a:pPr>
                <a:r>
                  <a:rPr lang="en-US" dirty="0"/>
                  <a:t>	</a:t>
                </a:r>
                <a14:m>
                  <m:oMath xmlns:m="http://schemas.openxmlformats.org/officeDocument/2006/math">
                    <m:acc>
                      <m:accPr>
                        <m:chr m:val="̂"/>
                        <m:ctrlPr>
                          <a:rPr lang="en-US" sz="1600" i="1">
                            <a:latin typeface="Cambria Math" panose="02040503050406030204" pitchFamily="18" charset="0"/>
                          </a:rPr>
                        </m:ctrlPr>
                      </m:accPr>
                      <m:e>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e>
                    </m:acc>
                    <m:r>
                      <a:rPr lang="en-US" sz="1600">
                        <a:latin typeface="Cambria Math" panose="02040503050406030204" pitchFamily="18" charset="0"/>
                      </a:rPr>
                      <m:t>=</m:t>
                    </m:r>
                    <m:r>
                      <a:rPr lang="en-US" sz="1600" i="1">
                        <a:latin typeface="Cambria Math" panose="02040503050406030204" pitchFamily="18" charset="0"/>
                      </a:rPr>
                      <m:t>𝑝𝑟𝑖𝑐𝑒</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e>
                    </m:d>
                    <m:r>
                      <a:rPr lang="en-US" sz="1600" i="1">
                        <a:latin typeface="Cambria Math" panose="02040503050406030204" pitchFamily="18" charset="0"/>
                      </a:rPr>
                      <m:t>=</m:t>
                    </m:r>
                    <m:sSub>
                      <m:sSubPr>
                        <m:ctrlPr>
                          <a:rPr lang="en-US" sz="1600" i="1">
                            <a:latin typeface="Cambria Math" panose="02040503050406030204" pitchFamily="18" charset="0"/>
                          </a:rPr>
                        </m:ctrlPr>
                      </m:sSubPr>
                      <m:e>
                        <m:r>
                          <m:rPr>
                            <m:sty m:val="p"/>
                          </m:rPr>
                          <a:rPr lang="en-US" sz="1600">
                            <a:latin typeface="Cambria Math" panose="02040503050406030204" pitchFamily="18" charset="0"/>
                          </a:rPr>
                          <m:t>w</m:t>
                        </m:r>
                      </m:e>
                      <m:sub>
                        <m:r>
                          <m:rPr>
                            <m:sty m:val="p"/>
                          </m:rPr>
                          <a:rPr lang="en-US" sz="1600">
                            <a:latin typeface="Cambria Math" panose="02040503050406030204" pitchFamily="18" charset="0"/>
                          </a:rPr>
                          <m:t>bedrooms</m:t>
                        </m:r>
                      </m:sub>
                    </m:sSub>
                    <m:r>
                      <a:rPr lang="en-US" sz="1600">
                        <a:latin typeface="Cambria Math" panose="02040503050406030204" pitchFamily="18" charset="0"/>
                      </a:rPr>
                      <m:t>∗</m:t>
                    </m:r>
                    <m:r>
                      <m:rPr>
                        <m:sty m:val="p"/>
                      </m:rPr>
                      <a:rPr lang="en-US" sz="1600">
                        <a:latin typeface="Cambria Math" panose="02040503050406030204" pitchFamily="18" charset="0"/>
                      </a:rPr>
                      <m:t>bedroons</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x</m:t>
                            </m:r>
                          </m:e>
                          <m:sub>
                            <m:r>
                              <m:rPr>
                                <m:sty m:val="p"/>
                              </m:rPr>
                              <a:rPr lang="en-US" sz="1600">
                                <a:latin typeface="Cambria Math" panose="02040503050406030204" pitchFamily="18" charset="0"/>
                              </a:rPr>
                              <m:t>i</m:t>
                            </m:r>
                          </m:sub>
                        </m:sSub>
                      </m:e>
                    </m:d>
                    <m:r>
                      <a:rPr lang="en-US" sz="1600">
                        <a:latin typeface="Cambria Math" panose="02040503050406030204" pitchFamily="18" charset="0"/>
                      </a:rPr>
                      <m:t>+</m:t>
                    </m:r>
                    <m:sSub>
                      <m:sSubPr>
                        <m:ctrlPr>
                          <a:rPr lang="en-US" sz="1600" i="1">
                            <a:latin typeface="Cambria Math" panose="02040503050406030204" pitchFamily="18" charset="0"/>
                          </a:rPr>
                        </m:ctrlPr>
                      </m:sSubPr>
                      <m:e>
                        <m:r>
                          <m:rPr>
                            <m:sty m:val="p"/>
                          </m:rPr>
                          <a:rPr lang="en-US" sz="1600">
                            <a:latin typeface="Cambria Math" panose="02040503050406030204" pitchFamily="18" charset="0"/>
                          </a:rPr>
                          <m:t>w</m:t>
                        </m:r>
                      </m:e>
                      <m:sub>
                        <m:r>
                          <m:rPr>
                            <m:sty m:val="p"/>
                          </m:rPr>
                          <a:rPr lang="en-US" sz="1600">
                            <a:latin typeface="Cambria Math" panose="02040503050406030204" pitchFamily="18" charset="0"/>
                          </a:rPr>
                          <m:t>bathrooms</m:t>
                        </m:r>
                      </m:sub>
                    </m:sSub>
                    <m:r>
                      <a:rPr lang="en-US" sz="1600">
                        <a:latin typeface="Cambria Math" panose="02040503050406030204" pitchFamily="18" charset="0"/>
                      </a:rPr>
                      <m:t>∗</m:t>
                    </m:r>
                    <m:r>
                      <m:rPr>
                        <m:sty m:val="p"/>
                      </m:rPr>
                      <a:rPr lang="en-US" sz="1600">
                        <a:latin typeface="Cambria Math" panose="02040503050406030204" pitchFamily="18" charset="0"/>
                      </a:rPr>
                      <m:t>bathrooms</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x</m:t>
                            </m:r>
                          </m:e>
                          <m:sub>
                            <m:r>
                              <m:rPr>
                                <m:sty m:val="p"/>
                              </m:rPr>
                              <a:rPr lang="en-US" sz="1600">
                                <a:latin typeface="Cambria Math" panose="02040503050406030204" pitchFamily="18" charset="0"/>
                              </a:rPr>
                              <m:t>i</m:t>
                            </m:r>
                          </m:sub>
                        </m:sSub>
                      </m:e>
                    </m:d>
                    <m:r>
                      <a:rPr lang="en-US" sz="1600">
                        <a:latin typeface="Cambria Math" panose="02040503050406030204" pitchFamily="18" charset="0"/>
                      </a:rPr>
                      <m:t>+</m:t>
                    </m:r>
                    <m:sSub>
                      <m:sSubPr>
                        <m:ctrlPr>
                          <a:rPr lang="en-US" sz="1600" i="1">
                            <a:latin typeface="Cambria Math" panose="02040503050406030204" pitchFamily="18" charset="0"/>
                          </a:rPr>
                        </m:ctrlPr>
                      </m:sSubPr>
                      <m:e>
                        <m:r>
                          <m:rPr>
                            <m:sty m:val="p"/>
                          </m:rPr>
                          <a:rPr lang="en-US" sz="1600">
                            <a:latin typeface="Cambria Math" panose="02040503050406030204" pitchFamily="18" charset="0"/>
                          </a:rPr>
                          <m:t>w</m:t>
                        </m:r>
                      </m:e>
                      <m:sub>
                        <m:r>
                          <m:rPr>
                            <m:sty m:val="p"/>
                          </m:rPr>
                          <a:rPr lang="en-US" sz="1600">
                            <a:latin typeface="Cambria Math" panose="02040503050406030204" pitchFamily="18" charset="0"/>
                          </a:rPr>
                          <m:t>area</m:t>
                        </m:r>
                      </m:sub>
                    </m:sSub>
                    <m:r>
                      <a:rPr lang="en-US" sz="1600">
                        <a:latin typeface="Cambria Math" panose="02040503050406030204" pitchFamily="18" charset="0"/>
                      </a:rPr>
                      <m:t>∗</m:t>
                    </m:r>
                    <m:r>
                      <m:rPr>
                        <m:sty m:val="p"/>
                      </m:rPr>
                      <a:rPr lang="en-US" sz="1600">
                        <a:latin typeface="Cambria Math" panose="02040503050406030204" pitchFamily="18" charset="0"/>
                      </a:rPr>
                      <m:t>area</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x</m:t>
                            </m:r>
                          </m:e>
                          <m:sub>
                            <m:r>
                              <m:rPr>
                                <m:sty m:val="p"/>
                              </m:rPr>
                              <a:rPr lang="en-US" sz="1600">
                                <a:latin typeface="Cambria Math" panose="02040503050406030204" pitchFamily="18" charset="0"/>
                              </a:rPr>
                              <m:t>i</m:t>
                            </m:r>
                          </m:sub>
                        </m:sSub>
                      </m:e>
                    </m:d>
                    <m:r>
                      <a:rPr lang="en-US" sz="1600">
                        <a:latin typeface="Cambria Math" panose="02040503050406030204" pitchFamily="18" charset="0"/>
                      </a:rPr>
                      <m:t>+</m:t>
                    </m:r>
                    <m:sSub>
                      <m:sSubPr>
                        <m:ctrlPr>
                          <a:rPr lang="en-US" sz="1600" i="1">
                            <a:latin typeface="Cambria Math" panose="02040503050406030204" pitchFamily="18" charset="0"/>
                          </a:rPr>
                        </m:ctrlPr>
                      </m:sSubPr>
                      <m:e>
                        <m:r>
                          <m:rPr>
                            <m:sty m:val="p"/>
                          </m:rPr>
                          <a:rPr lang="en-US" sz="1600">
                            <a:latin typeface="Cambria Math" panose="02040503050406030204" pitchFamily="18" charset="0"/>
                          </a:rPr>
                          <m:t>w</m:t>
                        </m:r>
                      </m:e>
                      <m:sub>
                        <m:r>
                          <m:rPr>
                            <m:sty m:val="p"/>
                          </m:rPr>
                          <a:rPr lang="en-US" sz="1600">
                            <a:latin typeface="Cambria Math" panose="02040503050406030204" pitchFamily="18" charset="0"/>
                          </a:rPr>
                          <m:t>neighborhood</m:t>
                        </m:r>
                      </m:sub>
                    </m:sSub>
                    <m:r>
                      <a:rPr lang="en-US" sz="1600">
                        <a:latin typeface="Cambria Math" panose="02040503050406030204" pitchFamily="18" charset="0"/>
                      </a:rPr>
                      <m:t>∗</m:t>
                    </m:r>
                    <m:r>
                      <m:rPr>
                        <m:sty m:val="p"/>
                      </m:rPr>
                      <a:rPr lang="en-US" sz="1600">
                        <a:latin typeface="Cambria Math" panose="02040503050406030204" pitchFamily="18" charset="0"/>
                      </a:rPr>
                      <m:t>neighborhood</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x</m:t>
                            </m:r>
                          </m:e>
                          <m:sub>
                            <m:r>
                              <m:rPr>
                                <m:sty m:val="p"/>
                              </m:rPr>
                              <a:rPr lang="en-US" sz="1600">
                                <a:latin typeface="Cambria Math" panose="02040503050406030204" pitchFamily="18" charset="0"/>
                              </a:rPr>
                              <m:t>i</m:t>
                            </m:r>
                          </m:sub>
                        </m:sSub>
                      </m:e>
                    </m:d>
                    <m:r>
                      <a:rPr lang="en-US" sz="1600" b="0" i="0" smtClean="0">
                        <a:latin typeface="Cambria Math" panose="02040503050406030204" pitchFamily="18" charset="0"/>
                      </a:rPr>
                      <m:t>+</m:t>
                    </m:r>
                    <m:r>
                      <m:rPr>
                        <m:sty m:val="p"/>
                      </m:rPr>
                      <a:rPr lang="en-US" sz="1600" b="0" i="0" smtClean="0">
                        <a:latin typeface="Cambria Math" panose="02040503050406030204" pitchFamily="18" charset="0"/>
                      </a:rPr>
                      <m:t>b</m:t>
                    </m:r>
                    <m:r>
                      <a:rPr lang="en-US" sz="1600" b="0" i="0" smtClean="0">
                        <a:latin typeface="Cambria Math" panose="02040503050406030204" pitchFamily="18" charset="0"/>
                      </a:rPr>
                      <m:t> </m:t>
                    </m:r>
                  </m:oMath>
                </a14:m>
                <a:r>
                  <a:rPr lang="en-US" sz="1600" dirty="0"/>
                  <a:t>  </a:t>
                </a:r>
                <a:endParaRPr lang="en-US" sz="1600" dirty="0" smtClean="0"/>
              </a:p>
              <a:p>
                <a:r>
                  <a:rPr lang="en-US" dirty="0" smtClean="0"/>
                  <a:t>Note that the coefficients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w</m:t>
                        </m:r>
                      </m:e>
                      <m:sub>
                        <m:r>
                          <m:rPr>
                            <m:sty m:val="p"/>
                          </m:rPr>
                          <a:rPr lang="en-US">
                            <a:latin typeface="Cambria Math" panose="02040503050406030204" pitchFamily="18" charset="0"/>
                          </a:rPr>
                          <m:t>bedrooms</m:t>
                        </m:r>
                      </m:sub>
                    </m:sSub>
                  </m:oMath>
                </a14:m>
                <a:r>
                  <a:rPr lang="en-US" dirty="0" smtClean="0"/>
                  <a:t>,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w</m:t>
                        </m:r>
                      </m:e>
                      <m:sub>
                        <m:r>
                          <m:rPr>
                            <m:sty m:val="p"/>
                          </m:rPr>
                          <a:rPr lang="en-US">
                            <a:latin typeface="Cambria Math" panose="02040503050406030204" pitchFamily="18" charset="0"/>
                          </a:rPr>
                          <m:t>bathrooms</m:t>
                        </m:r>
                      </m:sub>
                    </m:sSub>
                  </m:oMath>
                </a14:m>
                <a:r>
                  <a:rPr lang="en-US" dirty="0" smtClean="0"/>
                  <a:t>, </a:t>
                </a:r>
                <a:r>
                  <a:rPr lang="en-US" dirty="0" err="1" smtClean="0"/>
                  <a:t>etc</a:t>
                </a:r>
                <a:r>
                  <a:rPr lang="en-US" dirty="0" smtClean="0"/>
                  <a:t> and the intercept </a:t>
                </a:r>
                <a14:m>
                  <m:oMath xmlns:m="http://schemas.openxmlformats.org/officeDocument/2006/math">
                    <m:r>
                      <m:rPr>
                        <m:sty m:val="p"/>
                      </m:rPr>
                      <a:rPr lang="en-US">
                        <a:latin typeface="Cambria Math" panose="02040503050406030204" pitchFamily="18" charset="0"/>
                      </a:rPr>
                      <m:t>b</m:t>
                    </m:r>
                  </m:oMath>
                </a14:m>
                <a:r>
                  <a:rPr lang="en-US" dirty="0" smtClean="0"/>
                  <a:t>  are the same for all data examples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r>
                  <a:rPr lang="en-US" dirty="0" smtClean="0"/>
                  <a:t>.</a:t>
                </a:r>
              </a:p>
              <a:p>
                <a:r>
                  <a:rPr lang="en-US" dirty="0" smtClean="0"/>
                  <a:t>The job of the linear regression algorithm is to find the best estimates for these coefficients and the intercept based on the example data.</a:t>
                </a:r>
              </a:p>
              <a:p>
                <a:r>
                  <a:rPr lang="en-US" dirty="0" smtClean="0"/>
                  <a:t>Once the model parameters (coefficients and the intercept) are found, we can predict the price of any house (not included the example data) given their number of bedrooms, bathrooms, square footage and neighborhood.</a:t>
                </a: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71075" y="1719618"/>
                <a:ext cx="10092793" cy="3460851"/>
              </a:xfrm>
              <a:blipFill>
                <a:blip r:embed="rId2"/>
                <a:stretch>
                  <a:fillRect l="-302" t="-1937" r="-242"/>
                </a:stretch>
              </a:blipFill>
            </p:spPr>
            <p:txBody>
              <a:bodyPr/>
              <a:lstStyle/>
              <a:p>
                <a:r>
                  <a:rPr lang="en-US">
                    <a:noFill/>
                  </a:rPr>
                  <a:t> </a:t>
                </a:r>
              </a:p>
            </p:txBody>
          </p:sp>
        </mc:Fallback>
      </mc:AlternateContent>
    </p:spTree>
    <p:extLst>
      <p:ext uri="{BB962C8B-B14F-4D97-AF65-F5344CB8AC3E}">
        <p14:creationId xmlns:p14="http://schemas.microsoft.com/office/powerpoint/2010/main" val="122511038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02536" y="349230"/>
            <a:ext cx="7729728" cy="933660"/>
          </a:xfrm>
        </p:spPr>
        <p:txBody>
          <a:bodyPr>
            <a:normAutofit fontScale="90000"/>
          </a:bodyPr>
          <a:lstStyle/>
          <a:p>
            <a:r>
              <a:rPr lang="en-US" dirty="0" smtClean="0"/>
              <a:t>Learning Algorithm: Performance Measure</a:t>
            </a:r>
            <a:endParaRPr lang="en-US" dirty="0"/>
          </a:p>
        </p:txBody>
      </p:sp>
      <p:sp>
        <p:nvSpPr>
          <p:cNvPr id="5" name="Content Placeholder 4"/>
          <p:cNvSpPr>
            <a:spLocks noGrp="1"/>
          </p:cNvSpPr>
          <p:nvPr>
            <p:ph idx="1"/>
          </p:nvPr>
        </p:nvSpPr>
        <p:spPr>
          <a:xfrm>
            <a:off x="554311" y="1601076"/>
            <a:ext cx="11447584" cy="4554064"/>
          </a:xfrm>
        </p:spPr>
        <p:txBody>
          <a:bodyPr>
            <a:normAutofit/>
          </a:bodyPr>
          <a:lstStyle/>
          <a:p>
            <a:pPr marL="0" indent="0">
              <a:buNone/>
            </a:pPr>
            <a:endParaRPr lang="en-US" dirty="0" smtClean="0"/>
          </a:p>
          <a:p>
            <a:endParaRPr lang="en-US" dirty="0" smtClean="0"/>
          </a:p>
          <a:p>
            <a:pPr marL="0" indent="0">
              <a:buNone/>
            </a:pPr>
            <a:endParaRPr lang="en-US" dirty="0" smtClean="0"/>
          </a:p>
          <a:p>
            <a:pPr marL="0" indent="0">
              <a:buNone/>
            </a:pPr>
            <a:endParaRPr lang="en-US" b="1" dirty="0" smtClean="0"/>
          </a:p>
        </p:txBody>
      </p:sp>
      <mc:AlternateContent xmlns:mc="http://schemas.openxmlformats.org/markup-compatibility/2006" xmlns:a14="http://schemas.microsoft.com/office/drawing/2010/main">
        <mc:Choice Requires="a14">
          <p:sp>
            <p:nvSpPr>
              <p:cNvPr id="6" name="Content Placeholder 4"/>
              <p:cNvSpPr txBox="1">
                <a:spLocks/>
              </p:cNvSpPr>
              <p:nvPr/>
            </p:nvSpPr>
            <p:spPr>
              <a:xfrm>
                <a:off x="554311" y="1601076"/>
                <a:ext cx="11447584" cy="455406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endParaRPr lang="en-US" dirty="0" smtClean="0"/>
              </a:p>
              <a:p>
                <a:r>
                  <a:rPr lang="en-US" dirty="0" smtClean="0"/>
                  <a:t>Suppose we have a dataset of m example inputs that we will NOT use for training our linear regression model but only use it to evaluate how well our linear regression model performs.  We also have a vector of regression targets providing the correct value </a:t>
                </a:r>
                <a14:m>
                  <m:oMath xmlns:m="http://schemas.openxmlformats.org/officeDocument/2006/math">
                    <m:r>
                      <a:rPr lang="en-US" b="0" i="1" smtClean="0">
                        <a:latin typeface="Cambria Math" panose="02040503050406030204" pitchFamily="18" charset="0"/>
                      </a:rPr>
                      <m:t>𝑦</m:t>
                    </m:r>
                  </m:oMath>
                </a14:m>
                <a:r>
                  <a:rPr lang="en-US" dirty="0" smtClean="0"/>
                  <a:t> for each of these examples. We call this dataset  </a:t>
                </a:r>
                <a14:m>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rPr>
                          <m:t>𝑿</m:t>
                        </m:r>
                      </m:e>
                      <m:sup>
                        <m:r>
                          <a:rPr lang="en-US" b="0" i="1" smtClean="0">
                            <a:latin typeface="Cambria Math" panose="02040503050406030204" pitchFamily="18" charset="0"/>
                          </a:rPr>
                          <m:t>(</m:t>
                        </m:r>
                        <m:r>
                          <a:rPr lang="en-US" b="0" i="1" smtClean="0">
                            <a:latin typeface="Cambria Math" panose="02040503050406030204" pitchFamily="18" charset="0"/>
                          </a:rPr>
                          <m:t>𝑡𝑒𝑠𝑡</m:t>
                        </m:r>
                        <m:r>
                          <a:rPr lang="en-US" b="0" i="1" smtClean="0">
                            <a:latin typeface="Cambria Math" panose="02040503050406030204" pitchFamily="18" charset="0"/>
                          </a:rPr>
                          <m:t>)</m:t>
                        </m:r>
                      </m:sup>
                    </m:sSup>
                  </m:oMath>
                </a14:m>
                <a:r>
                  <a:rPr lang="en-US" dirty="0" smtClean="0"/>
                  <a:t> and the corresponding vector of target values as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𝒚</m:t>
                        </m:r>
                      </m:e>
                      <m:sup>
                        <m:r>
                          <a:rPr lang="en-US" b="1" i="1" smtClean="0">
                            <a:latin typeface="Cambria Math" panose="02040503050406030204" pitchFamily="18" charset="0"/>
                          </a:rPr>
                          <m:t>(</m:t>
                        </m:r>
                        <m:r>
                          <a:rPr lang="en-US" b="0" i="1" smtClean="0">
                            <a:latin typeface="Cambria Math" panose="02040503050406030204" pitchFamily="18" charset="0"/>
                          </a:rPr>
                          <m:t>𝑡𝑒𝑠𝑡</m:t>
                        </m:r>
                        <m:r>
                          <a:rPr lang="en-US" b="0" i="1" smtClean="0">
                            <a:latin typeface="Cambria Math" panose="02040503050406030204" pitchFamily="18" charset="0"/>
                          </a:rPr>
                          <m:t>)</m:t>
                        </m:r>
                      </m:sup>
                    </m:sSup>
                  </m:oMath>
                </a14:m>
                <a:endParaRPr lang="en-US" b="1" dirty="0" smtClean="0"/>
              </a:p>
              <a:p>
                <a:r>
                  <a:rPr lang="en-US" dirty="0" smtClean="0"/>
                  <a:t>One way of measuring the performance of a regression model is to compute the </a:t>
                </a:r>
                <a:r>
                  <a:rPr lang="en-US" b="1" dirty="0" smtClean="0"/>
                  <a:t>mean squared error </a:t>
                </a:r>
                <a:r>
                  <a:rPr lang="en-US" dirty="0" smtClean="0"/>
                  <a:t>of the model on this test dataset as follows: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𝑀𝑆</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𝑡𝑒𝑠𝑡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𝑚</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𝑚</m:t>
                          </m:r>
                        </m:sup>
                        <m:e>
                          <m:sSup>
                            <m:sSupPr>
                              <m:ctrlPr>
                                <a:rPr lang="en-US" b="0" i="1" smtClean="0">
                                  <a:latin typeface="Cambria Math" panose="02040503050406030204" pitchFamily="18" charset="0"/>
                                </a:rPr>
                              </m:ctrlPr>
                            </m:sSupPr>
                            <m:e>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b="0" i="1" smtClean="0">
                                          <a:latin typeface="Cambria Math" panose="02040503050406030204" pitchFamily="18" charset="0"/>
                                        </a:rPr>
                                        <m:t>𝑖</m:t>
                                      </m:r>
                                    </m:sub>
                                  </m:sSub>
                                </m:e>
                                <m:sup>
                                  <m:r>
                                    <a:rPr lang="en-US" i="1">
                                      <a:latin typeface="Cambria Math" panose="02040503050406030204" pitchFamily="18" charset="0"/>
                                    </a:rPr>
                                    <m:t>(</m:t>
                                  </m:r>
                                  <m:r>
                                    <a:rPr lang="en-US" i="1">
                                      <a:latin typeface="Cambria Math" panose="02040503050406030204" pitchFamily="18" charset="0"/>
                                    </a:rPr>
                                    <m:t>𝑡𝑒𝑠𝑡</m:t>
                                  </m:r>
                                  <m:r>
                                    <a:rPr lang="en-US" i="1">
                                      <a:latin typeface="Cambria Math" panose="02040503050406030204" pitchFamily="18" charset="0"/>
                                    </a:rPr>
                                    <m:t>)</m:t>
                                  </m:r>
                                </m:sup>
                              </m:sSup>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i="1">
                                      <a:latin typeface="Cambria Math" panose="02040503050406030204" pitchFamily="18" charset="0"/>
                                    </a:rPr>
                                    <m:t>𝑦</m:t>
                                  </m:r>
                                </m:e>
                                <m:sub>
                                  <m:r>
                                    <a:rPr lang="en-US" b="0" i="1" smtClean="0">
                                      <a:latin typeface="Cambria Math" panose="02040503050406030204" pitchFamily="18" charset="0"/>
                                    </a:rPr>
                                    <m:t>𝑖</m:t>
                                  </m:r>
                                </m:sub>
                                <m:sup>
                                  <m:d>
                                    <m:dPr>
                                      <m:ctrlPr>
                                        <a:rPr lang="en-US" i="1">
                                          <a:latin typeface="Cambria Math" panose="02040503050406030204" pitchFamily="18" charset="0"/>
                                        </a:rPr>
                                      </m:ctrlPr>
                                    </m:dPr>
                                    <m:e>
                                      <m:r>
                                        <a:rPr lang="en-US" i="1">
                                          <a:latin typeface="Cambria Math" panose="02040503050406030204" pitchFamily="18" charset="0"/>
                                        </a:rPr>
                                        <m:t>𝑡𝑒𝑠𝑡</m:t>
                                      </m:r>
                                    </m:e>
                                  </m:d>
                                </m:sup>
                              </m:sSubSup>
                              <m:r>
                                <a:rPr lang="en-US" i="1">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 </m:t>
                          </m:r>
                        </m:e>
                      </m:nary>
                    </m:oMath>
                  </m:oMathPara>
                </a14:m>
                <a:endParaRPr lang="en-US" dirty="0" smtClean="0"/>
              </a:p>
              <a:p>
                <a:pPr marL="0" indent="0">
                  <a:buNone/>
                </a:pPr>
                <a:r>
                  <a:rPr lang="en-US" dirty="0" smtClean="0"/>
                  <a:t>Where </a:t>
                </a:r>
                <a14:m>
                  <m:oMath xmlns:m="http://schemas.openxmlformats.org/officeDocument/2006/math">
                    <m:sSup>
                      <m:sSupPr>
                        <m:ctrlPr>
                          <a:rPr lang="en-US" i="1">
                            <a:latin typeface="Cambria Math" panose="02040503050406030204" pitchFamily="18" charset="0"/>
                          </a:rPr>
                        </m:ctrlPr>
                      </m:sSupPr>
                      <m:e>
                        <m:sSub>
                          <m:sSubPr>
                            <m:ctrlPr>
                              <a:rPr lang="en-US" b="0"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b="0" i="1" smtClean="0">
                                <a:latin typeface="Cambria Math" panose="02040503050406030204" pitchFamily="18" charset="0"/>
                              </a:rPr>
                              <m:t>𝑖</m:t>
                            </m:r>
                          </m:sub>
                        </m:sSub>
                      </m:e>
                      <m:sup>
                        <m:r>
                          <a:rPr lang="en-US" i="1">
                            <a:latin typeface="Cambria Math" panose="02040503050406030204" pitchFamily="18" charset="0"/>
                          </a:rPr>
                          <m:t>(</m:t>
                        </m:r>
                        <m:r>
                          <a:rPr lang="en-US" i="1">
                            <a:latin typeface="Cambria Math" panose="02040503050406030204" pitchFamily="18" charset="0"/>
                          </a:rPr>
                          <m:t>𝑡𝑒𝑠𝑡</m:t>
                        </m:r>
                        <m:r>
                          <a:rPr lang="en-US" i="1">
                            <a:latin typeface="Cambria Math" panose="02040503050406030204" pitchFamily="18" charset="0"/>
                          </a:rPr>
                          <m:t>)</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𝑇</m:t>
                        </m:r>
                      </m:sup>
                    </m:sSup>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𝑡𝑒𝑠𝑡</m:t>
                        </m:r>
                      </m:sup>
                    </m:sSubSup>
                    <m:r>
                      <a:rPr lang="en-US" i="1">
                        <a:latin typeface="Cambria Math" panose="02040503050406030204" pitchFamily="18" charset="0"/>
                      </a:rPr>
                      <m:t>+</m:t>
                    </m:r>
                    <m:r>
                      <a:rPr lang="en-US" i="1">
                        <a:latin typeface="Cambria Math" panose="02040503050406030204" pitchFamily="18" charset="0"/>
                      </a:rPr>
                      <m:t>𝑏</m:t>
                    </m:r>
                  </m:oMath>
                </a14:m>
                <a:r>
                  <a:rPr lang="en-US" dirty="0" smtClean="0"/>
                  <a:t>  is the prediction for data point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𝑖</m:t>
                        </m:r>
                      </m:e>
                      <m:sup>
                        <m:r>
                          <a:rPr lang="en-US" b="0" i="1" smtClean="0">
                            <a:latin typeface="Cambria Math" panose="02040503050406030204" pitchFamily="18" charset="0"/>
                          </a:rPr>
                          <m:t>𝑡h</m:t>
                        </m:r>
                      </m:sup>
                    </m:sSup>
                  </m:oMath>
                </a14:m>
                <a:r>
                  <a:rPr lang="en-US" dirty="0" smtClean="0"/>
                  <a:t> row in </a:t>
                </a:r>
                <a14:m>
                  <m:oMath xmlns:m="http://schemas.openxmlformats.org/officeDocument/2006/math">
                    <m:sSup>
                      <m:sSupPr>
                        <m:ctrlPr>
                          <a:rPr lang="en-US" i="1">
                            <a:latin typeface="Cambria Math" panose="02040503050406030204" pitchFamily="18" charset="0"/>
                          </a:rPr>
                        </m:ctrlPr>
                      </m:sSupPr>
                      <m:e>
                        <m:r>
                          <a:rPr lang="en-US" b="1" i="1">
                            <a:latin typeface="Cambria Math" panose="02040503050406030204" pitchFamily="18" charset="0"/>
                          </a:rPr>
                          <m:t>𝑿</m:t>
                        </m:r>
                      </m:e>
                      <m:sup>
                        <m:r>
                          <a:rPr lang="en-US" i="1">
                            <a:latin typeface="Cambria Math" panose="02040503050406030204" pitchFamily="18" charset="0"/>
                          </a:rPr>
                          <m:t>(</m:t>
                        </m:r>
                        <m:r>
                          <a:rPr lang="en-US" i="1">
                            <a:latin typeface="Cambria Math" panose="02040503050406030204" pitchFamily="18" charset="0"/>
                          </a:rPr>
                          <m:t>𝑡𝑒𝑠𝑡</m:t>
                        </m:r>
                        <m:r>
                          <a:rPr lang="en-US" i="1">
                            <a:latin typeface="Cambria Math" panose="02040503050406030204" pitchFamily="18" charset="0"/>
                          </a:rPr>
                          <m:t>)</m:t>
                        </m:r>
                      </m:sup>
                    </m:sSup>
                  </m:oMath>
                </a14:m>
                <a:r>
                  <a:rPr lang="en-US" dirty="0" smtClean="0"/>
                  <a:t>.</a:t>
                </a:r>
              </a:p>
              <a:p>
                <a:pPr marL="0" indent="0">
                  <a:buNone/>
                </a:pPr>
                <a:endParaRPr lang="en-US" dirty="0" smtClean="0"/>
              </a:p>
              <a:p>
                <a:pPr marL="0" indent="0">
                  <a:buFont typeface="Arial" panose="020B0604020202020204" pitchFamily="34" charset="0"/>
                  <a:buNone/>
                </a:pPr>
                <a:endParaRPr lang="en-US" dirty="0" smtClean="0"/>
              </a:p>
              <a:p>
                <a:endParaRPr lang="en-US" dirty="0" smtClean="0"/>
              </a:p>
              <a:p>
                <a:pPr marL="0" indent="0">
                  <a:buFont typeface="Arial" panose="020B0604020202020204" pitchFamily="34" charset="0"/>
                  <a:buNone/>
                </a:pPr>
                <a:endParaRPr lang="en-US" dirty="0" smtClean="0"/>
              </a:p>
              <a:p>
                <a:pPr marL="0" indent="0">
                  <a:buFont typeface="Arial" panose="020B0604020202020204" pitchFamily="34" charset="0"/>
                  <a:buNone/>
                </a:pPr>
                <a:endParaRPr lang="en-US" b="1" dirty="0" smtClean="0"/>
              </a:p>
            </p:txBody>
          </p:sp>
        </mc:Choice>
        <mc:Fallback xmlns="">
          <p:sp>
            <p:nvSpPr>
              <p:cNvPr id="6" name="Content Placeholder 4"/>
              <p:cNvSpPr txBox="1">
                <a:spLocks noRot="1" noChangeAspect="1" noMove="1" noResize="1" noEditPoints="1" noAdjustHandles="1" noChangeArrowheads="1" noChangeShapeType="1" noTextEdit="1"/>
              </p:cNvSpPr>
              <p:nvPr/>
            </p:nvSpPr>
            <p:spPr>
              <a:xfrm>
                <a:off x="554311" y="1601076"/>
                <a:ext cx="11447584" cy="4554064"/>
              </a:xfrm>
              <a:prstGeom prst="rect">
                <a:avLst/>
              </a:prstGeom>
              <a:blipFill>
                <a:blip r:embed="rId2"/>
                <a:stretch>
                  <a:fillRect l="-479" r="-745"/>
                </a:stretch>
              </a:blipFill>
            </p:spPr>
            <p:txBody>
              <a:bodyPr/>
              <a:lstStyle/>
              <a:p>
                <a:r>
                  <a:rPr lang="en-US">
                    <a:noFill/>
                  </a:rPr>
                  <a:t> </a:t>
                </a:r>
              </a:p>
            </p:txBody>
          </p:sp>
        </mc:Fallback>
      </mc:AlternateContent>
    </p:spTree>
    <p:extLst>
      <p:ext uri="{BB962C8B-B14F-4D97-AF65-F5344CB8AC3E}">
        <p14:creationId xmlns:p14="http://schemas.microsoft.com/office/powerpoint/2010/main" val="214733035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691737"/>
            <a:ext cx="7729728" cy="686687"/>
          </a:xfrm>
        </p:spPr>
        <p:txBody>
          <a:bodyPr>
            <a:normAutofit fontScale="90000"/>
          </a:bodyPr>
          <a:lstStyle/>
          <a:p>
            <a:r>
              <a:rPr lang="en-US" dirty="0" smtClean="0"/>
              <a:t>Linear Regression: Estimating Model Parameters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31136" y="1641758"/>
                <a:ext cx="8618834" cy="4254075"/>
              </a:xfrm>
            </p:spPr>
            <p:txBody>
              <a:bodyPr>
                <a:normAutofit fontScale="70000" lnSpcReduction="20000"/>
              </a:bodyPr>
              <a:lstStyle/>
              <a:p>
                <a:r>
                  <a:rPr lang="en-US" dirty="0" smtClean="0"/>
                  <a:t>Now that we defined the performance measure and the model parameters, we can design the learning algorithm.</a:t>
                </a:r>
              </a:p>
              <a:p>
                <a:r>
                  <a:rPr lang="en-US" dirty="0" smtClean="0"/>
                  <a:t>Given </a:t>
                </a:r>
                <a:r>
                  <a:rPr lang="en-US" dirty="0"/>
                  <a:t>an example dataset </a:t>
                </a:r>
                <a14:m>
                  <m:oMath xmlns:m="http://schemas.openxmlformats.org/officeDocument/2006/math">
                    <m:sSup>
                      <m:sSupPr>
                        <m:ctrlPr>
                          <a:rPr lang="en-US" b="1" i="1" smtClean="0">
                            <a:latin typeface="Cambria Math" panose="02040503050406030204" pitchFamily="18" charset="0"/>
                          </a:rPr>
                        </m:ctrlPr>
                      </m:sSupPr>
                      <m:e>
                        <m:r>
                          <a:rPr lang="en-US" b="1" i="1">
                            <a:latin typeface="Cambria Math" panose="02040503050406030204" pitchFamily="18" charset="0"/>
                          </a:rPr>
                          <m:t>𝑿</m:t>
                        </m:r>
                      </m:e>
                      <m:sup>
                        <m:r>
                          <a:rPr lang="en-US" b="0" i="1" smtClean="0">
                            <a:latin typeface="Cambria Math" panose="02040503050406030204" pitchFamily="18" charset="0"/>
                          </a:rPr>
                          <m:t>𝑡𝑟𝑎𝑖𝑛</m:t>
                        </m:r>
                      </m:sup>
                    </m:sSup>
                  </m:oMath>
                </a14:m>
                <a:r>
                  <a:rPr lang="en-US" b="1" dirty="0"/>
                  <a:t> (</a:t>
                </a:r>
                <a14:m>
                  <m:oMath xmlns:m="http://schemas.openxmlformats.org/officeDocument/2006/math">
                    <m:r>
                      <a:rPr lang="en-US" b="1" i="1">
                        <a:latin typeface="Cambria Math" panose="02040503050406030204" pitchFamily="18" charset="0"/>
                      </a:rPr>
                      <m:t>𝑿</m:t>
                    </m:r>
                    <m:r>
                      <a:rPr lang="en-US" b="1" i="1">
                        <a:latin typeface="Cambria Math" panose="02040503050406030204" pitchFamily="18" charset="0"/>
                      </a:rPr>
                      <m:t> </m:t>
                    </m:r>
                  </m:oMath>
                </a14:m>
                <a:r>
                  <a:rPr lang="en-US" dirty="0"/>
                  <a:t>is a matrix where columns are different features and rows are different examples.) and the corresponding known targets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𝒚</m:t>
                        </m:r>
                      </m:e>
                      <m:sup>
                        <m:r>
                          <a:rPr lang="en-US" b="0" i="1" smtClean="0">
                            <a:latin typeface="Cambria Math" panose="02040503050406030204" pitchFamily="18" charset="0"/>
                          </a:rPr>
                          <m:t>𝑡𝑟𝑎𝑖𝑛</m:t>
                        </m:r>
                      </m:sup>
                    </m:sSup>
                  </m:oMath>
                </a14:m>
                <a:r>
                  <a:rPr lang="en-US" dirty="0" smtClean="0"/>
                  <a:t>, </a:t>
                </a:r>
                <a:r>
                  <a:rPr lang="en-US" dirty="0"/>
                  <a:t>the goal of</a:t>
                </a:r>
                <a:r>
                  <a:rPr lang="en-US" b="1" dirty="0"/>
                  <a:t> </a:t>
                </a:r>
                <a:r>
                  <a:rPr lang="en-US" dirty="0"/>
                  <a:t>the learning algorithm in linear regression is to find the weight vector </a:t>
                </a:r>
                <a:r>
                  <a:rPr lang="en-US" b="1" dirty="0"/>
                  <a:t>w</a:t>
                </a:r>
                <a:r>
                  <a:rPr lang="en-US" dirty="0"/>
                  <a:t> and the intercept </a:t>
                </a:r>
                <a14:m>
                  <m:oMath xmlns:m="http://schemas.openxmlformats.org/officeDocument/2006/math">
                    <m:r>
                      <a:rPr lang="en-US" b="0" i="1" smtClean="0">
                        <a:latin typeface="Cambria Math" panose="02040503050406030204" pitchFamily="18" charset="0"/>
                      </a:rPr>
                      <m:t>𝑏</m:t>
                    </m:r>
                  </m:oMath>
                </a14:m>
                <a:r>
                  <a:rPr lang="en-US" dirty="0" smtClean="0"/>
                  <a:t> that gives us the prediction vector </a:t>
                </a:r>
                <a14:m>
                  <m:oMath xmlns:m="http://schemas.openxmlformats.org/officeDocument/2006/math">
                    <m:sSup>
                      <m:sSupPr>
                        <m:ctrlPr>
                          <a:rPr lang="en-US" b="0" i="1" smtClean="0">
                            <a:latin typeface="Cambria Math" panose="02040503050406030204" pitchFamily="18" charset="0"/>
                          </a:rPr>
                        </m:ctrlPr>
                      </m:sSupPr>
                      <m:e>
                        <m:acc>
                          <m:accPr>
                            <m:chr m:val="̂"/>
                            <m:ctrlPr>
                              <a:rPr lang="en-US" i="1" smtClean="0">
                                <a:latin typeface="Cambria Math" panose="02040503050406030204" pitchFamily="18" charset="0"/>
                              </a:rPr>
                            </m:ctrlPr>
                          </m:accPr>
                          <m:e>
                            <m:r>
                              <a:rPr lang="en-US" b="1" i="1" smtClean="0">
                                <a:latin typeface="Cambria Math" panose="02040503050406030204" pitchFamily="18" charset="0"/>
                              </a:rPr>
                              <m:t>𝒚</m:t>
                            </m:r>
                          </m:e>
                        </m:acc>
                      </m:e>
                      <m:sup>
                        <m:r>
                          <a:rPr lang="en-US" b="0" i="1" smtClean="0">
                            <a:latin typeface="Cambria Math" panose="02040503050406030204" pitchFamily="18" charset="0"/>
                          </a:rPr>
                          <m:t>𝑡𝑒𝑠𝑡</m:t>
                        </m:r>
                      </m:sup>
                    </m:sSup>
                  </m:oMath>
                </a14:m>
                <a:r>
                  <a:rPr lang="en-US" dirty="0" smtClean="0"/>
                  <a:t> with the lowest Mean Squared Error.</a:t>
                </a:r>
              </a:p>
              <a:p>
                <a:r>
                  <a:rPr lang="en-US" dirty="0"/>
                  <a:t>T</a:t>
                </a:r>
                <a:r>
                  <a:rPr lang="en-US" dirty="0" smtClean="0"/>
                  <a:t>he learning algorithm is allowed to estimate the model parameters (</a:t>
                </a:r>
                <a:r>
                  <a:rPr lang="en-US" b="1" dirty="0"/>
                  <a:t>w</a:t>
                </a:r>
                <a:r>
                  <a:rPr lang="en-US" dirty="0"/>
                  <a:t> </a:t>
                </a:r>
                <a:r>
                  <a:rPr lang="en-US" dirty="0" smtClean="0"/>
                  <a:t>and </a:t>
                </a:r>
                <a14:m>
                  <m:oMath xmlns:m="http://schemas.openxmlformats.org/officeDocument/2006/math">
                    <m:r>
                      <a:rPr lang="en-US" i="1">
                        <a:latin typeface="Cambria Math" panose="02040503050406030204" pitchFamily="18" charset="0"/>
                      </a:rPr>
                      <m:t>𝑏</m:t>
                    </m:r>
                    <m:r>
                      <a:rPr lang="en-US" b="0" i="1" smtClean="0">
                        <a:latin typeface="Cambria Math" panose="02040503050406030204" pitchFamily="18" charset="0"/>
                      </a:rPr>
                      <m:t>)</m:t>
                    </m:r>
                  </m:oMath>
                </a14:m>
                <a:r>
                  <a:rPr lang="en-US" dirty="0" smtClean="0"/>
                  <a:t> based on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𝑿</m:t>
                        </m:r>
                      </m:e>
                      <m:sup>
                        <m:r>
                          <a:rPr lang="en-US" i="1">
                            <a:latin typeface="Cambria Math" panose="02040503050406030204" pitchFamily="18" charset="0"/>
                          </a:rPr>
                          <m:t>𝑡𝑟𝑎𝑖𝑛</m:t>
                        </m:r>
                      </m:sup>
                    </m:sSup>
                  </m:oMath>
                </a14:m>
                <a:r>
                  <a:rPr lang="en-US" dirty="0" smtClean="0"/>
                  <a:t> only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𝑿</m:t>
                        </m:r>
                      </m:e>
                      <m:sup>
                        <m:r>
                          <a:rPr lang="en-US" b="0" i="1" smtClean="0">
                            <a:latin typeface="Cambria Math" panose="02040503050406030204" pitchFamily="18" charset="0"/>
                          </a:rPr>
                          <m:t>𝑡𝑒𝑠𝑡</m:t>
                        </m:r>
                      </m:sup>
                    </m:sSup>
                  </m:oMath>
                </a14:m>
                <a:r>
                  <a:rPr lang="en-US" dirty="0" smtClean="0"/>
                  <a:t> is not to be used for estimating the model parameters but it should only be used after the parameters are estimated for measuring the model performance).</a:t>
                </a:r>
              </a:p>
              <a:p>
                <a:r>
                  <a:rPr lang="en-US" dirty="0" smtClean="0"/>
                  <a:t> In other words, we want the learning algorithm is to estimate the parameters that minimize the prediction error on the test data while it is only presented with the training data. </a:t>
                </a:r>
              </a:p>
              <a:p>
                <a:r>
                  <a:rPr lang="en-US" dirty="0" smtClean="0"/>
                  <a:t>Since the learning algorithm do not have access to test data to estimate the model parameters, one intuitive way to do this is to estimate the model parameters based on the training data instead of test data.</a:t>
                </a:r>
              </a:p>
              <a:p>
                <a:r>
                  <a:rPr lang="en-US" dirty="0" smtClean="0"/>
                  <a:t>Hence we can define the linear regression algorithm as the following optimization problem.:</a:t>
                </a:r>
              </a:p>
              <a:p>
                <a:pPr marL="0" indent="0">
                  <a:buNone/>
                </a:pPr>
                <a:r>
                  <a:rPr lang="en-US" dirty="0" smtClean="0"/>
                  <a:t> </a:t>
                </a:r>
                <a:r>
                  <a:rPr lang="en-US" b="1" dirty="0"/>
                  <a:t>	</a:t>
                </a:r>
                <a:r>
                  <a:rPr lang="en-US" b="1" dirty="0" smtClean="0"/>
                  <a:t>Find the vector </a:t>
                </a:r>
                <a14:m>
                  <m:oMath xmlns:m="http://schemas.openxmlformats.org/officeDocument/2006/math">
                    <m:r>
                      <a:rPr lang="en-US" b="1" i="1" smtClean="0">
                        <a:latin typeface="Cambria Math" panose="02040503050406030204" pitchFamily="18" charset="0"/>
                      </a:rPr>
                      <m:t>𝒘</m:t>
                    </m:r>
                    <m:r>
                      <a:rPr lang="en-US" b="0" i="0" smtClean="0">
                        <a:latin typeface="Cambria Math" panose="02040503050406030204" pitchFamily="18" charset="0"/>
                      </a:rPr>
                      <m:t> </m:t>
                    </m:r>
                  </m:oMath>
                </a14:m>
                <a:r>
                  <a:rPr lang="en-US" dirty="0" smtClean="0"/>
                  <a:t>and intercept </a:t>
                </a:r>
                <a14:m>
                  <m:oMath xmlns:m="http://schemas.openxmlformats.org/officeDocument/2006/math">
                    <m:r>
                      <a:rPr lang="en-US" b="0" i="1" smtClean="0">
                        <a:latin typeface="Cambria Math" panose="02040503050406030204" pitchFamily="18" charset="0"/>
                      </a:rPr>
                      <m:t>𝑏</m:t>
                    </m:r>
                  </m:oMath>
                </a14:m>
                <a:r>
                  <a:rPr lang="en-US" dirty="0" smtClean="0"/>
                  <a:t> to minimize </a:t>
                </a:r>
                <a14:m>
                  <m:oMath xmlns:m="http://schemas.openxmlformats.org/officeDocument/2006/math">
                    <m:r>
                      <a:rPr lang="en-US" i="1">
                        <a:latin typeface="Cambria Math" panose="02040503050406030204" pitchFamily="18" charset="0"/>
                      </a:rPr>
                      <m:t>𝑀𝑆</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𝑡𝑟𝑎𝑖𝑛</m:t>
                        </m:r>
                      </m:sub>
                    </m:sSub>
                  </m:oMath>
                </a14:m>
                <a:r>
                  <a:rPr lang="en-US" dirty="0" smtClean="0"/>
                  <a:t> :</a:t>
                </a:r>
              </a:p>
              <a:p>
                <a:pPr marL="0" indent="0">
                  <a:buNone/>
                </a:pPr>
                <a:r>
                  <a:rPr lang="en-US" dirty="0"/>
                  <a:t>	</a:t>
                </a:r>
                <a:r>
                  <a:rPr lang="en-US" dirty="0" smtClean="0"/>
                  <a:t>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𝑀𝑆</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𝑡</m:t>
                          </m:r>
                          <m:r>
                            <a:rPr lang="en-US" b="0" i="1" smtClean="0">
                              <a:latin typeface="Cambria Math" panose="02040503050406030204" pitchFamily="18" charset="0"/>
                            </a:rPr>
                            <m:t>𝑟𝑎𝑖𝑛</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b="0" i="1" smtClean="0">
                              <a:latin typeface="Cambria Math" panose="02040503050406030204" pitchFamily="18" charset="0"/>
                            </a:rPr>
                            <m:t>𝑛</m:t>
                          </m:r>
                        </m:sup>
                        <m:e>
                          <m:sSup>
                            <m:sSupPr>
                              <m:ctrlPr>
                                <a:rPr lang="en-US" i="1">
                                  <a:latin typeface="Cambria Math" panose="02040503050406030204" pitchFamily="18" charset="0"/>
                                </a:rPr>
                              </m:ctrlPr>
                            </m:sSupPr>
                            <m:e>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e>
                                <m:sup>
                                  <m:r>
                                    <a:rPr lang="en-US" i="1">
                                      <a:latin typeface="Cambria Math" panose="02040503050406030204" pitchFamily="18" charset="0"/>
                                    </a:rPr>
                                    <m:t>(</m:t>
                                  </m:r>
                                  <m:r>
                                    <a:rPr lang="en-US" b="0" i="1" smtClean="0">
                                      <a:latin typeface="Cambria Math" panose="02040503050406030204" pitchFamily="18" charset="0"/>
                                    </a:rPr>
                                    <m:t>𝑡𝑟𝑎𝑖𝑛</m:t>
                                  </m:r>
                                  <m:r>
                                    <a:rPr lang="en-US" i="1">
                                      <a:latin typeface="Cambria Math" panose="02040503050406030204" pitchFamily="18" charset="0"/>
                                    </a:rPr>
                                    <m:t>)</m:t>
                                  </m:r>
                                </m:sup>
                              </m:s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𝑖</m:t>
                                  </m:r>
                                </m:sub>
                                <m:sup>
                                  <m:d>
                                    <m:dPr>
                                      <m:ctrlPr>
                                        <a:rPr lang="en-US" i="1">
                                          <a:latin typeface="Cambria Math" panose="02040503050406030204" pitchFamily="18" charset="0"/>
                                        </a:rPr>
                                      </m:ctrlPr>
                                    </m:dPr>
                                    <m:e>
                                      <m:r>
                                        <a:rPr lang="en-US" i="1">
                                          <a:latin typeface="Cambria Math" panose="02040503050406030204" pitchFamily="18" charset="0"/>
                                        </a:rPr>
                                        <m:t>𝑡</m:t>
                                      </m:r>
                                      <m:r>
                                        <a:rPr lang="en-US" b="0" i="1" smtClean="0">
                                          <a:latin typeface="Cambria Math" panose="02040503050406030204" pitchFamily="18" charset="0"/>
                                        </a:rPr>
                                        <m:t>𝑟𝑎𝑖𝑛</m:t>
                                      </m:r>
                                    </m:e>
                                  </m:d>
                                </m:sup>
                              </m:sSubSup>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b="0" i="1" smtClean="0">
                                  <a:latin typeface="Cambria Math" panose="02040503050406030204" pitchFamily="18" charset="0"/>
                                </a:rPr>
                                <m:t>𝑛</m:t>
                              </m:r>
                            </m:sup>
                            <m:e>
                              <m:sSup>
                                <m:sSupPr>
                                  <m:ctrlPr>
                                    <a:rPr lang="en-US" i="1">
                                      <a:latin typeface="Cambria Math" panose="02040503050406030204" pitchFamily="18" charset="0"/>
                                    </a:rPr>
                                  </m:ctrlPr>
                                </m:sSupPr>
                                <m:e>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𝑇</m:t>
                                      </m:r>
                                    </m:sup>
                                  </m:sSup>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b="0" i="1" smtClean="0">
                                          <a:latin typeface="Cambria Math" panose="02040503050406030204" pitchFamily="18" charset="0"/>
                                        </a:rPr>
                                        <m:t>𝑡𝑟𝑎𝑖𝑛</m:t>
                                      </m:r>
                                    </m:sup>
                                  </m:sSubSup>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𝑖</m:t>
                                      </m:r>
                                    </m:sub>
                                    <m:sup>
                                      <m:d>
                                        <m:dPr>
                                          <m:ctrlPr>
                                            <a:rPr lang="en-US" i="1">
                                              <a:latin typeface="Cambria Math" panose="02040503050406030204" pitchFamily="18" charset="0"/>
                                            </a:rPr>
                                          </m:ctrlPr>
                                        </m:dPr>
                                        <m:e>
                                          <m:r>
                                            <a:rPr lang="en-US" b="0" i="1" smtClean="0">
                                              <a:latin typeface="Cambria Math" panose="02040503050406030204" pitchFamily="18" charset="0"/>
                                            </a:rPr>
                                            <m:t>𝑡𝑟𝑎𝑖𝑛</m:t>
                                          </m:r>
                                        </m:e>
                                      </m:d>
                                    </m:sup>
                                  </m:sSubSup>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 </m:t>
                              </m:r>
                            </m:e>
                          </m:nary>
                        </m:e>
                      </m:nary>
                    </m:oMath>
                  </m:oMathPara>
                </a14:m>
                <a:endParaRPr lang="en-US" dirty="0" smtClean="0"/>
              </a:p>
              <a:p>
                <a:pPr marL="0" indent="0">
                  <a:buNone/>
                </a:pPr>
                <a:r>
                  <a:rPr lang="en-US" dirty="0" smtClean="0"/>
                  <a:t> Where </a:t>
                </a:r>
                <a14:m>
                  <m:oMath xmlns:m="http://schemas.openxmlformats.org/officeDocument/2006/math">
                    <m:r>
                      <a:rPr lang="en-US" b="0" i="1" smtClean="0">
                        <a:latin typeface="Cambria Math" panose="02040503050406030204" pitchFamily="18" charset="0"/>
                      </a:rPr>
                      <m:t>𝑛</m:t>
                    </m:r>
                  </m:oMath>
                </a14:m>
                <a:r>
                  <a:rPr lang="en-US" dirty="0" smtClean="0"/>
                  <a:t> is the number of training examples.</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31136" y="1641758"/>
                <a:ext cx="8618834" cy="4254075"/>
              </a:xfrm>
              <a:blipFill>
                <a:blip r:embed="rId2"/>
                <a:stretch>
                  <a:fillRect t="-1003" r="-424"/>
                </a:stretch>
              </a:blipFill>
            </p:spPr>
            <p:txBody>
              <a:bodyPr/>
              <a:lstStyle/>
              <a:p>
                <a:r>
                  <a:rPr lang="en-US">
                    <a:noFill/>
                  </a:rPr>
                  <a:t> </a:t>
                </a:r>
              </a:p>
            </p:txBody>
          </p:sp>
        </mc:Fallback>
      </mc:AlternateContent>
    </p:spTree>
    <p:extLst>
      <p:ext uri="{BB962C8B-B14F-4D97-AF65-F5344CB8AC3E}">
        <p14:creationId xmlns:p14="http://schemas.microsoft.com/office/powerpoint/2010/main" val="2706635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0371" y="214066"/>
            <a:ext cx="7729728" cy="864108"/>
          </a:xfrm>
        </p:spPr>
        <p:txBody>
          <a:bodyPr/>
          <a:lstStyle/>
          <a:p>
            <a:r>
              <a:rPr lang="en-US" dirty="0" smtClean="0"/>
              <a:t>What is Artificial Intelligence</a:t>
            </a:r>
            <a:endParaRPr lang="en-US" dirty="0"/>
          </a:p>
        </p:txBody>
      </p:sp>
      <p:sp>
        <p:nvSpPr>
          <p:cNvPr id="3" name="Content Placeholder 2"/>
          <p:cNvSpPr>
            <a:spLocks noGrp="1"/>
          </p:cNvSpPr>
          <p:nvPr>
            <p:ph idx="1"/>
          </p:nvPr>
        </p:nvSpPr>
        <p:spPr>
          <a:xfrm>
            <a:off x="641445" y="1596789"/>
            <a:ext cx="10244269" cy="2956898"/>
          </a:xfrm>
        </p:spPr>
        <p:txBody>
          <a:bodyPr>
            <a:normAutofit fontScale="85000" lnSpcReduction="10000"/>
          </a:bodyPr>
          <a:lstStyle/>
          <a:p>
            <a:pPr marL="285750" indent="-285750">
              <a:spcAft>
                <a:spcPts val="600"/>
              </a:spcAft>
            </a:pPr>
            <a:r>
              <a:rPr lang="en-US" dirty="0"/>
              <a:t>AI was born around 1950 when a handful of CS pioneers started to ask if computers can be made to </a:t>
            </a:r>
            <a:r>
              <a:rPr lang="en-US" b="1" dirty="0"/>
              <a:t>think</a:t>
            </a:r>
          </a:p>
          <a:p>
            <a:pPr marL="285750" indent="-285750">
              <a:spcAft>
                <a:spcPts val="600"/>
              </a:spcAft>
            </a:pPr>
            <a:r>
              <a:rPr lang="en-US" dirty="0"/>
              <a:t>AI  is a broad field with focus on automating intellectual tasks typically performed by humans</a:t>
            </a:r>
          </a:p>
          <a:p>
            <a:pPr marL="285750" indent="-285750">
              <a:spcAft>
                <a:spcPts val="600"/>
              </a:spcAft>
            </a:pPr>
            <a:r>
              <a:rPr lang="en-US" dirty="0"/>
              <a:t>AI encompasses both machine learning and deep learning </a:t>
            </a:r>
          </a:p>
          <a:p>
            <a:pPr marL="285750" indent="-285750">
              <a:spcAft>
                <a:spcPts val="600"/>
              </a:spcAft>
            </a:pPr>
            <a:r>
              <a:rPr lang="en-US" dirty="0" smtClean="0"/>
              <a:t>Early </a:t>
            </a:r>
            <a:r>
              <a:rPr lang="en-US" dirty="0"/>
              <a:t>AI </a:t>
            </a:r>
            <a:r>
              <a:rPr lang="en-US" dirty="0" smtClean="0"/>
              <a:t>did not involve learning but focused </a:t>
            </a:r>
            <a:r>
              <a:rPr lang="en-US" dirty="0"/>
              <a:t>on handcrafting </a:t>
            </a:r>
            <a:r>
              <a:rPr lang="en-US" b="1" dirty="0"/>
              <a:t>a set of explicit rules</a:t>
            </a:r>
            <a:r>
              <a:rPr lang="en-US" dirty="0"/>
              <a:t> for manipulating </a:t>
            </a:r>
            <a:r>
              <a:rPr lang="en-US" dirty="0" smtClean="0"/>
              <a:t>knowledge.</a:t>
            </a:r>
          </a:p>
          <a:p>
            <a:pPr marL="285750" indent="-285750">
              <a:spcAft>
                <a:spcPts val="600"/>
              </a:spcAft>
            </a:pPr>
            <a:r>
              <a:rPr lang="en-US" dirty="0" smtClean="0"/>
              <a:t>This approach was known as </a:t>
            </a:r>
            <a:r>
              <a:rPr lang="en-US" b="1" dirty="0" smtClean="0"/>
              <a:t>symbolic AI </a:t>
            </a:r>
            <a:r>
              <a:rPr lang="en-US" dirty="0" smtClean="0"/>
              <a:t>or </a:t>
            </a:r>
            <a:r>
              <a:rPr lang="en-US" b="1" dirty="0" smtClean="0"/>
              <a:t>knowledge-based </a:t>
            </a:r>
            <a:r>
              <a:rPr lang="en-US" dirty="0" smtClean="0"/>
              <a:t> approach and was the dominant paradigm in 1950s-1980s reaching its peak popularity with the development of </a:t>
            </a:r>
            <a:r>
              <a:rPr lang="en-US" b="1" dirty="0" smtClean="0"/>
              <a:t>expert systems</a:t>
            </a:r>
          </a:p>
          <a:p>
            <a:pPr marL="285750" indent="-285750">
              <a:spcAft>
                <a:spcPts val="600"/>
              </a:spcAft>
            </a:pPr>
            <a:r>
              <a:rPr lang="en-US" dirty="0" smtClean="0"/>
              <a:t>Expert systems were essentially a set of rules crafted by domain experts and hard-coded by programmers in the computer. </a:t>
            </a:r>
            <a:endParaRPr lang="en-US" dirty="0"/>
          </a:p>
          <a:p>
            <a:endParaRPr lang="en-US" dirty="0"/>
          </a:p>
          <a:p>
            <a:pPr lvl="1"/>
            <a:endParaRPr lang="en-US" dirty="0"/>
          </a:p>
          <a:p>
            <a:pPr marL="285750" indent="-285750"/>
            <a:endParaRPr lang="en-US" dirty="0" smtClean="0"/>
          </a:p>
          <a:p>
            <a:pPr marL="514350" lvl="1" indent="-285750"/>
            <a:endParaRPr lang="en-US" dirty="0"/>
          </a:p>
          <a:p>
            <a:pPr marL="0" indent="0">
              <a:buNone/>
            </a:pPr>
            <a:endParaRPr lang="en-US" dirty="0"/>
          </a:p>
        </p:txBody>
      </p:sp>
      <p:pic>
        <p:nvPicPr>
          <p:cNvPr id="2050" name="Picture 2" descr="Artificial Intelligence - Expert Systems - Tutorialspoint"/>
          <p:cNvPicPr>
            <a:picLocks noChangeAspect="1" noChangeArrowheads="1"/>
          </p:cNvPicPr>
          <p:nvPr/>
        </p:nvPicPr>
        <p:blipFill rotWithShape="1">
          <a:blip r:embed="rId3">
            <a:extLst>
              <a:ext uri="{28A0092B-C50C-407E-A947-70E740481C1C}">
                <a14:useLocalDpi xmlns:a14="http://schemas.microsoft.com/office/drawing/2010/main" val="0"/>
              </a:ext>
            </a:extLst>
          </a:blip>
          <a:srcRect r="88147" b="61669"/>
          <a:stretch/>
        </p:blipFill>
        <p:spPr bwMode="auto">
          <a:xfrm>
            <a:off x="883199" y="4578253"/>
            <a:ext cx="671739" cy="1288824"/>
          </a:xfrm>
          <a:prstGeom prst="rect">
            <a:avLst/>
          </a:prstGeom>
          <a:noFill/>
          <a:extLst>
            <a:ext uri="{909E8E84-426E-40DD-AFC4-6F175D3DCCD1}">
              <a14:hiddenFill xmlns:a14="http://schemas.microsoft.com/office/drawing/2010/main">
                <a:solidFill>
                  <a:srgbClr val="FFFFFF"/>
                </a:solidFill>
              </a14:hiddenFill>
            </a:ext>
          </a:extLst>
        </p:spPr>
      </p:pic>
      <p:sp>
        <p:nvSpPr>
          <p:cNvPr id="4" name="Right Arrow 3"/>
          <p:cNvSpPr/>
          <p:nvPr/>
        </p:nvSpPr>
        <p:spPr>
          <a:xfrm>
            <a:off x="1555571" y="5270164"/>
            <a:ext cx="1695629" cy="321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2" name="Picture 4" descr="Cartoon On Computer Stock Illustrations, Images &amp; Vectors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1200" y="4578253"/>
            <a:ext cx="1571625" cy="1383821"/>
          </a:xfrm>
          <a:prstGeom prst="rect">
            <a:avLst/>
          </a:prstGeom>
          <a:noFill/>
          <a:extLst>
            <a:ext uri="{909E8E84-426E-40DD-AFC4-6F175D3DCCD1}">
              <a14:hiddenFill xmlns:a14="http://schemas.microsoft.com/office/drawing/2010/main">
                <a:solidFill>
                  <a:srgbClr val="FFFFFF"/>
                </a:solidFill>
              </a14:hiddenFill>
            </a:ext>
          </a:extLst>
        </p:spPr>
      </p:pic>
      <p:sp>
        <p:nvSpPr>
          <p:cNvPr id="8" name="Right Arrow 7"/>
          <p:cNvSpPr/>
          <p:nvPr/>
        </p:nvSpPr>
        <p:spPr>
          <a:xfrm>
            <a:off x="4715044" y="5270164"/>
            <a:ext cx="2576213" cy="2712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4822825" y="5591916"/>
            <a:ext cx="2584546" cy="1200329"/>
          </a:xfrm>
          <a:prstGeom prst="rect">
            <a:avLst/>
          </a:prstGeom>
          <a:noFill/>
        </p:spPr>
        <p:txBody>
          <a:bodyPr wrap="square" rtlCol="0">
            <a:spAutoFit/>
          </a:bodyPr>
          <a:lstStyle/>
          <a:p>
            <a:r>
              <a:rPr lang="en-US" dirty="0" smtClean="0"/>
              <a:t>Translate expert’s knowledge into a set of </a:t>
            </a:r>
            <a:r>
              <a:rPr lang="en-US" b="1" dirty="0" smtClean="0"/>
              <a:t>rules </a:t>
            </a:r>
            <a:r>
              <a:rPr lang="en-US" dirty="0" smtClean="0"/>
              <a:t> and input it to the machine</a:t>
            </a:r>
            <a:endParaRPr lang="en-US" dirty="0"/>
          </a:p>
        </p:txBody>
      </p:sp>
      <p:sp>
        <p:nvSpPr>
          <p:cNvPr id="6" name="Rounded Rectangle 5"/>
          <p:cNvSpPr/>
          <p:nvPr/>
        </p:nvSpPr>
        <p:spPr>
          <a:xfrm>
            <a:off x="7291257" y="4252686"/>
            <a:ext cx="2298842" cy="25222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598849" y="4536694"/>
            <a:ext cx="1683657" cy="71647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Rule Engine</a:t>
            </a:r>
            <a:endParaRPr lang="en-US" dirty="0"/>
          </a:p>
        </p:txBody>
      </p:sp>
      <p:sp>
        <p:nvSpPr>
          <p:cNvPr id="9" name="Flowchart: Magnetic Disk 8"/>
          <p:cNvSpPr/>
          <p:nvPr/>
        </p:nvSpPr>
        <p:spPr>
          <a:xfrm>
            <a:off x="7831078" y="5537179"/>
            <a:ext cx="1298408" cy="747507"/>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Knowledge base</a:t>
            </a:r>
            <a:endParaRPr lang="en-US" dirty="0"/>
          </a:p>
        </p:txBody>
      </p:sp>
      <p:sp>
        <p:nvSpPr>
          <p:cNvPr id="10" name="Down Arrow 9"/>
          <p:cNvSpPr/>
          <p:nvPr/>
        </p:nvSpPr>
        <p:spPr>
          <a:xfrm>
            <a:off x="8055429" y="5253171"/>
            <a:ext cx="159657" cy="33874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Up Arrow 10"/>
          <p:cNvSpPr/>
          <p:nvPr/>
        </p:nvSpPr>
        <p:spPr>
          <a:xfrm>
            <a:off x="8577943" y="5253171"/>
            <a:ext cx="177158" cy="338745"/>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056" name="Picture 8" descr="Expert System"/>
          <p:cNvPicPr>
            <a:picLocks noChangeAspect="1" noChangeArrowheads="1"/>
          </p:cNvPicPr>
          <p:nvPr/>
        </p:nvPicPr>
        <p:blipFill rotWithShape="1">
          <a:blip r:embed="rId3">
            <a:extLst>
              <a:ext uri="{28A0092B-C50C-407E-A947-70E740481C1C}">
                <a14:useLocalDpi xmlns:a14="http://schemas.microsoft.com/office/drawing/2010/main" val="0"/>
              </a:ext>
            </a:extLst>
          </a:blip>
          <a:srcRect l="75879" t="58189" r="7219" b="14616"/>
          <a:stretch/>
        </p:blipFill>
        <p:spPr bwMode="auto">
          <a:xfrm>
            <a:off x="10865456" y="5134716"/>
            <a:ext cx="957943" cy="914400"/>
          </a:xfrm>
          <a:prstGeom prst="rect">
            <a:avLst/>
          </a:prstGeom>
          <a:noFill/>
          <a:extLst>
            <a:ext uri="{909E8E84-426E-40DD-AFC4-6F175D3DCCD1}">
              <a14:hiddenFill xmlns:a14="http://schemas.microsoft.com/office/drawing/2010/main">
                <a:solidFill>
                  <a:srgbClr val="FFFFFF"/>
                </a:solidFill>
              </a14:hiddenFill>
            </a:ext>
          </a:extLst>
        </p:spPr>
      </p:pic>
      <p:sp>
        <p:nvSpPr>
          <p:cNvPr id="14" name="Left Arrow 13"/>
          <p:cNvSpPr/>
          <p:nvPr/>
        </p:nvSpPr>
        <p:spPr>
          <a:xfrm rot="20442890">
            <a:off x="9095921" y="5666886"/>
            <a:ext cx="1754902" cy="164710"/>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TextBox 14"/>
          <p:cNvSpPr txBox="1"/>
          <p:nvPr/>
        </p:nvSpPr>
        <p:spPr>
          <a:xfrm>
            <a:off x="9842170" y="5881980"/>
            <a:ext cx="811441" cy="923330"/>
          </a:xfrm>
          <a:prstGeom prst="rect">
            <a:avLst/>
          </a:prstGeom>
          <a:noFill/>
        </p:spPr>
        <p:txBody>
          <a:bodyPr wrap="none" rtlCol="0">
            <a:spAutoFit/>
          </a:bodyPr>
          <a:lstStyle/>
          <a:p>
            <a:r>
              <a:rPr lang="en-US" dirty="0" smtClean="0"/>
              <a:t>User </a:t>
            </a:r>
          </a:p>
          <a:p>
            <a:r>
              <a:rPr lang="en-US" dirty="0" smtClean="0"/>
              <a:t>inputs </a:t>
            </a:r>
          </a:p>
          <a:p>
            <a:r>
              <a:rPr lang="en-US" dirty="0" smtClean="0"/>
              <a:t>data</a:t>
            </a:r>
            <a:endParaRPr lang="en-US" dirty="0"/>
          </a:p>
        </p:txBody>
      </p:sp>
      <p:sp>
        <p:nvSpPr>
          <p:cNvPr id="21" name="Left Arrow 20"/>
          <p:cNvSpPr/>
          <p:nvPr/>
        </p:nvSpPr>
        <p:spPr>
          <a:xfrm rot="905082">
            <a:off x="9278755" y="5099426"/>
            <a:ext cx="1561036" cy="122093"/>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TextBox 21"/>
          <p:cNvSpPr txBox="1"/>
          <p:nvPr/>
        </p:nvSpPr>
        <p:spPr>
          <a:xfrm>
            <a:off x="9832186" y="4104305"/>
            <a:ext cx="2253694" cy="923330"/>
          </a:xfrm>
          <a:prstGeom prst="rect">
            <a:avLst/>
          </a:prstGeom>
          <a:noFill/>
        </p:spPr>
        <p:txBody>
          <a:bodyPr wrap="none" rtlCol="0">
            <a:spAutoFit/>
          </a:bodyPr>
          <a:lstStyle/>
          <a:p>
            <a:r>
              <a:rPr lang="en-US" dirty="0" smtClean="0"/>
              <a:t>Experts’ rules</a:t>
            </a:r>
          </a:p>
          <a:p>
            <a:r>
              <a:rPr lang="en-US" dirty="0" smtClean="0"/>
              <a:t>are applied to data to </a:t>
            </a:r>
          </a:p>
          <a:p>
            <a:r>
              <a:rPr lang="en-US" dirty="0" smtClean="0"/>
              <a:t>Give answer to user</a:t>
            </a:r>
          </a:p>
        </p:txBody>
      </p:sp>
    </p:spTree>
    <p:extLst>
      <p:ext uri="{BB962C8B-B14F-4D97-AF65-F5344CB8AC3E}">
        <p14:creationId xmlns:p14="http://schemas.microsoft.com/office/powerpoint/2010/main" val="409420721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748146"/>
            <a:ext cx="7729728" cy="845128"/>
          </a:xfrm>
        </p:spPr>
        <p:txBody>
          <a:bodyPr>
            <a:normAutofit fontScale="90000"/>
          </a:bodyPr>
          <a:lstStyle/>
          <a:p>
            <a:r>
              <a:rPr lang="en-US" dirty="0"/>
              <a:t>Linear Regression: Estimating Model </a:t>
            </a:r>
            <a:r>
              <a:rPr lang="en-US" dirty="0" smtClean="0"/>
              <a:t>Parameters (Cont.)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31135" y="1945316"/>
                <a:ext cx="8104355" cy="3901302"/>
              </a:xfrm>
            </p:spPr>
            <p:txBody>
              <a:bodyPr>
                <a:normAutofit/>
              </a:bodyPr>
              <a:lstStyle/>
              <a:p>
                <a:r>
                  <a:rPr lang="en-US" dirty="0" smtClean="0"/>
                  <a:t>In formal terms this optimization problem is written as:</a:t>
                </a:r>
              </a:p>
              <a:p>
                <a:pPr marL="0" indent="0">
                  <a:buNone/>
                </a:pPr>
                <a:r>
                  <a:rPr lang="en-US" sz="1600" b="0" dirty="0" smtClean="0"/>
                  <a:t>	</a:t>
                </a:r>
                <a14:m>
                  <m:oMath xmlns:m="http://schemas.openxmlformats.org/officeDocument/2006/math">
                    <m:r>
                      <a:rPr lang="en-US" sz="1600" b="0" i="1" smtClean="0">
                        <a:latin typeface="Cambria Math" panose="02040503050406030204" pitchFamily="18" charset="0"/>
                      </a:rPr>
                      <m:t>𝑎𝑟𝑔𝑚𝑖</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1" i="1" smtClean="0">
                            <a:latin typeface="Cambria Math" panose="02040503050406030204" pitchFamily="18" charset="0"/>
                          </a:rPr>
                          <m:t>𝒘</m:t>
                        </m:r>
                        <m:r>
                          <a:rPr lang="en-US" sz="1600" b="0" i="1" smtClean="0">
                            <a:latin typeface="Cambria Math" panose="02040503050406030204" pitchFamily="18" charset="0"/>
                          </a:rPr>
                          <m:t>,</m:t>
                        </m:r>
                        <m:r>
                          <a:rPr lang="en-US" sz="1600" b="1" i="1" smtClean="0">
                            <a:latin typeface="Cambria Math" panose="02040503050406030204" pitchFamily="18" charset="0"/>
                          </a:rPr>
                          <m:t>𝒃</m:t>
                        </m:r>
                        <m:r>
                          <a:rPr lang="en-US" sz="1600" b="0" i="1" smtClean="0">
                            <a:latin typeface="Cambria Math" panose="02040503050406030204" pitchFamily="18" charset="0"/>
                          </a:rPr>
                          <m:t> </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𝑀𝑆</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𝐸</m:t>
                            </m:r>
                          </m:e>
                          <m:sub>
                            <m:r>
                              <a:rPr lang="en-US" sz="1600" b="0" i="1" smtClean="0">
                                <a:latin typeface="Cambria Math" panose="02040503050406030204" pitchFamily="18" charset="0"/>
                              </a:rPr>
                              <m:t>𝑡𝑟𝑎𝑖𝑛</m:t>
                            </m:r>
                          </m:sub>
                        </m:sSub>
                      </m:e>
                    </m:d>
                    <m:r>
                      <a:rPr lang="en-US" sz="1600" b="0" i="1" smtClean="0">
                        <a:latin typeface="Cambria Math" panose="02040503050406030204" pitchFamily="18" charset="0"/>
                      </a:rPr>
                      <m:t>=</m:t>
                    </m:r>
                    <m:r>
                      <a:rPr lang="en-US" sz="1600" i="1">
                        <a:latin typeface="Cambria Math" panose="02040503050406030204" pitchFamily="18" charset="0"/>
                      </a:rPr>
                      <m:t>𝑎𝑟𝑔𝑚𝑖</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b="1" i="1">
                            <a:latin typeface="Cambria Math" panose="02040503050406030204" pitchFamily="18" charset="0"/>
                          </a:rPr>
                          <m:t>𝒘</m:t>
                        </m:r>
                        <m:r>
                          <a:rPr lang="en-US" sz="1600" i="1">
                            <a:latin typeface="Cambria Math" panose="02040503050406030204" pitchFamily="18" charset="0"/>
                          </a:rPr>
                          <m:t>,</m:t>
                        </m:r>
                        <m:r>
                          <a:rPr lang="en-US" sz="1600" b="1" i="1">
                            <a:latin typeface="Cambria Math" panose="02040503050406030204" pitchFamily="18" charset="0"/>
                          </a:rPr>
                          <m:t>𝒃</m:t>
                        </m:r>
                        <m:r>
                          <a:rPr lang="en-US" sz="1600" i="1">
                            <a:latin typeface="Cambria Math" panose="02040503050406030204" pitchFamily="18" charset="0"/>
                          </a:rPr>
                          <m:t> </m:t>
                        </m:r>
                      </m:sub>
                    </m:sSub>
                    <m:d>
                      <m:dPr>
                        <m:ctrlPr>
                          <a:rPr lang="en-US" sz="1600" b="0" i="1" smtClean="0">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𝑛</m:t>
                            </m:r>
                          </m:den>
                        </m:f>
                        <m:nary>
                          <m:naryPr>
                            <m:chr m:val="∑"/>
                            <m:ctrlPr>
                              <a:rPr lang="en-US" sz="1600" i="1">
                                <a:latin typeface="Cambria Math" panose="02040503050406030204" pitchFamily="18" charset="0"/>
                              </a:rPr>
                            </m:ctrlPr>
                          </m:naryPr>
                          <m:sub>
                            <m:r>
                              <m:rPr>
                                <m:brk m:alnAt="23"/>
                              </m:rPr>
                              <a:rPr lang="en-US" sz="1600" i="1">
                                <a:latin typeface="Cambria Math" panose="02040503050406030204" pitchFamily="18" charset="0"/>
                              </a:rPr>
                              <m:t>𝑖</m:t>
                            </m:r>
                            <m:r>
                              <a:rPr lang="en-US" sz="1600" i="1">
                                <a:latin typeface="Cambria Math" panose="02040503050406030204" pitchFamily="18" charset="0"/>
                              </a:rPr>
                              <m:t>=1</m:t>
                            </m:r>
                          </m:sub>
                          <m:sup>
                            <m:r>
                              <a:rPr lang="en-US" sz="1600" i="1">
                                <a:latin typeface="Cambria Math" panose="02040503050406030204" pitchFamily="18" charset="0"/>
                              </a:rPr>
                              <m:t>𝑛</m:t>
                            </m:r>
                          </m:sup>
                          <m:e>
                            <m:sSup>
                              <m:sSupPr>
                                <m:ctrlPr>
                                  <a:rPr lang="en-US" sz="1600" i="1">
                                    <a:latin typeface="Cambria Math" panose="02040503050406030204" pitchFamily="18" charset="0"/>
                                  </a:rPr>
                                </m:ctrlPr>
                              </m:sSupPr>
                              <m:e>
                                <m:sSup>
                                  <m:sSupPr>
                                    <m:ctrlPr>
                                      <a:rPr lang="en-US" sz="1600" i="1">
                                        <a:latin typeface="Cambria Math" panose="02040503050406030204" pitchFamily="18" charset="0"/>
                                      </a:rPr>
                                    </m:ctrlPr>
                                  </m:sSupPr>
                                  <m:e>
                                    <m:r>
                                      <a:rPr lang="en-US" sz="1600" b="1" i="1">
                                        <a:latin typeface="Cambria Math" panose="02040503050406030204" pitchFamily="18" charset="0"/>
                                      </a:rPr>
                                      <m:t>𝒘</m:t>
                                    </m:r>
                                  </m:e>
                                  <m:sup>
                                    <m:r>
                                      <a:rPr lang="en-US" sz="1600" i="1">
                                        <a:latin typeface="Cambria Math" panose="02040503050406030204" pitchFamily="18" charset="0"/>
                                      </a:rPr>
                                      <m:t>𝑇</m:t>
                                    </m:r>
                                  </m:sup>
                                </m:sSup>
                                <m:sSubSup>
                                  <m:sSubSupPr>
                                    <m:ctrlPr>
                                      <a:rPr lang="en-US" sz="1600" i="1">
                                        <a:latin typeface="Cambria Math" panose="02040503050406030204" pitchFamily="18" charset="0"/>
                                      </a:rPr>
                                    </m:ctrlPr>
                                  </m:sSubSupPr>
                                  <m:e>
                                    <m:r>
                                      <a:rPr lang="en-US" sz="1600" i="1">
                                        <a:latin typeface="Cambria Math" panose="02040503050406030204" pitchFamily="18" charset="0"/>
                                      </a:rPr>
                                      <m:t>𝑥</m:t>
                                    </m:r>
                                  </m:e>
                                  <m:sub>
                                    <m:r>
                                      <a:rPr lang="en-US" sz="1600" i="1">
                                        <a:latin typeface="Cambria Math" panose="02040503050406030204" pitchFamily="18" charset="0"/>
                                      </a:rPr>
                                      <m:t>𝑖</m:t>
                                    </m:r>
                                  </m:sub>
                                  <m:sup>
                                    <m:r>
                                      <a:rPr lang="en-US" sz="1600" i="1">
                                        <a:latin typeface="Cambria Math" panose="02040503050406030204" pitchFamily="18" charset="0"/>
                                      </a:rPr>
                                      <m:t>𝑡𝑟𝑎𝑖𝑛</m:t>
                                    </m:r>
                                  </m:sup>
                                </m:sSubSup>
                                <m:r>
                                  <a:rPr lang="en-US" sz="1600" i="1">
                                    <a:latin typeface="Cambria Math" panose="02040503050406030204" pitchFamily="18" charset="0"/>
                                  </a:rPr>
                                  <m:t>+</m:t>
                                </m:r>
                                <m:r>
                                  <a:rPr lang="en-US" sz="1600" i="1">
                                    <a:latin typeface="Cambria Math" panose="02040503050406030204" pitchFamily="18" charset="0"/>
                                  </a:rPr>
                                  <m:t>𝑏</m:t>
                                </m:r>
                                <m:r>
                                  <a:rPr lang="en-US" sz="1600" i="1">
                                    <a:latin typeface="Cambria Math" panose="02040503050406030204" pitchFamily="18" charset="0"/>
                                  </a:rPr>
                                  <m:t>−</m:t>
                                </m:r>
                                <m:sSubSup>
                                  <m:sSubSupPr>
                                    <m:ctrlPr>
                                      <a:rPr lang="en-US" sz="1600" i="1">
                                        <a:latin typeface="Cambria Math" panose="02040503050406030204" pitchFamily="18" charset="0"/>
                                      </a:rPr>
                                    </m:ctrlPr>
                                  </m:sSubSupPr>
                                  <m:e>
                                    <m:r>
                                      <a:rPr lang="en-US" sz="1600" i="1">
                                        <a:latin typeface="Cambria Math" panose="02040503050406030204" pitchFamily="18" charset="0"/>
                                      </a:rPr>
                                      <m:t>𝑦</m:t>
                                    </m:r>
                                  </m:e>
                                  <m:sub>
                                    <m:r>
                                      <a:rPr lang="en-US" sz="1600" i="1">
                                        <a:latin typeface="Cambria Math" panose="02040503050406030204" pitchFamily="18" charset="0"/>
                                      </a:rPr>
                                      <m:t>𝑖</m:t>
                                    </m:r>
                                  </m:sub>
                                  <m:sup>
                                    <m:d>
                                      <m:dPr>
                                        <m:ctrlPr>
                                          <a:rPr lang="en-US" sz="1600" i="1">
                                            <a:latin typeface="Cambria Math" panose="02040503050406030204" pitchFamily="18" charset="0"/>
                                          </a:rPr>
                                        </m:ctrlPr>
                                      </m:dPr>
                                      <m:e>
                                        <m:r>
                                          <a:rPr lang="en-US" sz="1600" i="1">
                                            <a:latin typeface="Cambria Math" panose="02040503050406030204" pitchFamily="18" charset="0"/>
                                          </a:rPr>
                                          <m:t>𝑡𝑟𝑎𝑖𝑛</m:t>
                                        </m:r>
                                      </m:e>
                                    </m:d>
                                  </m:sup>
                                </m:sSubSup>
                                <m:r>
                                  <a:rPr lang="en-US" sz="1600" i="1">
                                    <a:latin typeface="Cambria Math" panose="02040503050406030204" pitchFamily="18" charset="0"/>
                                  </a:rPr>
                                  <m:t>)</m:t>
                                </m:r>
                              </m:e>
                              <m:sup>
                                <m:r>
                                  <a:rPr lang="en-US" sz="1600" i="1">
                                    <a:latin typeface="Cambria Math" panose="02040503050406030204" pitchFamily="18" charset="0"/>
                                  </a:rPr>
                                  <m:t>2</m:t>
                                </m:r>
                              </m:sup>
                            </m:sSup>
                            <m:r>
                              <a:rPr lang="en-US" sz="1600" i="1">
                                <a:latin typeface="Cambria Math" panose="02040503050406030204" pitchFamily="18" charset="0"/>
                              </a:rPr>
                              <m:t> </m:t>
                            </m:r>
                          </m:e>
                        </m:nary>
                      </m:e>
                    </m:d>
                  </m:oMath>
                </a14:m>
                <a:endParaRPr lang="en-US" sz="1600" b="0" dirty="0" smtClean="0"/>
              </a:p>
              <a:p>
                <a:pPr marL="0" indent="0">
                  <a:buNone/>
                </a:pPr>
                <a:r>
                  <a:rPr lang="en-US" sz="1600" dirty="0" smtClean="0"/>
                  <a:t>Where</a:t>
                </a:r>
                <a14:m>
                  <m:oMath xmlns:m="http://schemas.openxmlformats.org/officeDocument/2006/math">
                    <m:r>
                      <a:rPr lang="en-US" sz="1600" i="1">
                        <a:latin typeface="Cambria Math" panose="02040503050406030204" pitchFamily="18" charset="0"/>
                      </a:rPr>
                      <m:t>𝑎𝑟𝑔𝑚𝑖</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b="1" i="1">
                            <a:latin typeface="Cambria Math" panose="02040503050406030204" pitchFamily="18" charset="0"/>
                          </a:rPr>
                          <m:t>𝒘</m:t>
                        </m:r>
                        <m:r>
                          <a:rPr lang="en-US" sz="1600" i="1">
                            <a:latin typeface="Cambria Math" panose="02040503050406030204" pitchFamily="18" charset="0"/>
                          </a:rPr>
                          <m:t>,</m:t>
                        </m:r>
                        <m:r>
                          <a:rPr lang="en-US" sz="1600" b="1" i="1">
                            <a:latin typeface="Cambria Math" panose="02040503050406030204" pitchFamily="18" charset="0"/>
                          </a:rPr>
                          <m:t>𝒃</m:t>
                        </m:r>
                        <m:r>
                          <a:rPr lang="en-US" sz="1600" i="1">
                            <a:latin typeface="Cambria Math" panose="02040503050406030204" pitchFamily="18" charset="0"/>
                          </a:rPr>
                          <m:t> </m:t>
                        </m:r>
                      </m:sub>
                    </m:sSub>
                    <m:d>
                      <m:dPr>
                        <m:ctrlPr>
                          <a:rPr lang="en-US" sz="1600" i="1">
                            <a:latin typeface="Cambria Math" panose="02040503050406030204" pitchFamily="18" charset="0"/>
                          </a:rPr>
                        </m:ctrlPr>
                      </m:dPr>
                      <m:e>
                        <m:r>
                          <a:rPr lang="en-US" sz="1600" i="1">
                            <a:latin typeface="Cambria Math" panose="02040503050406030204" pitchFamily="18" charset="0"/>
                          </a:rPr>
                          <m:t>𝑀𝑆</m:t>
                        </m:r>
                        <m:sSub>
                          <m:sSubPr>
                            <m:ctrlPr>
                              <a:rPr lang="en-US" sz="1600" i="1">
                                <a:latin typeface="Cambria Math" panose="02040503050406030204" pitchFamily="18" charset="0"/>
                              </a:rPr>
                            </m:ctrlPr>
                          </m:sSubPr>
                          <m:e>
                            <m:r>
                              <a:rPr lang="en-US" sz="1600" i="1">
                                <a:latin typeface="Cambria Math" panose="02040503050406030204" pitchFamily="18" charset="0"/>
                              </a:rPr>
                              <m:t>𝐸</m:t>
                            </m:r>
                          </m:e>
                          <m:sub>
                            <m:r>
                              <a:rPr lang="en-US" sz="1600" i="1">
                                <a:latin typeface="Cambria Math" panose="02040503050406030204" pitchFamily="18" charset="0"/>
                              </a:rPr>
                              <m:t>𝑡𝑟𝑎𝑖𝑛</m:t>
                            </m:r>
                          </m:sub>
                        </m:sSub>
                      </m:e>
                    </m:d>
                  </m:oMath>
                </a14:m>
                <a:r>
                  <a:rPr lang="en-US" sz="1600" dirty="0" smtClean="0"/>
                  <a:t>means the values of </a:t>
                </a:r>
                <a14:m>
                  <m:oMath xmlns:m="http://schemas.openxmlformats.org/officeDocument/2006/math">
                    <m:r>
                      <a:rPr lang="en-US" sz="1600" b="1" i="1" smtClean="0">
                        <a:latin typeface="Cambria Math" panose="02040503050406030204" pitchFamily="18" charset="0"/>
                      </a:rPr>
                      <m:t>𝒘</m:t>
                    </m:r>
                  </m:oMath>
                </a14:m>
                <a:r>
                  <a:rPr lang="en-US" sz="1600" b="1" dirty="0" smtClean="0"/>
                  <a:t> </a:t>
                </a:r>
                <a:r>
                  <a:rPr lang="en-US" sz="1600" dirty="0" smtClean="0"/>
                  <a:t>and  </a:t>
                </a:r>
                <a14:m>
                  <m:oMath xmlns:m="http://schemas.openxmlformats.org/officeDocument/2006/math">
                    <m:r>
                      <a:rPr lang="en-US" sz="1600" b="0" i="1" smtClean="0">
                        <a:latin typeface="Cambria Math" panose="02040503050406030204" pitchFamily="18" charset="0"/>
                      </a:rPr>
                      <m:t>𝑏</m:t>
                    </m:r>
                  </m:oMath>
                </a14:m>
                <a:r>
                  <a:rPr lang="en-US" sz="1600" b="1" dirty="0" smtClean="0"/>
                  <a:t> </a:t>
                </a:r>
                <a:r>
                  <a:rPr lang="en-US" sz="1600" dirty="0" smtClean="0"/>
                  <a:t>for which </a:t>
                </a:r>
                <a14:m>
                  <m:oMath xmlns:m="http://schemas.openxmlformats.org/officeDocument/2006/math">
                    <m:r>
                      <a:rPr lang="en-US" sz="1600" i="1">
                        <a:latin typeface="Cambria Math" panose="02040503050406030204" pitchFamily="18" charset="0"/>
                      </a:rPr>
                      <m:t>𝑀𝑆</m:t>
                    </m:r>
                    <m:sSub>
                      <m:sSubPr>
                        <m:ctrlPr>
                          <a:rPr lang="en-US" sz="1600" i="1">
                            <a:latin typeface="Cambria Math" panose="02040503050406030204" pitchFamily="18" charset="0"/>
                          </a:rPr>
                        </m:ctrlPr>
                      </m:sSubPr>
                      <m:e>
                        <m:r>
                          <a:rPr lang="en-US" sz="1600" i="1">
                            <a:latin typeface="Cambria Math" panose="02040503050406030204" pitchFamily="18" charset="0"/>
                          </a:rPr>
                          <m:t>𝐸</m:t>
                        </m:r>
                      </m:e>
                      <m:sub>
                        <m:r>
                          <a:rPr lang="en-US" sz="1600" i="1">
                            <a:latin typeface="Cambria Math" panose="02040503050406030204" pitchFamily="18" charset="0"/>
                          </a:rPr>
                          <m:t>𝑡𝑟𝑎𝑖𝑛</m:t>
                        </m:r>
                      </m:sub>
                    </m:sSub>
                  </m:oMath>
                </a14:m>
                <a:r>
                  <a:rPr lang="en-US" sz="1600" b="1" dirty="0" smtClean="0"/>
                  <a:t> </a:t>
                </a:r>
                <a:r>
                  <a:rPr lang="en-US" sz="1600" dirty="0" smtClean="0"/>
                  <a:t>has its lowest value.</a:t>
                </a:r>
              </a:p>
              <a:p>
                <a:r>
                  <a:rPr lang="en-US" sz="1600" dirty="0" smtClean="0"/>
                  <a:t>To simplify the above optimization problem, one can remove the bias term b and instead augment the example data by an additional feature/column which is always 1.  The weight of this additional column plays the role of bias term. </a:t>
                </a:r>
              </a:p>
              <a:p>
                <a:pPr lvl="3"/>
                <a:r>
                  <a:rPr lang="en-US" sz="1400" dirty="0" smtClean="0"/>
                  <a:t>That is, instead of </a:t>
                </a:r>
                <a14:m>
                  <m:oMath xmlns:m="http://schemas.openxmlformats.org/officeDocument/2006/math">
                    <m:r>
                      <a:rPr lang="en-US" sz="1400" b="1" i="1" smtClean="0">
                        <a:latin typeface="Cambria Math" panose="02040503050406030204" pitchFamily="18" charset="0"/>
                      </a:rPr>
                      <m:t>𝒙</m:t>
                    </m:r>
                    <m:r>
                      <a:rPr lang="en-US" sz="1400" b="1" i="1" smtClean="0">
                        <a:latin typeface="Cambria Math" panose="02040503050406030204" pitchFamily="18" charset="0"/>
                      </a:rPr>
                      <m:t>=</m:t>
                    </m:r>
                    <m:sSup>
                      <m:sSupPr>
                        <m:ctrlPr>
                          <a:rPr lang="en-US" sz="1400" b="0" i="1" smtClean="0">
                            <a:latin typeface="Cambria Math" panose="02040503050406030204" pitchFamily="18" charset="0"/>
                          </a:rPr>
                        </m:ctrlPr>
                      </m:sSupPr>
                      <m:e>
                        <m:d>
                          <m:dPr>
                            <m:begChr m:val="["/>
                            <m:endChr m:val="]"/>
                            <m:ctrlPr>
                              <a:rPr lang="en-US" sz="1400" b="1"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𝑚</m:t>
                                </m:r>
                              </m:sub>
                            </m:sSub>
                          </m:e>
                        </m:d>
                      </m:e>
                      <m:sup>
                        <m:r>
                          <a:rPr lang="en-US" sz="1400" b="0" i="1" smtClean="0">
                            <a:latin typeface="Cambria Math" panose="02040503050406030204" pitchFamily="18" charset="0"/>
                          </a:rPr>
                          <m:t>𝑇</m:t>
                        </m:r>
                      </m:sup>
                    </m:sSup>
                  </m:oMath>
                </a14:m>
                <a:r>
                  <a:rPr lang="en-US" sz="1400" dirty="0" smtClean="0"/>
                  <a:t>we have  </a:t>
                </a:r>
                <a14:m>
                  <m:oMath xmlns:m="http://schemas.openxmlformats.org/officeDocument/2006/math">
                    <m:r>
                      <a:rPr lang="en-US" sz="1400" b="1" i="1">
                        <a:latin typeface="Cambria Math" panose="02040503050406030204" pitchFamily="18" charset="0"/>
                      </a:rPr>
                      <m:t>𝒙</m:t>
                    </m:r>
                    <m:r>
                      <a:rPr lang="en-US" sz="1400" b="1" i="1">
                        <a:latin typeface="Cambria Math" panose="02040503050406030204" pitchFamily="18" charset="0"/>
                      </a:rPr>
                      <m:t>=</m:t>
                    </m:r>
                    <m:sSup>
                      <m:sSupPr>
                        <m:ctrlPr>
                          <a:rPr lang="en-US" sz="1400" i="1" smtClean="0">
                            <a:latin typeface="Cambria Math" panose="02040503050406030204" pitchFamily="18" charset="0"/>
                          </a:rPr>
                        </m:ctrlPr>
                      </m:sSupPr>
                      <m:e>
                        <m:d>
                          <m:dPr>
                            <m:begChr m:val="["/>
                            <m:endChr m:val="]"/>
                            <m:ctrlPr>
                              <a:rPr lang="en-US" sz="1400" i="1" smtClean="0">
                                <a:latin typeface="Cambria Math" panose="02040503050406030204" pitchFamily="18" charset="0"/>
                              </a:rPr>
                            </m:ctrlPr>
                          </m:dPr>
                          <m:e>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𝑚</m:t>
                                </m:r>
                              </m:sub>
                            </m:sSub>
                            <m:r>
                              <a:rPr lang="en-US" sz="1400" b="0" i="1" smtClean="0">
                                <a:latin typeface="Cambria Math" panose="02040503050406030204" pitchFamily="18" charset="0"/>
                              </a:rPr>
                              <m:t>,1</m:t>
                            </m:r>
                          </m:e>
                        </m:d>
                      </m:e>
                      <m:sup>
                        <m:r>
                          <a:rPr lang="en-US" sz="1400" b="0" i="1" smtClean="0">
                            <a:latin typeface="Cambria Math" panose="02040503050406030204" pitchFamily="18" charset="0"/>
                          </a:rPr>
                          <m:t>𝑇</m:t>
                        </m:r>
                      </m:sup>
                    </m:sSup>
                    <m:r>
                      <a:rPr lang="en-US" sz="1400" b="0" i="1" smtClean="0">
                        <a:latin typeface="Cambria Math" panose="02040503050406030204" pitchFamily="18" charset="0"/>
                      </a:rPr>
                      <m:t>  </m:t>
                    </m:r>
                    <m:r>
                      <a:rPr lang="en-US" sz="1400" b="0" i="1" smtClean="0">
                        <a:latin typeface="Cambria Math" panose="02040503050406030204" pitchFamily="18" charset="0"/>
                      </a:rPr>
                      <m:t>𝑎𝑛𝑑</m:t>
                    </m:r>
                    <m:r>
                      <a:rPr lang="en-US" sz="1400" b="0" i="1" smtClean="0">
                        <a:latin typeface="Cambria Math" panose="02040503050406030204" pitchFamily="18" charset="0"/>
                      </a:rPr>
                      <m:t> </m:t>
                    </m:r>
                    <m:acc>
                      <m:accPr>
                        <m:chr m:val="̂"/>
                        <m:ctrlPr>
                          <a:rPr lang="en-US" sz="1400" i="1">
                            <a:latin typeface="Cambria Math" panose="02040503050406030204" pitchFamily="18" charset="0"/>
                          </a:rPr>
                        </m:ctrlPr>
                      </m:accPr>
                      <m:e>
                        <m:r>
                          <a:rPr lang="en-US" sz="1400" i="1">
                            <a:latin typeface="Cambria Math" panose="02040503050406030204" pitchFamily="18" charset="0"/>
                          </a:rPr>
                          <m:t>𝑦</m:t>
                        </m:r>
                      </m:e>
                    </m:acc>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b="1" i="1">
                            <a:latin typeface="Cambria Math" panose="02040503050406030204" pitchFamily="18" charset="0"/>
                          </a:rPr>
                          <m:t>𝒘</m:t>
                        </m:r>
                      </m:e>
                      <m:sup>
                        <m:r>
                          <a:rPr lang="en-US" sz="1400" i="1">
                            <a:latin typeface="Cambria Math" panose="02040503050406030204" pitchFamily="18" charset="0"/>
                          </a:rPr>
                          <m:t>𝑇</m:t>
                        </m:r>
                      </m:sup>
                    </m:sSup>
                    <m:r>
                      <a:rPr lang="en-US" sz="1400" b="0" i="1" smtClean="0">
                        <a:latin typeface="Cambria Math" panose="02040503050406030204" pitchFamily="18" charset="0"/>
                      </a:rPr>
                      <m:t>𝑥</m:t>
                    </m:r>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𝑤</m:t>
                        </m:r>
                      </m:e>
                      <m:sub>
                        <m:r>
                          <a:rPr lang="en-US" sz="1400" b="0" i="1" smtClean="0">
                            <a:latin typeface="Cambria Math" panose="02040503050406030204" pitchFamily="18" charset="0"/>
                          </a:rPr>
                          <m:t>1</m:t>
                        </m:r>
                      </m:sub>
                    </m:s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𝑤</m:t>
                        </m:r>
                      </m:e>
                      <m:sub>
                        <m:r>
                          <a:rPr lang="en-US" sz="1400" b="0" i="1" smtClean="0">
                            <a:latin typeface="Cambria Math" panose="02040503050406030204" pitchFamily="18" charset="0"/>
                          </a:rPr>
                          <m:t>2</m:t>
                        </m:r>
                      </m:sub>
                    </m:s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𝑤</m:t>
                        </m:r>
                      </m:e>
                      <m:sub>
                        <m:r>
                          <a:rPr lang="en-US" sz="1400" b="0" i="1" smtClean="0">
                            <a:latin typeface="Cambria Math" panose="02040503050406030204" pitchFamily="18" charset="0"/>
                          </a:rPr>
                          <m:t>𝑚</m:t>
                        </m:r>
                      </m:sub>
                    </m:s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𝑚</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𝑤</m:t>
                        </m:r>
                      </m:e>
                      <m:sub>
                        <m:r>
                          <a:rPr lang="en-US" sz="1400" b="0" i="1" smtClean="0">
                            <a:latin typeface="Cambria Math" panose="02040503050406030204" pitchFamily="18" charset="0"/>
                          </a:rPr>
                          <m:t>𝑚</m:t>
                        </m:r>
                        <m:r>
                          <a:rPr lang="en-US" sz="1400" b="0" i="1" smtClean="0">
                            <a:latin typeface="Cambria Math" panose="02040503050406030204" pitchFamily="18" charset="0"/>
                          </a:rPr>
                          <m:t>+1</m:t>
                        </m:r>
                      </m:sub>
                    </m:sSub>
                  </m:oMath>
                </a14:m>
                <a:r>
                  <a:rPr lang="en-US" sz="1400" dirty="0" smtClean="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𝑤</m:t>
                        </m:r>
                      </m:e>
                      <m:sub>
                        <m:r>
                          <a:rPr lang="en-US" sz="1400" i="1">
                            <a:latin typeface="Cambria Math" panose="02040503050406030204" pitchFamily="18" charset="0"/>
                          </a:rPr>
                          <m:t>𝑚</m:t>
                        </m:r>
                        <m:r>
                          <a:rPr lang="en-US" sz="1400" i="1">
                            <a:latin typeface="Cambria Math" panose="02040503050406030204" pitchFamily="18" charset="0"/>
                          </a:rPr>
                          <m:t>+1</m:t>
                        </m:r>
                      </m:sub>
                    </m:sSub>
                  </m:oMath>
                </a14:m>
                <a:r>
                  <a:rPr lang="en-US" sz="1400" dirty="0" smtClean="0"/>
                  <a:t> plays the role of bias term)</a:t>
                </a:r>
              </a:p>
              <a:p>
                <a:pPr lvl="3"/>
                <a:r>
                  <a:rPr lang="en-US" sz="1400" dirty="0" smtClean="0"/>
                  <a:t>The optimization problem will be simplified to:</a:t>
                </a:r>
              </a:p>
              <a:p>
                <a:pPr marL="685800" lvl="3" indent="0">
                  <a:buNone/>
                </a:pP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rPr>
                        <m:t>𝑎𝑟𝑔𝑚𝑖</m:t>
                      </m:r>
                      <m:sSub>
                        <m:sSubPr>
                          <m:ctrlPr>
                            <a:rPr lang="en-US" sz="1400" i="1">
                              <a:latin typeface="Cambria Math" panose="02040503050406030204" pitchFamily="18" charset="0"/>
                            </a:rPr>
                          </m:ctrlPr>
                        </m:sSubPr>
                        <m:e>
                          <m:r>
                            <a:rPr lang="en-US" sz="1400" i="1">
                              <a:latin typeface="Cambria Math" panose="02040503050406030204" pitchFamily="18" charset="0"/>
                            </a:rPr>
                            <m:t>𝑛</m:t>
                          </m:r>
                        </m:e>
                        <m:sub>
                          <m:r>
                            <a:rPr lang="en-US" sz="1400" b="1" i="1">
                              <a:latin typeface="Cambria Math" panose="02040503050406030204" pitchFamily="18" charset="0"/>
                            </a:rPr>
                            <m:t>𝒘</m:t>
                          </m:r>
                          <m:r>
                            <a:rPr lang="en-US" sz="1400" i="1">
                              <a:latin typeface="Cambria Math" panose="02040503050406030204" pitchFamily="18" charset="0"/>
                            </a:rPr>
                            <m:t>,</m:t>
                          </m:r>
                          <m:r>
                            <a:rPr lang="en-US" sz="1400" b="1" i="1">
                              <a:latin typeface="Cambria Math" panose="02040503050406030204" pitchFamily="18" charset="0"/>
                            </a:rPr>
                            <m:t>𝒃</m:t>
                          </m:r>
                          <m:r>
                            <a:rPr lang="en-US" sz="1400" i="1">
                              <a:latin typeface="Cambria Math" panose="02040503050406030204" pitchFamily="18" charset="0"/>
                            </a:rPr>
                            <m:t> </m:t>
                          </m:r>
                        </m:sub>
                      </m:sSub>
                      <m:d>
                        <m:dPr>
                          <m:ctrlPr>
                            <a:rPr lang="en-US" sz="1400" i="1">
                              <a:latin typeface="Cambria Math" panose="02040503050406030204" pitchFamily="18" charset="0"/>
                            </a:rPr>
                          </m:ctrlPr>
                        </m:dPr>
                        <m:e>
                          <m:r>
                            <a:rPr lang="en-US" sz="1400" i="1">
                              <a:latin typeface="Cambria Math" panose="02040503050406030204" pitchFamily="18" charset="0"/>
                            </a:rPr>
                            <m:t>𝑀𝑆</m:t>
                          </m:r>
                          <m:sSub>
                            <m:sSubPr>
                              <m:ctrlPr>
                                <a:rPr lang="en-US" sz="1400" i="1">
                                  <a:latin typeface="Cambria Math" panose="02040503050406030204" pitchFamily="18" charset="0"/>
                                </a:rPr>
                              </m:ctrlPr>
                            </m:sSubPr>
                            <m:e>
                              <m:r>
                                <a:rPr lang="en-US" sz="1400" i="1">
                                  <a:latin typeface="Cambria Math" panose="02040503050406030204" pitchFamily="18" charset="0"/>
                                </a:rPr>
                                <m:t>𝐸</m:t>
                              </m:r>
                            </m:e>
                            <m:sub>
                              <m:r>
                                <a:rPr lang="en-US" sz="1400" i="1">
                                  <a:latin typeface="Cambria Math" panose="02040503050406030204" pitchFamily="18" charset="0"/>
                                </a:rPr>
                                <m:t>𝑡𝑟𝑎𝑖𝑛</m:t>
                              </m:r>
                            </m:sub>
                          </m:sSub>
                        </m:e>
                      </m:d>
                      <m:r>
                        <a:rPr lang="en-US" sz="1400" i="1">
                          <a:latin typeface="Cambria Math" panose="02040503050406030204" pitchFamily="18" charset="0"/>
                        </a:rPr>
                        <m:t>=</m:t>
                      </m:r>
                      <m:r>
                        <a:rPr lang="en-US" sz="1400" i="1">
                          <a:latin typeface="Cambria Math" panose="02040503050406030204" pitchFamily="18" charset="0"/>
                        </a:rPr>
                        <m:t>𝑎𝑟𝑔𝑚𝑖</m:t>
                      </m:r>
                      <m:sSub>
                        <m:sSubPr>
                          <m:ctrlPr>
                            <a:rPr lang="en-US" sz="1400" i="1">
                              <a:latin typeface="Cambria Math" panose="02040503050406030204" pitchFamily="18" charset="0"/>
                            </a:rPr>
                          </m:ctrlPr>
                        </m:sSubPr>
                        <m:e>
                          <m:r>
                            <a:rPr lang="en-US" sz="1400" i="1">
                              <a:latin typeface="Cambria Math" panose="02040503050406030204" pitchFamily="18" charset="0"/>
                            </a:rPr>
                            <m:t>𝑛</m:t>
                          </m:r>
                        </m:e>
                        <m:sub>
                          <m:r>
                            <a:rPr lang="en-US" sz="1400" b="1" i="1">
                              <a:latin typeface="Cambria Math" panose="02040503050406030204" pitchFamily="18" charset="0"/>
                            </a:rPr>
                            <m:t>𝒘</m:t>
                          </m:r>
                          <m:r>
                            <a:rPr lang="en-US" sz="1400" i="1">
                              <a:latin typeface="Cambria Math" panose="02040503050406030204" pitchFamily="18" charset="0"/>
                            </a:rPr>
                            <m:t> </m:t>
                          </m:r>
                        </m:sub>
                      </m:sSub>
                      <m:d>
                        <m:dPr>
                          <m:ctrlPr>
                            <a:rPr lang="en-US" sz="1400" i="1">
                              <a:latin typeface="Cambria Math" panose="02040503050406030204" pitchFamily="18" charset="0"/>
                            </a:rPr>
                          </m:ctrlPr>
                        </m:dPr>
                        <m:e>
                          <m:f>
                            <m:fPr>
                              <m:ctrlPr>
                                <a:rPr lang="en-US" sz="1400" i="1">
                                  <a:latin typeface="Cambria Math" panose="02040503050406030204" pitchFamily="18" charset="0"/>
                                </a:rPr>
                              </m:ctrlPr>
                            </m:fPr>
                            <m:num>
                              <m:r>
                                <a:rPr lang="en-US" sz="1400" i="1">
                                  <a:latin typeface="Cambria Math" panose="02040503050406030204" pitchFamily="18" charset="0"/>
                                </a:rPr>
                                <m:t>1</m:t>
                              </m:r>
                            </m:num>
                            <m:den>
                              <m:r>
                                <a:rPr lang="en-US" sz="1400" i="1">
                                  <a:latin typeface="Cambria Math" panose="02040503050406030204" pitchFamily="18" charset="0"/>
                                </a:rPr>
                                <m:t>𝑛</m:t>
                              </m:r>
                            </m:den>
                          </m:f>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𝑖</m:t>
                              </m:r>
                              <m:r>
                                <a:rPr lang="en-US" sz="1400" i="1">
                                  <a:latin typeface="Cambria Math" panose="02040503050406030204" pitchFamily="18" charset="0"/>
                                </a:rPr>
                                <m:t>=1</m:t>
                              </m:r>
                            </m:sub>
                            <m:sup>
                              <m:r>
                                <a:rPr lang="en-US" sz="1400" i="1">
                                  <a:latin typeface="Cambria Math" panose="02040503050406030204" pitchFamily="18" charset="0"/>
                                </a:rPr>
                                <m:t>𝑛</m:t>
                              </m:r>
                            </m:sup>
                            <m:e>
                              <m:sSup>
                                <m:sSupPr>
                                  <m:ctrlPr>
                                    <a:rPr lang="en-US" sz="1400" i="1">
                                      <a:latin typeface="Cambria Math" panose="02040503050406030204" pitchFamily="18" charset="0"/>
                                    </a:rPr>
                                  </m:ctrlPr>
                                </m:sSupPr>
                                <m:e>
                                  <m:sSup>
                                    <m:sSupPr>
                                      <m:ctrlPr>
                                        <a:rPr lang="en-US" sz="1400" i="1">
                                          <a:latin typeface="Cambria Math" panose="02040503050406030204" pitchFamily="18" charset="0"/>
                                        </a:rPr>
                                      </m:ctrlPr>
                                    </m:sSupPr>
                                    <m:e>
                                      <m:r>
                                        <a:rPr lang="en-US" sz="1400" b="1" i="1">
                                          <a:latin typeface="Cambria Math" panose="02040503050406030204" pitchFamily="18" charset="0"/>
                                        </a:rPr>
                                        <m:t>𝒘</m:t>
                                      </m:r>
                                    </m:e>
                                    <m:sup>
                                      <m:r>
                                        <a:rPr lang="en-US" sz="1400" i="1">
                                          <a:latin typeface="Cambria Math" panose="02040503050406030204" pitchFamily="18" charset="0"/>
                                        </a:rPr>
                                        <m:t>𝑇</m:t>
                                      </m:r>
                                    </m:sup>
                                  </m:sSup>
                                  <m:sSubSup>
                                    <m:sSubSupPr>
                                      <m:ctrlPr>
                                        <a:rPr lang="en-US" sz="1400" i="1">
                                          <a:latin typeface="Cambria Math" panose="02040503050406030204" pitchFamily="18" charset="0"/>
                                        </a:rPr>
                                      </m:ctrlPr>
                                    </m:sSubSupPr>
                                    <m:e>
                                      <m:r>
                                        <a:rPr lang="en-US" sz="1400" i="1">
                                          <a:latin typeface="Cambria Math" panose="02040503050406030204" pitchFamily="18" charset="0"/>
                                        </a:rPr>
                                        <m:t>𝑥</m:t>
                                      </m:r>
                                    </m:e>
                                    <m:sub>
                                      <m:r>
                                        <a:rPr lang="en-US" sz="1400" i="1">
                                          <a:latin typeface="Cambria Math" panose="02040503050406030204" pitchFamily="18" charset="0"/>
                                        </a:rPr>
                                        <m:t>𝑖</m:t>
                                      </m:r>
                                    </m:sub>
                                    <m:sup>
                                      <m:r>
                                        <a:rPr lang="en-US" sz="1400" i="1">
                                          <a:latin typeface="Cambria Math" panose="02040503050406030204" pitchFamily="18" charset="0"/>
                                        </a:rPr>
                                        <m:t>𝑡𝑟𝑎𝑖𝑛</m:t>
                                      </m:r>
                                    </m:sup>
                                  </m:sSubSup>
                                  <m:r>
                                    <a:rPr lang="en-US" sz="1400" i="1">
                                      <a:latin typeface="Cambria Math" panose="02040503050406030204" pitchFamily="18" charset="0"/>
                                    </a:rPr>
                                    <m:t>−</m:t>
                                  </m:r>
                                  <m:sSubSup>
                                    <m:sSubSupPr>
                                      <m:ctrlPr>
                                        <a:rPr lang="en-US" sz="1400" i="1">
                                          <a:latin typeface="Cambria Math" panose="02040503050406030204" pitchFamily="18" charset="0"/>
                                        </a:rPr>
                                      </m:ctrlPr>
                                    </m:sSubSupPr>
                                    <m:e>
                                      <m:r>
                                        <a:rPr lang="en-US" sz="1400" i="1">
                                          <a:latin typeface="Cambria Math" panose="02040503050406030204" pitchFamily="18" charset="0"/>
                                        </a:rPr>
                                        <m:t>𝑦</m:t>
                                      </m:r>
                                    </m:e>
                                    <m:sub>
                                      <m:r>
                                        <a:rPr lang="en-US" sz="1400" i="1">
                                          <a:latin typeface="Cambria Math" panose="02040503050406030204" pitchFamily="18" charset="0"/>
                                        </a:rPr>
                                        <m:t>𝑖</m:t>
                                      </m:r>
                                    </m:sub>
                                    <m:sup>
                                      <m:d>
                                        <m:dPr>
                                          <m:ctrlPr>
                                            <a:rPr lang="en-US" sz="1400" i="1">
                                              <a:latin typeface="Cambria Math" panose="02040503050406030204" pitchFamily="18" charset="0"/>
                                            </a:rPr>
                                          </m:ctrlPr>
                                        </m:dPr>
                                        <m:e>
                                          <m:r>
                                            <a:rPr lang="en-US" sz="1400" i="1">
                                              <a:latin typeface="Cambria Math" panose="02040503050406030204" pitchFamily="18" charset="0"/>
                                            </a:rPr>
                                            <m:t>𝑡𝑟𝑎𝑖𝑛</m:t>
                                          </m:r>
                                        </m:e>
                                      </m:d>
                                    </m:sup>
                                  </m:sSubSup>
                                  <m:r>
                                    <a:rPr lang="en-US" sz="1400" i="1">
                                      <a:latin typeface="Cambria Math" panose="02040503050406030204" pitchFamily="18" charset="0"/>
                                    </a:rPr>
                                    <m:t>)</m:t>
                                  </m:r>
                                </m:e>
                                <m:sup>
                                  <m:r>
                                    <a:rPr lang="en-US" sz="1400" i="1">
                                      <a:latin typeface="Cambria Math" panose="02040503050406030204" pitchFamily="18" charset="0"/>
                                    </a:rPr>
                                    <m:t>2</m:t>
                                  </m:r>
                                </m:sup>
                              </m:sSup>
                              <m:r>
                                <a:rPr lang="en-US" sz="1400" i="1">
                                  <a:latin typeface="Cambria Math" panose="02040503050406030204" pitchFamily="18" charset="0"/>
                                </a:rPr>
                                <m:t> </m:t>
                              </m:r>
                            </m:e>
                          </m:nary>
                        </m:e>
                      </m:d>
                    </m:oMath>
                  </m:oMathPara>
                </a14:m>
                <a:endParaRPr lang="en-US" sz="1400" dirty="0" smtClean="0"/>
              </a:p>
              <a:p>
                <a:pPr marL="685800" lvl="3" indent="0">
                  <a:buNone/>
                </a:pPr>
                <a:endParaRPr lang="en-US" sz="1400" dirty="0" smtClean="0"/>
              </a:p>
              <a:p>
                <a:endParaRPr lang="en-US" sz="16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31135" y="1945316"/>
                <a:ext cx="8104355" cy="3901302"/>
              </a:xfrm>
              <a:blipFill>
                <a:blip r:embed="rId2"/>
                <a:stretch>
                  <a:fillRect l="-451" t="-781"/>
                </a:stretch>
              </a:blipFill>
            </p:spPr>
            <p:txBody>
              <a:bodyPr/>
              <a:lstStyle/>
              <a:p>
                <a:r>
                  <a:rPr lang="en-US">
                    <a:noFill/>
                  </a:rPr>
                  <a:t> </a:t>
                </a:r>
              </a:p>
            </p:txBody>
          </p:sp>
        </mc:Fallback>
      </mc:AlternateContent>
    </p:spTree>
    <p:extLst>
      <p:ext uri="{BB962C8B-B14F-4D97-AF65-F5344CB8AC3E}">
        <p14:creationId xmlns:p14="http://schemas.microsoft.com/office/powerpoint/2010/main" val="210619518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748146"/>
            <a:ext cx="7729728" cy="845128"/>
          </a:xfrm>
        </p:spPr>
        <p:txBody>
          <a:bodyPr>
            <a:normAutofit fontScale="90000"/>
          </a:bodyPr>
          <a:lstStyle/>
          <a:p>
            <a:r>
              <a:rPr lang="en-US" dirty="0"/>
              <a:t>Linear Regression: Estimating Model </a:t>
            </a:r>
            <a:r>
              <a:rPr lang="en-US" dirty="0" smtClean="0"/>
              <a:t>Parameters (Cont.)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75786" y="1753587"/>
                <a:ext cx="8104355" cy="3901302"/>
              </a:xfrm>
            </p:spPr>
            <p:txBody>
              <a:bodyPr>
                <a:normAutofit/>
              </a:bodyPr>
              <a:lstStyle/>
              <a:p>
                <a:r>
                  <a:rPr lang="en-US" sz="1400" dirty="0" smtClean="0"/>
                  <a:t>It turns out that the above optimization problem is quite simple and has an analytical solution. </a:t>
                </a:r>
              </a:p>
              <a:p>
                <a:pPr lvl="1"/>
                <a:r>
                  <a:rPr lang="en-US" sz="1200" dirty="0" smtClean="0"/>
                  <a:t>One can set the gradient of </a:t>
                </a:r>
                <a14:m>
                  <m:oMath xmlns:m="http://schemas.openxmlformats.org/officeDocument/2006/math">
                    <m:r>
                      <a:rPr lang="en-US" sz="1200" b="0" i="1" smtClean="0">
                        <a:latin typeface="Cambria Math" panose="02040503050406030204" pitchFamily="18" charset="0"/>
                      </a:rPr>
                      <m:t>𝑀𝑆</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𝐸</m:t>
                        </m:r>
                      </m:e>
                      <m:sub>
                        <m:r>
                          <a:rPr lang="en-US" sz="1200" b="0" i="1" smtClean="0">
                            <a:latin typeface="Cambria Math" panose="02040503050406030204" pitchFamily="18" charset="0"/>
                          </a:rPr>
                          <m:t>𝑡𝑟𝑎𝑖𝑛</m:t>
                        </m:r>
                      </m:sub>
                    </m:sSub>
                  </m:oMath>
                </a14:m>
                <a:r>
                  <a:rPr lang="en-US" sz="1200" dirty="0" smtClean="0"/>
                  <a:t> with respect to weight vector </a:t>
                </a:r>
                <a14:m>
                  <m:oMath xmlns:m="http://schemas.openxmlformats.org/officeDocument/2006/math">
                    <m:r>
                      <a:rPr lang="en-US" sz="1200" b="1" i="1" smtClean="0">
                        <a:latin typeface="Cambria Math" panose="02040503050406030204" pitchFamily="18" charset="0"/>
                      </a:rPr>
                      <m:t>𝒘</m:t>
                    </m:r>
                  </m:oMath>
                </a14:m>
                <a:r>
                  <a:rPr lang="en-US" sz="1200" b="1" dirty="0" smtClean="0"/>
                  <a:t> </a:t>
                </a:r>
                <a:r>
                  <a:rPr lang="en-US" sz="1200" dirty="0" smtClean="0"/>
                  <a:t>to zero to  find the optimal value of </a:t>
                </a:r>
                <a14:m>
                  <m:oMath xmlns:m="http://schemas.openxmlformats.org/officeDocument/2006/math">
                    <m:r>
                      <a:rPr lang="en-US" sz="1200" b="1" i="1" smtClean="0">
                        <a:latin typeface="Cambria Math" panose="02040503050406030204" pitchFamily="18" charset="0"/>
                      </a:rPr>
                      <m:t>𝒘</m:t>
                    </m:r>
                  </m:oMath>
                </a14:m>
                <a:r>
                  <a:rPr lang="en-US" sz="1200" b="1" dirty="0" smtClean="0"/>
                  <a:t> </a:t>
                </a:r>
                <a:r>
                  <a:rPr lang="en-US" sz="1200" dirty="0" smtClean="0"/>
                  <a:t>for which </a:t>
                </a:r>
                <a14:m>
                  <m:oMath xmlns:m="http://schemas.openxmlformats.org/officeDocument/2006/math">
                    <m:r>
                      <a:rPr lang="en-US" sz="1200" i="1">
                        <a:latin typeface="Cambria Math" panose="02040503050406030204" pitchFamily="18" charset="0"/>
                      </a:rPr>
                      <m:t>𝑀𝑆</m:t>
                    </m:r>
                    <m:sSub>
                      <m:sSubPr>
                        <m:ctrlPr>
                          <a:rPr lang="en-US" sz="1200" i="1">
                            <a:latin typeface="Cambria Math" panose="02040503050406030204" pitchFamily="18" charset="0"/>
                          </a:rPr>
                        </m:ctrlPr>
                      </m:sSubPr>
                      <m:e>
                        <m:r>
                          <a:rPr lang="en-US" sz="1200" i="1">
                            <a:latin typeface="Cambria Math" panose="02040503050406030204" pitchFamily="18" charset="0"/>
                          </a:rPr>
                          <m:t>𝐸</m:t>
                        </m:r>
                      </m:e>
                      <m:sub>
                        <m:r>
                          <a:rPr lang="en-US" sz="1200" i="1">
                            <a:latin typeface="Cambria Math" panose="02040503050406030204" pitchFamily="18" charset="0"/>
                          </a:rPr>
                          <m:t>𝑡𝑟𝑎𝑖𝑛</m:t>
                        </m:r>
                      </m:sub>
                    </m:sSub>
                  </m:oMath>
                </a14:m>
                <a:r>
                  <a:rPr lang="en-US" sz="1200" b="1" dirty="0" smtClean="0"/>
                  <a:t> </a:t>
                </a:r>
                <a:r>
                  <a:rPr lang="en-US" sz="1200" dirty="0"/>
                  <a:t> </a:t>
                </a:r>
                <a:r>
                  <a:rPr lang="en-US" sz="1200" dirty="0" smtClean="0"/>
                  <a:t>is at its minimum.  ( details are out of the scope of this class).</a:t>
                </a:r>
                <a:endParaRPr lang="en-US" sz="1400" b="1" dirty="0"/>
              </a:p>
              <a:p>
                <a:r>
                  <a:rPr lang="en-US" sz="1400" dirty="0" smtClean="0"/>
                  <a:t>The optimal </a:t>
                </a:r>
                <a14:m>
                  <m:oMath xmlns:m="http://schemas.openxmlformats.org/officeDocument/2006/math">
                    <m:r>
                      <a:rPr lang="en-US" sz="1400" b="1" i="1">
                        <a:latin typeface="Cambria Math" panose="02040503050406030204" pitchFamily="18" charset="0"/>
                      </a:rPr>
                      <m:t>𝒘</m:t>
                    </m:r>
                  </m:oMath>
                </a14:m>
                <a:r>
                  <a:rPr lang="en-US" sz="1400" dirty="0" smtClean="0"/>
                  <a:t> is given by the following formula:</a:t>
                </a:r>
              </a:p>
              <a:p>
                <a:pPr marL="0" indent="0">
                  <a:buNone/>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𝒘</m:t>
                      </m:r>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d>
                            <m:dPr>
                              <m:ctrlPr>
                                <a:rPr lang="en-US" sz="1400" b="0" i="1" smtClean="0">
                                  <a:latin typeface="Cambria Math" panose="02040503050406030204" pitchFamily="18" charset="0"/>
                                </a:rPr>
                              </m:ctrlPr>
                            </m:dPr>
                            <m:e>
                              <m:sSup>
                                <m:sSupPr>
                                  <m:ctrlPr>
                                    <a:rPr lang="en-US" sz="1400" b="0" i="1" smtClean="0">
                                      <a:latin typeface="Cambria Math" panose="02040503050406030204" pitchFamily="18" charset="0"/>
                                    </a:rPr>
                                  </m:ctrlPr>
                                </m:sSupPr>
                                <m:e>
                                  <m:r>
                                    <a:rPr lang="en-US" sz="1400" b="1" i="1" smtClean="0">
                                      <a:latin typeface="Cambria Math" panose="02040503050406030204" pitchFamily="18" charset="0"/>
                                    </a:rPr>
                                    <m:t>𝑿</m:t>
                                  </m:r>
                                </m:e>
                                <m:sup>
                                  <m:sSup>
                                    <m:sSupPr>
                                      <m:ctrlPr>
                                        <a:rPr lang="en-US" sz="1400" b="0" i="1" smtClean="0">
                                          <a:latin typeface="Cambria Math" panose="02040503050406030204" pitchFamily="18" charset="0"/>
                                        </a:rPr>
                                      </m:ctrlPr>
                                    </m:sSupPr>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𝑡𝑟𝑎𝑖𝑛</m:t>
                                          </m:r>
                                        </m:e>
                                      </m:d>
                                    </m:e>
                                    <m:sup>
                                      <m:r>
                                        <a:rPr lang="en-US" sz="1400" b="0" i="1" smtClean="0">
                                          <a:latin typeface="Cambria Math" panose="02040503050406030204" pitchFamily="18" charset="0"/>
                                        </a:rPr>
                                        <m:t>𝑇</m:t>
                                      </m:r>
                                    </m:sup>
                                  </m:sSup>
                                </m:sup>
                              </m:sSup>
                              <m:sSup>
                                <m:sSupPr>
                                  <m:ctrlPr>
                                    <a:rPr lang="en-US" sz="1400" i="1">
                                      <a:latin typeface="Cambria Math" panose="02040503050406030204" pitchFamily="18" charset="0"/>
                                    </a:rPr>
                                  </m:ctrlPr>
                                </m:sSupPr>
                                <m:e>
                                  <m:r>
                                    <a:rPr lang="en-US" sz="1400" b="1" i="1">
                                      <a:latin typeface="Cambria Math" panose="02040503050406030204" pitchFamily="18" charset="0"/>
                                    </a:rPr>
                                    <m:t>𝑿</m:t>
                                  </m:r>
                                </m:e>
                                <m:sup>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𝑡𝑟𝑎𝑖𝑛</m:t>
                                      </m:r>
                                    </m:e>
                                  </m:d>
                                </m:sup>
                              </m:sSup>
                            </m:e>
                          </m:d>
                        </m:e>
                        <m:sup>
                          <m:r>
                            <a:rPr lang="en-US" sz="1400" b="0" i="1" smtClean="0">
                              <a:latin typeface="Cambria Math" panose="02040503050406030204" pitchFamily="18" charset="0"/>
                            </a:rPr>
                            <m:t>−1</m:t>
                          </m:r>
                        </m:sup>
                      </m:sSup>
                      <m:sSup>
                        <m:sSupPr>
                          <m:ctrlPr>
                            <a:rPr lang="en-US" sz="1400" i="1">
                              <a:latin typeface="Cambria Math" panose="02040503050406030204" pitchFamily="18" charset="0"/>
                            </a:rPr>
                          </m:ctrlPr>
                        </m:sSupPr>
                        <m:e>
                          <m:r>
                            <a:rPr lang="en-US" sz="1400" b="1" i="1">
                              <a:latin typeface="Cambria Math" panose="02040503050406030204" pitchFamily="18" charset="0"/>
                            </a:rPr>
                            <m:t>𝑿</m:t>
                          </m:r>
                        </m:e>
                        <m:sup>
                          <m:d>
                            <m:dPr>
                              <m:ctrlPr>
                                <a:rPr lang="en-US" sz="1400" i="1">
                                  <a:latin typeface="Cambria Math" panose="02040503050406030204" pitchFamily="18" charset="0"/>
                                </a:rPr>
                              </m:ctrlPr>
                            </m:dPr>
                            <m:e>
                              <m:r>
                                <a:rPr lang="en-US" sz="1400" i="1">
                                  <a:latin typeface="Cambria Math" panose="02040503050406030204" pitchFamily="18" charset="0"/>
                                </a:rPr>
                                <m:t>𝑡𝑟</m:t>
                              </m:r>
                              <m:r>
                                <a:rPr lang="en-US" sz="1400" b="0" i="1" smtClean="0">
                                  <a:latin typeface="Cambria Math" panose="02040503050406030204" pitchFamily="18" charset="0"/>
                                </a:rPr>
                                <m:t>𝑎𝑖</m:t>
                              </m:r>
                              <m:r>
                                <a:rPr lang="en-US" sz="1400" i="1">
                                  <a:latin typeface="Cambria Math" panose="02040503050406030204" pitchFamily="18" charset="0"/>
                                </a:rPr>
                                <m:t>𝑛</m:t>
                              </m:r>
                            </m:e>
                          </m:d>
                        </m:sup>
                      </m:sSup>
                      <m:sSup>
                        <m:sSupPr>
                          <m:ctrlPr>
                            <a:rPr lang="en-US" sz="1400" b="0" i="1" smtClean="0">
                              <a:latin typeface="Cambria Math" panose="02040503050406030204" pitchFamily="18" charset="0"/>
                            </a:rPr>
                          </m:ctrlPr>
                        </m:sSupPr>
                        <m:e>
                          <m:r>
                            <a:rPr lang="en-US" sz="1400" b="1" i="1" smtClean="0">
                              <a:latin typeface="Cambria Math" panose="02040503050406030204" pitchFamily="18" charset="0"/>
                            </a:rPr>
                            <m:t>𝒚</m:t>
                          </m:r>
                        </m:e>
                        <m:sup>
                          <m:r>
                            <a:rPr lang="en-US" sz="1400" b="0" i="1" smtClean="0">
                              <a:latin typeface="Cambria Math" panose="02040503050406030204" pitchFamily="18" charset="0"/>
                            </a:rPr>
                            <m:t>𝑡𝑟𝑎𝑖𝑛</m:t>
                          </m:r>
                        </m:sup>
                      </m:sSup>
                    </m:oMath>
                  </m:oMathPara>
                </a14:m>
                <a:endParaRPr lang="en-US" sz="1400" b="1" dirty="0" smtClean="0"/>
              </a:p>
              <a:p>
                <a:pPr marL="0" indent="0">
                  <a:buNone/>
                </a:pPr>
                <a:endParaRPr lang="en-US" sz="14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75786" y="1753587"/>
                <a:ext cx="8104355" cy="3901302"/>
              </a:xfrm>
              <a:blipFill>
                <a:blip r:embed="rId2"/>
                <a:stretch>
                  <a:fillRect l="-75" t="-313" r="-226"/>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794289" y="3571009"/>
            <a:ext cx="5467350" cy="2819400"/>
          </a:xfrm>
          <a:prstGeom prst="rect">
            <a:avLst/>
          </a:prstGeom>
        </p:spPr>
      </p:pic>
      <p:sp>
        <p:nvSpPr>
          <p:cNvPr id="5" name="Left Arrow 4"/>
          <p:cNvSpPr/>
          <p:nvPr/>
        </p:nvSpPr>
        <p:spPr>
          <a:xfrm>
            <a:off x="2561306" y="4627417"/>
            <a:ext cx="361725" cy="40178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p:cNvSpPr txBox="1"/>
              <p:nvPr/>
            </p:nvSpPr>
            <p:spPr>
              <a:xfrm>
                <a:off x="9414907" y="2519984"/>
                <a:ext cx="2378098" cy="418576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smtClean="0"/>
                  <a:t>To find the equation of the line that best fits the training data we need to fond the optimal w (i.e., the slope of the line that fits the data)</a:t>
                </a:r>
              </a:p>
              <a:p>
                <a:pPr marL="285750" indent="-285750">
                  <a:buFont typeface="Arial" panose="020B0604020202020204" pitchFamily="34" charset="0"/>
                  <a:buChar char="•"/>
                </a:pPr>
                <a:r>
                  <a:rPr lang="en-US" sz="1400" dirty="0" smtClean="0"/>
                  <a:t>The optimal w is the one that minimizes the training error (i.e., </a:t>
                </a:r>
                <a14:m>
                  <m:oMath xmlns:m="http://schemas.openxmlformats.org/officeDocument/2006/math">
                    <m:r>
                      <a:rPr lang="en-US" sz="1400" b="0" i="1" smtClean="0">
                        <a:latin typeface="Cambria Math" panose="02040503050406030204" pitchFamily="18" charset="0"/>
                      </a:rPr>
                      <m:t>𝑀𝑆</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𝐸</m:t>
                        </m:r>
                      </m:e>
                      <m:sub>
                        <m:r>
                          <a:rPr lang="en-US" sz="1400" b="0" i="1" smtClean="0">
                            <a:latin typeface="Cambria Math" panose="02040503050406030204" pitchFamily="18" charset="0"/>
                          </a:rPr>
                          <m:t>𝑡𝑟𝑎𝑖𝑛</m:t>
                        </m:r>
                      </m:sub>
                    </m:sSub>
                    <m:r>
                      <a:rPr lang="en-US" sz="1400" b="0" i="1" smtClean="0">
                        <a:latin typeface="Cambria Math" panose="02040503050406030204" pitchFamily="18" charset="0"/>
                      </a:rPr>
                      <m:t>)</m:t>
                    </m:r>
                  </m:oMath>
                </a14:m>
                <a:endParaRPr lang="en-US" sz="1400" dirty="0" smtClean="0"/>
              </a:p>
              <a:p>
                <a:pPr marL="285750" indent="-285750">
                  <a:buFont typeface="Arial" panose="020B0604020202020204" pitchFamily="34" charset="0"/>
                  <a:buChar char="•"/>
                </a:pPr>
                <a:r>
                  <a:rPr lang="en-US" sz="1400" dirty="0" smtClean="0"/>
                  <a:t>This figure shows how </a:t>
                </a:r>
                <a14:m>
                  <m:oMath xmlns:m="http://schemas.openxmlformats.org/officeDocument/2006/math">
                    <m:r>
                      <a:rPr lang="en-US" sz="1400" i="1">
                        <a:latin typeface="Cambria Math" panose="02040503050406030204" pitchFamily="18" charset="0"/>
                      </a:rPr>
                      <m:t>𝑀𝑆</m:t>
                    </m:r>
                    <m:sSub>
                      <m:sSubPr>
                        <m:ctrlPr>
                          <a:rPr lang="en-US" sz="1400" i="1">
                            <a:latin typeface="Cambria Math" panose="02040503050406030204" pitchFamily="18" charset="0"/>
                          </a:rPr>
                        </m:ctrlPr>
                      </m:sSubPr>
                      <m:e>
                        <m:r>
                          <a:rPr lang="en-US" sz="1400" i="1">
                            <a:latin typeface="Cambria Math" panose="02040503050406030204" pitchFamily="18" charset="0"/>
                          </a:rPr>
                          <m:t>𝐸</m:t>
                        </m:r>
                      </m:e>
                      <m:sub>
                        <m:r>
                          <a:rPr lang="en-US" sz="1400" i="1">
                            <a:latin typeface="Cambria Math" panose="02040503050406030204" pitchFamily="18" charset="0"/>
                          </a:rPr>
                          <m:t>𝑡𝑟𝑎𝑖𝑛</m:t>
                        </m:r>
                      </m:sub>
                    </m:sSub>
                  </m:oMath>
                </a14:m>
                <a:r>
                  <a:rPr lang="en-US" sz="1400" dirty="0" smtClean="0"/>
                  <a:t> changes with different values of w</a:t>
                </a:r>
              </a:p>
              <a:p>
                <a:pPr marL="285750" indent="-285750">
                  <a:buFont typeface="Arial" panose="020B0604020202020204" pitchFamily="34" charset="0"/>
                  <a:buChar char="•"/>
                </a:pPr>
                <a:r>
                  <a:rPr lang="en-US" sz="1400" dirty="0" smtClean="0"/>
                  <a:t>At w=1.5 we have the lowest  </a:t>
                </a:r>
                <a14:m>
                  <m:oMath xmlns:m="http://schemas.openxmlformats.org/officeDocument/2006/math">
                    <m:r>
                      <a:rPr lang="en-US" sz="1400" i="1">
                        <a:latin typeface="Cambria Math" panose="02040503050406030204" pitchFamily="18" charset="0"/>
                      </a:rPr>
                      <m:t>𝑀𝑆</m:t>
                    </m:r>
                    <m:sSub>
                      <m:sSubPr>
                        <m:ctrlPr>
                          <a:rPr lang="en-US" sz="1400" i="1">
                            <a:latin typeface="Cambria Math" panose="02040503050406030204" pitchFamily="18" charset="0"/>
                          </a:rPr>
                        </m:ctrlPr>
                      </m:sSubPr>
                      <m:e>
                        <m:r>
                          <a:rPr lang="en-US" sz="1400" i="1">
                            <a:latin typeface="Cambria Math" panose="02040503050406030204" pitchFamily="18" charset="0"/>
                          </a:rPr>
                          <m:t>𝐸</m:t>
                        </m:r>
                      </m:e>
                      <m:sub>
                        <m:r>
                          <a:rPr lang="en-US" sz="1400" i="1">
                            <a:latin typeface="Cambria Math" panose="02040503050406030204" pitchFamily="18" charset="0"/>
                          </a:rPr>
                          <m:t>𝑡𝑟𝑎𝑖𝑛</m:t>
                        </m:r>
                      </m:sub>
                    </m:sSub>
                  </m:oMath>
                </a14:m>
                <a:r>
                  <a:rPr lang="en-US" sz="1400" dirty="0" smtClean="0"/>
                  <a:t>. </a:t>
                </a:r>
              </a:p>
              <a:p>
                <a:pPr marL="285750" indent="-285750">
                  <a:buFont typeface="Arial" panose="020B0604020202020204" pitchFamily="34" charset="0"/>
                  <a:buChar char="•"/>
                </a:pPr>
                <a:r>
                  <a:rPr lang="en-US" sz="1400" dirty="0" smtClean="0"/>
                  <a:t>This means that the line with slope 1.5 fits the training data with the lowest error </a:t>
                </a:r>
                <a:endParaRPr lang="en-US" sz="1400" dirty="0"/>
              </a:p>
            </p:txBody>
          </p:sp>
        </mc:Choice>
        <mc:Fallback xmlns="">
          <p:sp>
            <p:nvSpPr>
              <p:cNvPr id="6" name="TextBox 5"/>
              <p:cNvSpPr txBox="1">
                <a:spLocks noRot="1" noChangeAspect="1" noMove="1" noResize="1" noEditPoints="1" noAdjustHandles="1" noChangeArrowheads="1" noChangeShapeType="1" noTextEdit="1"/>
              </p:cNvSpPr>
              <p:nvPr/>
            </p:nvSpPr>
            <p:spPr>
              <a:xfrm>
                <a:off x="9414907" y="2519984"/>
                <a:ext cx="2378098" cy="4185761"/>
              </a:xfrm>
              <a:prstGeom prst="rect">
                <a:avLst/>
              </a:prstGeom>
              <a:blipFill>
                <a:blip r:embed="rId4"/>
                <a:stretch>
                  <a:fillRect l="-255" t="-145" b="-436"/>
                </a:stretch>
              </a:blipFill>
            </p:spPr>
            <p:txBody>
              <a:bodyPr/>
              <a:lstStyle/>
              <a:p>
                <a:r>
                  <a:rPr lang="en-US">
                    <a:noFill/>
                  </a:rPr>
                  <a:t> </a:t>
                </a:r>
              </a:p>
            </p:txBody>
          </p:sp>
        </mc:Fallback>
      </mc:AlternateContent>
      <p:sp>
        <p:nvSpPr>
          <p:cNvPr id="7" name="TextBox 6"/>
          <p:cNvSpPr txBox="1"/>
          <p:nvPr/>
        </p:nvSpPr>
        <p:spPr>
          <a:xfrm>
            <a:off x="183208" y="3318715"/>
            <a:ext cx="2378098" cy="3108543"/>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smtClean="0"/>
              <a:t>Here is an example of linear regression with only one feature.</a:t>
            </a:r>
          </a:p>
          <a:p>
            <a:pPr marL="285750" indent="-285750">
              <a:buFont typeface="Arial" panose="020B0604020202020204" pitchFamily="34" charset="0"/>
              <a:buChar char="•"/>
            </a:pPr>
            <a:r>
              <a:rPr lang="en-US" sz="1400" dirty="0" smtClean="0"/>
              <a:t> We have a training set of 5 data points. (the blue dots) The x-axis show the value of the feature and the y-axis show the target. </a:t>
            </a:r>
          </a:p>
          <a:p>
            <a:pPr marL="285750" indent="-285750">
              <a:buFont typeface="Arial" panose="020B0604020202020204" pitchFamily="34" charset="0"/>
              <a:buChar char="•"/>
            </a:pPr>
            <a:r>
              <a:rPr lang="en-US" sz="1400" dirty="0" smtClean="0"/>
              <a:t>The goal of linear regression is to find the equation of a line that can best fit these data points and capture their trend</a:t>
            </a:r>
          </a:p>
          <a:p>
            <a:endParaRPr lang="en-US" sz="1400" dirty="0"/>
          </a:p>
        </p:txBody>
      </p:sp>
      <p:sp>
        <p:nvSpPr>
          <p:cNvPr id="8" name="Right Arrow 7"/>
          <p:cNvSpPr/>
          <p:nvPr/>
        </p:nvSpPr>
        <p:spPr>
          <a:xfrm>
            <a:off x="8243455" y="4502727"/>
            <a:ext cx="1171452" cy="3199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344358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81854" y="768960"/>
            <a:ext cx="8546123" cy="1200518"/>
          </a:xfrm>
        </p:spPr>
        <p:txBody>
          <a:bodyPr>
            <a:normAutofit/>
          </a:bodyPr>
          <a:lstStyle/>
          <a:p>
            <a:r>
              <a:rPr lang="en-US" dirty="0" smtClean="0"/>
              <a:t> Preliminaries</a:t>
            </a:r>
            <a:endParaRPr lang="en-US" dirty="0"/>
          </a:p>
        </p:txBody>
      </p:sp>
      <p:sp>
        <p:nvSpPr>
          <p:cNvPr id="6" name="Text Placeholder 5"/>
          <p:cNvSpPr>
            <a:spLocks noGrp="1"/>
          </p:cNvSpPr>
          <p:nvPr>
            <p:ph type="body" idx="1"/>
          </p:nvPr>
        </p:nvSpPr>
        <p:spPr>
          <a:xfrm>
            <a:off x="668740" y="2760785"/>
            <a:ext cx="10233721" cy="3790140"/>
          </a:xfrm>
        </p:spPr>
        <p:txBody>
          <a:bodyPr>
            <a:normAutofit lnSpcReduction="10000"/>
          </a:bodyPr>
          <a:lstStyle/>
          <a:p>
            <a:r>
              <a:rPr lang="en-US" sz="2100" dirty="0">
                <a:solidFill>
                  <a:schemeClr val="tx1">
                    <a:lumMod val="75000"/>
                  </a:schemeClr>
                </a:solidFill>
              </a:rPr>
              <a:t>1.1 AI vs ML vs Deep Learning</a:t>
            </a:r>
          </a:p>
          <a:p>
            <a:r>
              <a:rPr lang="en-US" dirty="0">
                <a:solidFill>
                  <a:schemeClr val="tx1">
                    <a:lumMod val="75000"/>
                  </a:schemeClr>
                </a:solidFill>
              </a:rPr>
              <a:t>1.2  Elements of a Machine Learning Program</a:t>
            </a:r>
          </a:p>
          <a:p>
            <a:r>
              <a:rPr lang="en-US" b="1" dirty="0">
                <a:solidFill>
                  <a:schemeClr val="tx1">
                    <a:lumMod val="95000"/>
                  </a:schemeClr>
                </a:solidFill>
              </a:rPr>
              <a:t>1.3  Examples of Machine Learning Programs</a:t>
            </a:r>
          </a:p>
          <a:p>
            <a:pPr marL="800100" lvl="1" indent="-342900">
              <a:buFont typeface="Arial" panose="020B0604020202020204" pitchFamily="34" charset="0"/>
              <a:buChar char="•"/>
            </a:pPr>
            <a:r>
              <a:rPr lang="en-US" sz="2100" dirty="0" smtClean="0">
                <a:solidFill>
                  <a:schemeClr val="tx1">
                    <a:lumMod val="75000"/>
                  </a:schemeClr>
                </a:solidFill>
              </a:rPr>
              <a:t>Background: Basic </a:t>
            </a:r>
            <a:r>
              <a:rPr lang="en-US" sz="2100" dirty="0">
                <a:solidFill>
                  <a:schemeClr val="tx1">
                    <a:lumMod val="75000"/>
                  </a:schemeClr>
                </a:solidFill>
              </a:rPr>
              <a:t>Linear Algebra </a:t>
            </a:r>
            <a:endParaRPr lang="en-US" sz="2100" dirty="0" smtClean="0">
              <a:solidFill>
                <a:schemeClr val="tx1">
                  <a:lumMod val="75000"/>
                </a:schemeClr>
              </a:solidFill>
            </a:endParaRPr>
          </a:p>
          <a:p>
            <a:pPr marL="800100" lvl="1" indent="-342900">
              <a:lnSpc>
                <a:spcPct val="110000"/>
              </a:lnSpc>
              <a:buFont typeface="Arial" panose="020B0604020202020204" pitchFamily="34" charset="0"/>
              <a:buChar char="•"/>
            </a:pPr>
            <a:r>
              <a:rPr lang="en-US" sz="2100" dirty="0">
                <a:solidFill>
                  <a:schemeClr val="tx1">
                    <a:lumMod val="75000"/>
                  </a:schemeClr>
                </a:solidFill>
              </a:rPr>
              <a:t>Linear Regression</a:t>
            </a:r>
          </a:p>
          <a:p>
            <a:pPr marL="800100" lvl="1" indent="-342900">
              <a:lnSpc>
                <a:spcPct val="110000"/>
              </a:lnSpc>
              <a:buFont typeface="Arial" panose="020B0604020202020204" pitchFamily="34" charset="0"/>
              <a:buChar char="•"/>
            </a:pPr>
            <a:r>
              <a:rPr lang="en-US" b="1" dirty="0">
                <a:solidFill>
                  <a:schemeClr val="tx1">
                    <a:lumMod val="95000"/>
                  </a:schemeClr>
                </a:solidFill>
              </a:rPr>
              <a:t>Background: Probability </a:t>
            </a:r>
          </a:p>
          <a:p>
            <a:pPr marL="800100" lvl="1" indent="-342900">
              <a:lnSpc>
                <a:spcPct val="110000"/>
              </a:lnSpc>
              <a:buFont typeface="Arial" panose="020B0604020202020204" pitchFamily="34" charset="0"/>
              <a:buChar char="•"/>
            </a:pPr>
            <a:r>
              <a:rPr lang="en-US" sz="2100" dirty="0">
                <a:solidFill>
                  <a:schemeClr val="tx1">
                    <a:lumMod val="75000"/>
                  </a:schemeClr>
                </a:solidFill>
              </a:rPr>
              <a:t>Logistic Regression</a:t>
            </a:r>
          </a:p>
          <a:p>
            <a:r>
              <a:rPr lang="en-US" dirty="0">
                <a:solidFill>
                  <a:schemeClr val="tx1">
                    <a:lumMod val="75000"/>
                  </a:schemeClr>
                </a:solidFill>
              </a:rPr>
              <a:t>1.4 Capacity, Overfitting, and Under-fitting</a:t>
            </a:r>
          </a:p>
          <a:p>
            <a:r>
              <a:rPr lang="en-US" dirty="0">
                <a:solidFill>
                  <a:schemeClr val="tx1">
                    <a:lumMod val="75000"/>
                  </a:schemeClr>
                </a:solidFill>
              </a:rPr>
              <a:t>1.5 Hyper-parameters and Validation Sets</a:t>
            </a:r>
          </a:p>
          <a:p>
            <a:endParaRPr lang="en-US" dirty="0">
              <a:solidFill>
                <a:schemeClr val="tx1">
                  <a:lumMod val="85000"/>
                </a:schemeClr>
              </a:solidFill>
            </a:endParaRPr>
          </a:p>
          <a:p>
            <a:pPr lvl="1"/>
            <a:endParaRPr lang="en-US" b="1" dirty="0">
              <a:solidFill>
                <a:schemeClr val="tx1"/>
              </a:solidFill>
            </a:endParaRPr>
          </a:p>
        </p:txBody>
      </p:sp>
    </p:spTree>
    <p:extLst>
      <p:ext uri="{BB962C8B-B14F-4D97-AF65-F5344CB8AC3E}">
        <p14:creationId xmlns:p14="http://schemas.microsoft.com/office/powerpoint/2010/main" val="334034099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31136" y="964692"/>
            <a:ext cx="7729728" cy="878856"/>
          </a:xfrm>
        </p:spPr>
        <p:txBody>
          <a:bodyPr/>
          <a:lstStyle/>
          <a:p>
            <a:r>
              <a:rPr lang="en-US" dirty="0" smtClean="0"/>
              <a:t>Basic Probability Refresher</a:t>
            </a:r>
            <a:endParaRPr lang="en-US" dirty="0"/>
          </a:p>
        </p:txBody>
      </p:sp>
      <p:sp>
        <p:nvSpPr>
          <p:cNvPr id="5" name="Content Placeholder 4"/>
          <p:cNvSpPr>
            <a:spLocks noGrp="1"/>
          </p:cNvSpPr>
          <p:nvPr>
            <p:ph idx="1"/>
          </p:nvPr>
        </p:nvSpPr>
        <p:spPr>
          <a:xfrm>
            <a:off x="952500" y="2225090"/>
            <a:ext cx="10287000" cy="3586910"/>
          </a:xfrm>
        </p:spPr>
        <p:txBody>
          <a:bodyPr>
            <a:normAutofit fontScale="92500" lnSpcReduction="20000"/>
          </a:bodyPr>
          <a:lstStyle/>
          <a:p>
            <a:r>
              <a:rPr lang="en-US" dirty="0" smtClean="0"/>
              <a:t>The most simple form of a deep learning model is a stack of logistic regression units. </a:t>
            </a:r>
          </a:p>
          <a:p>
            <a:r>
              <a:rPr lang="en-US" dirty="0" smtClean="0"/>
              <a:t>Therefore it makes sense to review logistic regression model as another example of a machine learning program.</a:t>
            </a:r>
          </a:p>
          <a:p>
            <a:r>
              <a:rPr lang="en-US" dirty="0" smtClean="0"/>
              <a:t>However, before doing so, we need a quick refresher on probability.</a:t>
            </a:r>
          </a:p>
          <a:p>
            <a:r>
              <a:rPr lang="en-US" dirty="0" smtClean="0"/>
              <a:t>In one form or another machine learning is all about making predictions.  In many cases, not only we need the machines to make predictions based on the example data but we also want to know how </a:t>
            </a:r>
            <a:r>
              <a:rPr lang="en-US" b="1" dirty="0" smtClean="0"/>
              <a:t>confident</a:t>
            </a:r>
            <a:r>
              <a:rPr lang="en-US" dirty="0" smtClean="0"/>
              <a:t> the machine is in those predictions.  </a:t>
            </a:r>
            <a:r>
              <a:rPr lang="en-US" dirty="0"/>
              <a:t> </a:t>
            </a:r>
            <a:endParaRPr lang="en-US" dirty="0" smtClean="0"/>
          </a:p>
          <a:p>
            <a:pPr lvl="1"/>
            <a:r>
              <a:rPr lang="en-US" dirty="0" smtClean="0"/>
              <a:t>For instance, consider a classification algorithm that takes a mammogram image and predicts whether a tumor present in the image is malignant or benign . If the classification algorithm decides that the tumor is malignant with 98% confidence in one image and only 55% confidence in another image, then it might be recommended to proceed with further diagnostic tests  (such as core needle biopsy) in the former case.</a:t>
            </a:r>
          </a:p>
          <a:p>
            <a:r>
              <a:rPr lang="en-US" dirty="0" smtClean="0"/>
              <a:t>Many classification algorithms such as logistic regression and classification neural networks provide a probability value for each class of the target variable measuring their confidence in predicting that class. </a:t>
            </a:r>
          </a:p>
          <a:p>
            <a:r>
              <a:rPr lang="en-US" dirty="0" smtClean="0"/>
              <a:t>So let’s do a quick review of some of the basic probability concepts we need in this class.</a:t>
            </a:r>
          </a:p>
          <a:p>
            <a:endParaRPr lang="en-US" dirty="0" smtClean="0"/>
          </a:p>
        </p:txBody>
      </p:sp>
    </p:spTree>
    <p:extLst>
      <p:ext uri="{BB962C8B-B14F-4D97-AF65-F5344CB8AC3E}">
        <p14:creationId xmlns:p14="http://schemas.microsoft.com/office/powerpoint/2010/main" val="139060224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964692"/>
            <a:ext cx="7729728" cy="716624"/>
          </a:xfrm>
        </p:spPr>
        <p:txBody>
          <a:bodyPr>
            <a:normAutofit fontScale="90000"/>
          </a:bodyPr>
          <a:lstStyle/>
          <a:p>
            <a:r>
              <a:rPr lang="en-US" dirty="0" smtClean="0"/>
              <a:t>What is probability</a:t>
            </a:r>
            <a:endParaRPr lang="en-US" dirty="0"/>
          </a:p>
        </p:txBody>
      </p:sp>
      <p:sp>
        <p:nvSpPr>
          <p:cNvPr id="3" name="Content Placeholder 2"/>
          <p:cNvSpPr>
            <a:spLocks noGrp="1"/>
          </p:cNvSpPr>
          <p:nvPr>
            <p:ph idx="1"/>
          </p:nvPr>
        </p:nvSpPr>
        <p:spPr>
          <a:xfrm>
            <a:off x="2231136" y="2064774"/>
            <a:ext cx="7729728" cy="3675253"/>
          </a:xfrm>
        </p:spPr>
        <p:txBody>
          <a:bodyPr/>
          <a:lstStyle/>
          <a:p>
            <a:r>
              <a:rPr lang="en-US" dirty="0"/>
              <a:t>Everybody is familiar with the phrase “the probability that a coin will land heads is  0.5</a:t>
            </a:r>
            <a:r>
              <a:rPr lang="en-US" dirty="0" smtClean="0"/>
              <a:t>”. But what does this exactly mean?</a:t>
            </a:r>
          </a:p>
          <a:p>
            <a:r>
              <a:rPr lang="en-US" dirty="0"/>
              <a:t>Loosely speaking, probability is the chance  of an event occurring. </a:t>
            </a:r>
            <a:endParaRPr lang="en-US" dirty="0" smtClean="0"/>
          </a:p>
          <a:p>
            <a:r>
              <a:rPr lang="en-US" dirty="0" smtClean="0"/>
              <a:t>There are two interpretations of probability:</a:t>
            </a:r>
          </a:p>
          <a:p>
            <a:pPr lvl="1"/>
            <a:r>
              <a:rPr lang="en-US" b="1" dirty="0" smtClean="0"/>
              <a:t>Frequentist  Interpretation</a:t>
            </a:r>
            <a:r>
              <a:rPr lang="en-US" dirty="0"/>
              <a:t>:</a:t>
            </a:r>
            <a:r>
              <a:rPr lang="en-US" dirty="0" smtClean="0"/>
              <a:t> probabilities </a:t>
            </a:r>
            <a:r>
              <a:rPr lang="en-US" dirty="0"/>
              <a:t>represent long  run frequencies of events. For example, </a:t>
            </a:r>
            <a:r>
              <a:rPr lang="en-US" dirty="0" smtClean="0"/>
              <a:t>if we </a:t>
            </a:r>
            <a:r>
              <a:rPr lang="en-US" dirty="0"/>
              <a:t>flip  the coin many times, we expect it to land heads about half the </a:t>
            </a:r>
            <a:r>
              <a:rPr lang="en-US" dirty="0" smtClean="0"/>
              <a:t>time so the probability of a fair coin  landing on head is 0.5</a:t>
            </a:r>
            <a:endParaRPr lang="en-US" b="1" dirty="0" smtClean="0"/>
          </a:p>
          <a:p>
            <a:pPr lvl="1"/>
            <a:r>
              <a:rPr lang="en-US" b="1" dirty="0" smtClean="0"/>
              <a:t>Bayesian Interpretation: </a:t>
            </a:r>
            <a:r>
              <a:rPr lang="en-US" dirty="0" smtClean="0"/>
              <a:t>probability </a:t>
            </a:r>
            <a:r>
              <a:rPr lang="en-US" dirty="0"/>
              <a:t>is used to quantify our uncertainty about something; hence it is  fundamentally related to information rather than repeated </a:t>
            </a:r>
            <a:r>
              <a:rPr lang="en-US" dirty="0" smtClean="0"/>
              <a:t>trials. We know that the a fair coin is equally likely to land heads or tail, therefore, we know that the probability of landing head is 0.5 ( without having to repeatedly toss the coin)</a:t>
            </a:r>
            <a:endParaRPr lang="en-US" dirty="0"/>
          </a:p>
        </p:txBody>
      </p:sp>
    </p:spTree>
    <p:extLst>
      <p:ext uri="{BB962C8B-B14F-4D97-AF65-F5344CB8AC3E}">
        <p14:creationId xmlns:p14="http://schemas.microsoft.com/office/powerpoint/2010/main" val="338773570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experiments, outcome, and sample space</a:t>
            </a:r>
            <a:endParaRPr lang="en-US" dirty="0"/>
          </a:p>
        </p:txBody>
      </p:sp>
      <p:sp>
        <p:nvSpPr>
          <p:cNvPr id="3" name="Content Placeholder 2"/>
          <p:cNvSpPr>
            <a:spLocks noGrp="1"/>
          </p:cNvSpPr>
          <p:nvPr>
            <p:ph idx="1"/>
          </p:nvPr>
        </p:nvSpPr>
        <p:spPr>
          <a:xfrm>
            <a:off x="2113149" y="2328328"/>
            <a:ext cx="7729728" cy="3526782"/>
          </a:xfrm>
        </p:spPr>
        <p:txBody>
          <a:bodyPr>
            <a:normAutofit fontScale="92500" lnSpcReduction="20000"/>
          </a:bodyPr>
          <a:lstStyle/>
          <a:p>
            <a:r>
              <a:rPr lang="en-US" dirty="0" smtClean="0"/>
              <a:t>A </a:t>
            </a:r>
            <a:r>
              <a:rPr lang="en-US" b="1" dirty="0"/>
              <a:t>random experiment </a:t>
            </a:r>
            <a:r>
              <a:rPr lang="en-US" dirty="0"/>
              <a:t>is an experiment or a  process for which the outcome cannot be predicted with </a:t>
            </a:r>
            <a:r>
              <a:rPr lang="en-US" dirty="0" smtClean="0"/>
              <a:t>certainty</a:t>
            </a:r>
          </a:p>
          <a:p>
            <a:pPr lvl="1"/>
            <a:r>
              <a:rPr lang="en-US" dirty="0" smtClean="0"/>
              <a:t>For instance rolling a die is a random experiment because you don’t know what number you will see</a:t>
            </a:r>
          </a:p>
          <a:p>
            <a:r>
              <a:rPr lang="en-US" dirty="0" smtClean="0"/>
              <a:t>An </a:t>
            </a:r>
            <a:r>
              <a:rPr lang="en-US" b="1" dirty="0" smtClean="0"/>
              <a:t>outcome </a:t>
            </a:r>
            <a:r>
              <a:rPr lang="en-US" dirty="0" smtClean="0"/>
              <a:t> is the result of a single trial of a random experiment. </a:t>
            </a:r>
          </a:p>
          <a:p>
            <a:pPr lvl="1"/>
            <a:r>
              <a:rPr lang="en-US" dirty="0" smtClean="0"/>
              <a:t>For example, seeing a number between 1-6 is an outcome of rolling a die.</a:t>
            </a:r>
          </a:p>
          <a:p>
            <a:r>
              <a:rPr lang="en-US" b="1" dirty="0" smtClean="0"/>
              <a:t>Sample Space: </a:t>
            </a:r>
            <a:r>
              <a:rPr lang="en-US" dirty="0" smtClean="0"/>
              <a:t> is a set of all possible outcomes or a random experiment</a:t>
            </a:r>
          </a:p>
          <a:p>
            <a:pPr lvl="1"/>
            <a:r>
              <a:rPr lang="en-US" dirty="0" smtClean="0"/>
              <a:t>For instance, the sample space for tossing a coin is {Head, Tail}, the sample space for rolling a die is {1,2,3,4,5,6}. The sample space of tossing two coins is {Head-Head, Tail-Head, Head-Tail, Tail-Tail}</a:t>
            </a:r>
          </a:p>
          <a:p>
            <a:r>
              <a:rPr lang="en-US" b="1" dirty="0" smtClean="0"/>
              <a:t>Event: </a:t>
            </a:r>
            <a:r>
              <a:rPr lang="en-US" dirty="0" smtClean="0"/>
              <a:t> is a subset of a sample space. </a:t>
            </a:r>
          </a:p>
          <a:p>
            <a:pPr lvl="1"/>
            <a:r>
              <a:rPr lang="en-US" dirty="0" smtClean="0"/>
              <a:t>For instance, the event of seeing an odd number when rolling a die is {1,3} or the event of getting a sum greater than 12 when rolling two dice is  empty {}.</a:t>
            </a:r>
          </a:p>
          <a:p>
            <a:endParaRPr lang="en-US" b="1" dirty="0"/>
          </a:p>
          <a:p>
            <a:endParaRPr lang="en-US" dirty="0"/>
          </a:p>
        </p:txBody>
      </p:sp>
    </p:spTree>
    <p:extLst>
      <p:ext uri="{BB962C8B-B14F-4D97-AF65-F5344CB8AC3E}">
        <p14:creationId xmlns:p14="http://schemas.microsoft.com/office/powerpoint/2010/main" val="303749257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Axioms of Probability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02891" y="2357825"/>
                <a:ext cx="9282438" cy="4219956"/>
              </a:xfrm>
            </p:spPr>
            <p:txBody>
              <a:bodyPr>
                <a:normAutofit/>
              </a:bodyPr>
              <a:lstStyle/>
              <a:p>
                <a:r>
                  <a:rPr lang="en-US" dirty="0" smtClean="0"/>
                  <a:t>Formally, </a:t>
                </a:r>
                <a:r>
                  <a:rPr lang="en-US" b="1" dirty="0" smtClean="0"/>
                  <a:t>probability, </a:t>
                </a:r>
                <a:r>
                  <a:rPr lang="en-US" dirty="0" smtClean="0"/>
                  <a:t> can be though of as a function that maps an event to a real value between 0-1.</a:t>
                </a:r>
              </a:p>
              <a:p>
                <a:r>
                  <a:rPr lang="en-US" dirty="0" smtClean="0"/>
                  <a:t>The probability of an event </a:t>
                </a:r>
                <a14:m>
                  <m:oMath xmlns:m="http://schemas.openxmlformats.org/officeDocument/2006/math">
                    <m:r>
                      <a:rPr lang="en-US" b="1" i="1" smtClean="0">
                        <a:latin typeface="Cambria Math" panose="02040503050406030204" pitchFamily="18" charset="0"/>
                        <a:ea typeface="Cambria Math" panose="02040503050406030204" pitchFamily="18" charset="0"/>
                      </a:rPr>
                      <m:t>𝓐</m:t>
                    </m:r>
                  </m:oMath>
                </a14:m>
                <a:r>
                  <a:rPr lang="en-US" dirty="0" smtClean="0"/>
                  <a:t> in a given sample space </a:t>
                </a:r>
                <a14:m>
                  <m:oMath xmlns:m="http://schemas.openxmlformats.org/officeDocument/2006/math">
                    <m:r>
                      <a:rPr lang="en-US" b="1" i="1" smtClean="0">
                        <a:latin typeface="Cambria Math" panose="02040503050406030204" pitchFamily="18" charset="0"/>
                      </a:rPr>
                      <m:t>𝑺</m:t>
                    </m:r>
                  </m:oMath>
                </a14:m>
                <a:r>
                  <a:rPr lang="en-US" b="1" dirty="0" smtClean="0"/>
                  <a:t>, </a:t>
                </a:r>
                <a:r>
                  <a:rPr lang="en-US" dirty="0" smtClean="0"/>
                  <a:t>denoted as </a:t>
                </a:r>
                <a14:m>
                  <m:oMath xmlns:m="http://schemas.openxmlformats.org/officeDocument/2006/math">
                    <m:r>
                      <a:rPr lang="en-US" b="1" i="1" smtClean="0">
                        <a:latin typeface="Cambria Math" panose="02040503050406030204" pitchFamily="18" charset="0"/>
                      </a:rPr>
                      <m:t>𝑷</m:t>
                    </m:r>
                    <m:r>
                      <a:rPr lang="en-US" b="1" i="1" smtClean="0">
                        <a:latin typeface="Cambria Math" panose="02040503050406030204" pitchFamily="18" charset="0"/>
                      </a:rPr>
                      <m:t>(</m:t>
                    </m:r>
                    <m:r>
                      <a:rPr lang="en-US" b="1" i="1">
                        <a:latin typeface="Cambria Math" panose="02040503050406030204" pitchFamily="18" charset="0"/>
                        <a:ea typeface="Cambria Math" panose="02040503050406030204" pitchFamily="18" charset="0"/>
                      </a:rPr>
                      <m:t>𝓐</m:t>
                    </m:r>
                    <m:r>
                      <a:rPr lang="en-US" b="1" i="1" smtClean="0">
                        <a:latin typeface="Cambria Math" panose="02040503050406030204" pitchFamily="18" charset="0"/>
                        <a:ea typeface="Cambria Math" panose="02040503050406030204" pitchFamily="18" charset="0"/>
                      </a:rPr>
                      <m:t>)</m:t>
                    </m:r>
                  </m:oMath>
                </a14:m>
                <a:r>
                  <a:rPr lang="en-US" b="1" dirty="0" smtClean="0"/>
                  <a:t> </a:t>
                </a:r>
                <a:r>
                  <a:rPr lang="en-US" dirty="0" smtClean="0"/>
                  <a:t>must satisfy the following properties</a:t>
                </a:r>
              </a:p>
              <a:p>
                <a:pPr marL="571500" lvl="1" indent="-342900">
                  <a:buFont typeface="+mj-lt"/>
                  <a:buAutoNum type="arabicPeriod"/>
                </a:pPr>
                <a:r>
                  <a:rPr lang="en-US" dirty="0" smtClean="0"/>
                  <a:t>For any event, </a:t>
                </a:r>
                <a14:m>
                  <m:oMath xmlns:m="http://schemas.openxmlformats.org/officeDocument/2006/math">
                    <m:r>
                      <a:rPr lang="en-US" b="1" i="1">
                        <a:latin typeface="Cambria Math" panose="02040503050406030204" pitchFamily="18" charset="0"/>
                        <a:ea typeface="Cambria Math" panose="02040503050406030204" pitchFamily="18" charset="0"/>
                      </a:rPr>
                      <m:t>𝓐</m:t>
                    </m:r>
                  </m:oMath>
                </a14:m>
                <a:r>
                  <a:rPr lang="en-US" dirty="0" smtClean="0"/>
                  <a:t> its probability is never negative: </a:t>
                </a:r>
                <a14:m>
                  <m:oMath xmlns:m="http://schemas.openxmlformats.org/officeDocument/2006/math">
                    <m:r>
                      <a:rPr lang="en-US" b="1" i="1">
                        <a:latin typeface="Cambria Math" panose="02040503050406030204" pitchFamily="18" charset="0"/>
                      </a:rPr>
                      <m:t>𝑷</m:t>
                    </m:r>
                    <m:d>
                      <m:dPr>
                        <m:ctrlPr>
                          <a:rPr lang="en-US" b="1"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𝓐</m:t>
                        </m:r>
                      </m:e>
                    </m:d>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𝟎</m:t>
                    </m:r>
                    <m:r>
                      <a:rPr lang="en-US" b="1" i="1" smtClean="0">
                        <a:latin typeface="Cambria Math" panose="02040503050406030204" pitchFamily="18" charset="0"/>
                        <a:ea typeface="Cambria Math" panose="02040503050406030204" pitchFamily="18" charset="0"/>
                      </a:rPr>
                      <m:t> </m:t>
                    </m:r>
                  </m:oMath>
                </a14:m>
                <a:endParaRPr lang="en-US" b="1" dirty="0" smtClean="0">
                  <a:ea typeface="Cambria Math" panose="02040503050406030204" pitchFamily="18" charset="0"/>
                </a:endParaRPr>
              </a:p>
              <a:p>
                <a:pPr marL="571500" lvl="1" indent="-342900">
                  <a:buFont typeface="+mj-lt"/>
                  <a:buAutoNum type="arabicPeriod"/>
                </a:pPr>
                <a:r>
                  <a:rPr lang="en-US" dirty="0" smtClean="0"/>
                  <a:t>The probability of an entire sample space is always 1: </a:t>
                </a:r>
                <a14:m>
                  <m:oMath xmlns:m="http://schemas.openxmlformats.org/officeDocument/2006/math">
                    <m:r>
                      <a:rPr lang="en-US" b="1" i="1">
                        <a:latin typeface="Cambria Math" panose="02040503050406030204" pitchFamily="18" charset="0"/>
                      </a:rPr>
                      <m:t>𝑷</m:t>
                    </m:r>
                    <m:d>
                      <m:dPr>
                        <m:ctrlPr>
                          <a:rPr lang="en-US" b="1" i="1">
                            <a:latin typeface="Cambria Math" panose="02040503050406030204" pitchFamily="18" charset="0"/>
                          </a:rPr>
                        </m:ctrlPr>
                      </m:dPr>
                      <m:e>
                        <m:r>
                          <a:rPr lang="en-US" b="1" i="1" smtClean="0">
                            <a:latin typeface="Cambria Math" panose="02040503050406030204" pitchFamily="18" charset="0"/>
                          </a:rPr>
                          <m:t>𝑺</m:t>
                        </m:r>
                      </m:e>
                    </m:d>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r>
                      <a:rPr lang="en-US" b="1" i="1">
                        <a:latin typeface="Cambria Math" panose="02040503050406030204" pitchFamily="18" charset="0"/>
                        <a:ea typeface="Cambria Math" panose="02040503050406030204" pitchFamily="18" charset="0"/>
                      </a:rPr>
                      <m:t> </m:t>
                    </m:r>
                  </m:oMath>
                </a14:m>
                <a:endParaRPr lang="en-US" b="1" dirty="0" smtClean="0">
                  <a:ea typeface="Cambria Math" panose="02040503050406030204" pitchFamily="18" charset="0"/>
                </a:endParaRPr>
              </a:p>
              <a:p>
                <a:pPr lvl="2"/>
                <a:r>
                  <a:rPr lang="en-US" dirty="0" smtClean="0">
                    <a:ea typeface="Cambria Math" panose="02040503050406030204" pitchFamily="18" charset="0"/>
                  </a:rPr>
                  <a:t>For instance, when rolling a die the probability of getting a number in {1,2,3,4,5,6} is 1.</a:t>
                </a:r>
              </a:p>
              <a:p>
                <a:pPr marL="571500" lvl="1" indent="-342900">
                  <a:buFont typeface="+mj-lt"/>
                  <a:buAutoNum type="arabicPeriod"/>
                </a:pPr>
                <a:r>
                  <a:rPr lang="en-US" dirty="0" smtClean="0">
                    <a:ea typeface="Cambria Math" panose="02040503050406030204" pitchFamily="18" charset="0"/>
                  </a:rPr>
                  <a:t>If </a:t>
                </a:r>
                <a14:m>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𝓐</m:t>
                        </m:r>
                      </m:e>
                      <m:sub>
                        <m:r>
                          <a:rPr lang="en-US" b="1" i="1" smtClean="0">
                            <a:latin typeface="Cambria Math" panose="02040503050406030204" pitchFamily="18" charset="0"/>
                            <a:ea typeface="Cambria Math" panose="02040503050406030204" pitchFamily="18" charset="0"/>
                          </a:rPr>
                          <m:t>𝟏</m:t>
                        </m:r>
                      </m:sub>
                    </m:sSub>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𝓐</m:t>
                        </m:r>
                      </m:e>
                      <m:sub>
                        <m:r>
                          <a:rPr lang="en-US" b="1" i="1" smtClean="0">
                            <a:latin typeface="Cambria Math" panose="02040503050406030204" pitchFamily="18" charset="0"/>
                            <a:ea typeface="Cambria Math" panose="02040503050406030204" pitchFamily="18" charset="0"/>
                          </a:rPr>
                          <m:t>𝟐</m:t>
                        </m:r>
                      </m:sub>
                    </m:sSub>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𝓐</m:t>
                        </m:r>
                      </m:e>
                      <m:sub>
                        <m:r>
                          <a:rPr lang="en-US" b="1" i="1" smtClean="0">
                            <a:latin typeface="Cambria Math" panose="02040503050406030204" pitchFamily="18" charset="0"/>
                            <a:ea typeface="Cambria Math" panose="02040503050406030204" pitchFamily="18" charset="0"/>
                          </a:rPr>
                          <m:t>𝒏</m:t>
                        </m:r>
                      </m:sub>
                    </m:sSub>
                  </m:oMath>
                </a14:m>
                <a:r>
                  <a:rPr lang="en-US" dirty="0" smtClean="0">
                    <a:ea typeface="Cambria Math" panose="02040503050406030204" pitchFamily="18" charset="0"/>
                  </a:rPr>
                  <a:t> are mutually exclusive events ( that is, they don’t have any outcome in common) Then the probability that any happens is equal to the sum of their individual probabilities, that is:</a:t>
                </a:r>
              </a:p>
              <a:p>
                <a:pPr marL="228600" lvl="1" indent="0">
                  <a:buNone/>
                </a:pPr>
                <a:r>
                  <a:rPr lang="en-US" dirty="0" smtClean="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𝑖𝑓</m:t>
                    </m:r>
                    <m:sSub>
                      <m:sSubPr>
                        <m:ctrlPr>
                          <a:rPr lang="en-US" b="1" i="1" smtClean="0">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𝓐</m:t>
                        </m:r>
                      </m:e>
                      <m:sub>
                        <m:r>
                          <a:rPr lang="en-US" b="1" i="1" smtClean="0">
                            <a:latin typeface="Cambria Math" panose="02040503050406030204" pitchFamily="18" charset="0"/>
                            <a:ea typeface="Cambria Math" panose="02040503050406030204" pitchFamily="18" charset="0"/>
                          </a:rPr>
                          <m:t>𝒊</m:t>
                        </m:r>
                      </m:sub>
                    </m:sSub>
                    <m:r>
                      <a:rPr lang="en-US" b="0"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𝓐</m:t>
                        </m:r>
                      </m:e>
                      <m:sub>
                        <m:r>
                          <a:rPr lang="en-US" b="1" i="1" smtClean="0">
                            <a:latin typeface="Cambria Math" panose="02040503050406030204" pitchFamily="18" charset="0"/>
                            <a:ea typeface="Cambria Math" panose="02040503050406030204" pitchFamily="18" charset="0"/>
                          </a:rPr>
                          <m:t>𝒋</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𝑓𝑜𝑟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𝑎𝑙𝑙</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oMath>
                </a14:m>
                <a:r>
                  <a:rPr lang="en-US" dirty="0" smtClean="0">
                    <a:ea typeface="Cambria Math" panose="02040503050406030204" pitchFamily="18" charset="0"/>
                  </a:rPr>
                  <a:t>, then  </a:t>
                </a:r>
                <a14:m>
                  <m:oMath xmlns:m="http://schemas.openxmlformats.org/officeDocument/2006/math">
                    <m:r>
                      <m:rPr>
                        <m:sty m:val="p"/>
                      </m:rPr>
                      <a:rPr lang="en-US" b="0" i="0" smtClean="0">
                        <a:latin typeface="Cambria Math" panose="02040503050406030204" pitchFamily="18" charset="0"/>
                        <a:ea typeface="Cambria Math" panose="02040503050406030204" pitchFamily="18" charset="0"/>
                      </a:rPr>
                      <m:t>P</m:t>
                    </m:r>
                    <m:d>
                      <m:dPr>
                        <m:ctrlPr>
                          <a:rPr lang="en-US" b="0" i="1" smtClean="0">
                            <a:latin typeface="Cambria Math" panose="02040503050406030204" pitchFamily="18" charset="0"/>
                            <a:ea typeface="Cambria Math" panose="02040503050406030204" pitchFamily="18" charset="0"/>
                          </a:rPr>
                        </m:ctrlPr>
                      </m:dPr>
                      <m:e>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𝓐</m:t>
                            </m:r>
                          </m:e>
                          <m:sub>
                            <m:r>
                              <a:rPr lang="en-US" b="1" i="1" smtClean="0">
                                <a:latin typeface="Cambria Math" panose="02040503050406030204" pitchFamily="18" charset="0"/>
                                <a:ea typeface="Cambria Math" panose="02040503050406030204" pitchFamily="18" charset="0"/>
                              </a:rPr>
                              <m:t>𝟏</m:t>
                            </m:r>
                          </m:sub>
                        </m:sSub>
                        <m:r>
                          <a:rPr lang="en-US" b="0" i="1" smtClean="0">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𝓐</m:t>
                            </m:r>
                          </m:e>
                          <m:sub>
                            <m:r>
                              <a:rPr lang="en-US" b="1" i="1" smtClean="0">
                                <a:latin typeface="Cambria Math" panose="02040503050406030204" pitchFamily="18" charset="0"/>
                                <a:ea typeface="Cambria Math" panose="02040503050406030204" pitchFamily="18" charset="0"/>
                              </a:rPr>
                              <m:t>𝟐</m:t>
                            </m:r>
                          </m:sub>
                        </m:sSub>
                        <m:r>
                          <a:rPr lang="en-US" b="1" i="1" smtClean="0">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𝓐</m:t>
                            </m:r>
                          </m:e>
                          <m:sub>
                            <m:r>
                              <a:rPr lang="en-US" b="1" i="1" smtClean="0">
                                <a:latin typeface="Cambria Math" panose="02040503050406030204" pitchFamily="18" charset="0"/>
                                <a:ea typeface="Cambria Math" panose="02040503050406030204" pitchFamily="18" charset="0"/>
                              </a:rPr>
                              <m:t>𝒏</m:t>
                            </m:r>
                          </m:sub>
                        </m:sSub>
                      </m:e>
                    </m:d>
                    <m: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P</m:t>
                    </m:r>
                    <m:d>
                      <m:dPr>
                        <m:ctrlPr>
                          <a:rPr lang="en-US" b="0" i="1" smtClean="0">
                            <a:latin typeface="Cambria Math" panose="02040503050406030204" pitchFamily="18" charset="0"/>
                            <a:ea typeface="Cambria Math" panose="02040503050406030204" pitchFamily="18" charset="0"/>
                          </a:rPr>
                        </m:ctrlPr>
                      </m:dPr>
                      <m:e>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𝓐</m:t>
                            </m:r>
                          </m:e>
                          <m:sub>
                            <m:r>
                              <a:rPr lang="en-US" b="1" i="1">
                                <a:latin typeface="Cambria Math" panose="02040503050406030204" pitchFamily="18" charset="0"/>
                                <a:ea typeface="Cambria Math" panose="02040503050406030204" pitchFamily="18" charset="0"/>
                              </a:rPr>
                              <m:t>𝟏</m:t>
                            </m:r>
                          </m:sub>
                        </m:sSub>
                      </m:e>
                    </m:d>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𝑷</m:t>
                    </m:r>
                    <m:d>
                      <m:dPr>
                        <m:ctrlPr>
                          <a:rPr lang="en-US" b="1" i="1" smtClean="0">
                            <a:latin typeface="Cambria Math" panose="02040503050406030204" pitchFamily="18" charset="0"/>
                            <a:ea typeface="Cambria Math" panose="02040503050406030204" pitchFamily="18" charset="0"/>
                          </a:rPr>
                        </m:ctrlPr>
                      </m:dPr>
                      <m:e>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𝓐</m:t>
                            </m:r>
                          </m:e>
                          <m:sub>
                            <m:r>
                              <a:rPr lang="en-US" b="1" i="1" smtClean="0">
                                <a:latin typeface="Cambria Math" panose="02040503050406030204" pitchFamily="18" charset="0"/>
                                <a:ea typeface="Cambria Math" panose="02040503050406030204" pitchFamily="18" charset="0"/>
                              </a:rPr>
                              <m:t>𝟐</m:t>
                            </m:r>
                          </m:sub>
                        </m:sSub>
                      </m:e>
                    </m:d>
                    <m:r>
                      <a:rPr lang="en-US" b="1" i="1" smtClean="0">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𝑷</m:t>
                    </m:r>
                    <m:d>
                      <m:dPr>
                        <m:ctrlPr>
                          <a:rPr lang="en-US" b="1" i="1">
                            <a:latin typeface="Cambria Math" panose="02040503050406030204" pitchFamily="18" charset="0"/>
                            <a:ea typeface="Cambria Math" panose="02040503050406030204" pitchFamily="18" charset="0"/>
                          </a:rPr>
                        </m:ctrlPr>
                      </m:dPr>
                      <m:e>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𝑨</m:t>
                            </m:r>
                          </m:e>
                          <m:sub>
                            <m:r>
                              <a:rPr lang="en-US" b="1" i="1" smtClean="0">
                                <a:latin typeface="Cambria Math" panose="02040503050406030204" pitchFamily="18" charset="0"/>
                                <a:ea typeface="Cambria Math" panose="02040503050406030204" pitchFamily="18" charset="0"/>
                              </a:rPr>
                              <m:t>𝒏</m:t>
                            </m:r>
                          </m:sub>
                        </m:sSub>
                      </m:e>
                    </m:d>
                  </m:oMath>
                </a14:m>
                <a:endParaRPr lang="en-US" dirty="0" smtClean="0">
                  <a:ea typeface="Cambria Math" panose="02040503050406030204" pitchFamily="18" charset="0"/>
                </a:endParaRPr>
              </a:p>
              <a:p>
                <a:pPr lvl="2"/>
                <a:r>
                  <a:rPr lang="en-US" dirty="0" smtClean="0">
                    <a:ea typeface="Cambria Math" panose="02040503050406030204" pitchFamily="18" charset="0"/>
                  </a:rPr>
                  <a:t>For instance, when rolling a die the probability of the event {1,2,3} is </a:t>
                </a:r>
                <a14:m>
                  <m:oMath xmlns:m="http://schemas.openxmlformats.org/officeDocument/2006/math">
                    <m:r>
                      <a:rPr lang="en-US" b="0" i="1" smtClean="0">
                        <a:latin typeface="Cambria Math" panose="02040503050406030204" pitchFamily="18" charset="0"/>
                        <a:ea typeface="Cambria Math" panose="02040503050406030204" pitchFamily="18" charset="0"/>
                      </a:rPr>
                      <m:t>𝑝</m:t>
                    </m:r>
                    <m:d>
                      <m:dPr>
                        <m:ctrlPr>
                          <a:rPr lang="en-US" b="0" i="1" smtClean="0">
                            <a:latin typeface="Cambria Math" panose="02040503050406030204" pitchFamily="18" charset="0"/>
                            <a:ea typeface="Cambria Math" panose="02040503050406030204" pitchFamily="18" charset="0"/>
                          </a:rPr>
                        </m:ctrlPr>
                      </m:dPr>
                      <m:e>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e>
                        </m:d>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d>
                      <m:dPr>
                        <m:ctrlPr>
                          <a:rPr lang="en-US" b="0" i="1" smtClean="0">
                            <a:latin typeface="Cambria Math" panose="02040503050406030204" pitchFamily="18" charset="0"/>
                            <a:ea typeface="Cambria Math" panose="02040503050406030204" pitchFamily="18" charset="0"/>
                          </a:rPr>
                        </m:ctrlPr>
                      </m:dPr>
                      <m:e>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2</m:t>
                            </m:r>
                          </m:e>
                        </m:d>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3</m:t>
                        </m:r>
                      </m:e>
                    </m:d>
                    <m:r>
                      <a:rPr lang="en-US" b="0" i="1" smtClean="0">
                        <a:latin typeface="Cambria Math" panose="02040503050406030204" pitchFamily="18" charset="0"/>
                        <a:ea typeface="Cambria Math" panose="02040503050406030204" pitchFamily="18" charset="0"/>
                      </a:rPr>
                      <m:t>)</m:t>
                    </m:r>
                  </m:oMath>
                </a14:m>
                <a:r>
                  <a:rPr lang="en-US" dirty="0" smtClean="0">
                    <a:ea typeface="Cambria Math" panose="02040503050406030204" pitchFamily="18" charset="0"/>
                  </a:rPr>
                  <a:t> </a:t>
                </a:r>
              </a:p>
              <a:p>
                <a:pPr marL="457200" lvl="2" indent="0">
                  <a:buNone/>
                </a:pPr>
                <a:endParaRPr lang="en-US" dirty="0" smtClean="0">
                  <a:ea typeface="Cambria Math" panose="02040503050406030204" pitchFamily="18" charset="0"/>
                </a:endParaRPr>
              </a:p>
              <a:p>
                <a:pPr lvl="2"/>
                <a:endParaRPr lang="en-US" b="1" dirty="0">
                  <a:ea typeface="Cambria Math" panose="02040503050406030204" pitchFamily="18" charset="0"/>
                </a:endParaRP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02891" y="2357825"/>
                <a:ext cx="9282438" cy="4219956"/>
              </a:xfrm>
              <a:blipFill>
                <a:blip r:embed="rId2"/>
                <a:stretch>
                  <a:fillRect l="-460" t="-867"/>
                </a:stretch>
              </a:blipFill>
            </p:spPr>
            <p:txBody>
              <a:bodyPr/>
              <a:lstStyle/>
              <a:p>
                <a:r>
                  <a:rPr lang="en-US">
                    <a:noFill/>
                  </a:rPr>
                  <a:t> </a:t>
                </a:r>
              </a:p>
            </p:txBody>
          </p:sp>
        </mc:Fallback>
      </mc:AlternateContent>
    </p:spTree>
    <p:extLst>
      <p:ext uri="{BB962C8B-B14F-4D97-AF65-F5344CB8AC3E}">
        <p14:creationId xmlns:p14="http://schemas.microsoft.com/office/powerpoint/2010/main" val="378089738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Complement of an Event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661258" y="2780166"/>
                <a:ext cx="8869483" cy="3040085"/>
              </a:xfrm>
            </p:spPr>
            <p:txBody>
              <a:bodyPr>
                <a:normAutofit fontScale="77500" lnSpcReduction="20000"/>
              </a:bodyPr>
              <a:lstStyle/>
              <a:p>
                <a:r>
                  <a:rPr lang="en-US" dirty="0" smtClean="0"/>
                  <a:t>The complement of an event </a:t>
                </a:r>
                <a14:m>
                  <m:oMath xmlns:m="http://schemas.openxmlformats.org/officeDocument/2006/math">
                    <m:r>
                      <a:rPr lang="en-US" b="0" i="1" smtClean="0">
                        <a:latin typeface="Cambria Math" panose="02040503050406030204" pitchFamily="18" charset="0"/>
                      </a:rPr>
                      <m:t>𝐸</m:t>
                    </m:r>
                  </m:oMath>
                </a14:m>
                <a:r>
                  <a:rPr lang="en-US" dirty="0" smtClean="0"/>
                  <a:t> is the set of outcomes in the sample space that  are not included in the outcomes of event </a:t>
                </a:r>
                <a14:m>
                  <m:oMath xmlns:m="http://schemas.openxmlformats.org/officeDocument/2006/math">
                    <m:r>
                      <a:rPr lang="en-US" b="0" i="1" smtClean="0">
                        <a:latin typeface="Cambria Math" panose="02040503050406030204" pitchFamily="18" charset="0"/>
                      </a:rPr>
                      <m:t>𝐸</m:t>
                    </m:r>
                  </m:oMath>
                </a14:m>
                <a:r>
                  <a:rPr lang="en-US" dirty="0" smtClean="0"/>
                  <a:t>. The complement of E is denoted by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r>
                  <a:rPr lang="en-US" dirty="0" smtClean="0"/>
                  <a:t> . </a:t>
                </a:r>
              </a:p>
              <a:p>
                <a:pPr lvl="1"/>
                <a:r>
                  <a:rPr lang="en-US" dirty="0" smtClean="0"/>
                  <a:t>For </a:t>
                </a:r>
                <a:r>
                  <a:rPr lang="en-US" dirty="0"/>
                  <a:t>example, the compliment of getting 4 when rolling a  single die is the event consisting of getting 1 or 2 or 3 or 5 or 6</a:t>
                </a:r>
                <a:r>
                  <a:rPr lang="en-US" dirty="0" smtClean="0"/>
                  <a:t>.</a:t>
                </a:r>
              </a:p>
              <a:p>
                <a:r>
                  <a:rPr lang="en-US" dirty="0" smtClean="0"/>
                  <a:t>Since event </a:t>
                </a:r>
                <a14:m>
                  <m:oMath xmlns:m="http://schemas.openxmlformats.org/officeDocument/2006/math">
                    <m:r>
                      <a:rPr lang="en-US" i="1">
                        <a:latin typeface="Cambria Math" panose="02040503050406030204" pitchFamily="18" charset="0"/>
                      </a:rPr>
                      <m:t>𝐸</m:t>
                    </m:r>
                  </m:oMath>
                </a14:m>
                <a:r>
                  <a:rPr lang="en-US" dirty="0" smtClean="0"/>
                  <a:t> and its complement </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𝐸</m:t>
                    </m:r>
                  </m:oMath>
                </a14:m>
                <a:r>
                  <a:rPr lang="en-US" dirty="0"/>
                  <a:t> </a:t>
                </a:r>
                <a:r>
                  <a:rPr lang="en-US" dirty="0" smtClean="0"/>
                  <a:t> are mutually exclusive (have no outcome in common) and their union are equal to the sample space (i.e.,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oMath>
                </a14:m>
                <a:r>
                  <a:rPr lang="en-US" dirty="0" smtClean="0"/>
                  <a:t>, based on probability  axioms 2 and 3 in the previous slide we have: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𝐸</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𝑆</m:t>
                          </m:r>
                        </m:e>
                      </m:d>
                      <m:r>
                        <a:rPr lang="en-US" b="0" i="1" smtClean="0">
                          <a:latin typeface="Cambria Math" panose="02040503050406030204" pitchFamily="18" charset="0"/>
                          <a:ea typeface="Cambria Math" panose="02040503050406030204" pitchFamily="18" charset="0"/>
                        </a:rPr>
                        <m:t>=1</m:t>
                      </m:r>
                    </m:oMath>
                  </m:oMathPara>
                </a14:m>
                <a:endParaRPr lang="en-US" dirty="0" smtClean="0"/>
              </a:p>
              <a:p>
                <a:pPr marL="0" indent="0">
                  <a:buNone/>
                </a:pPr>
                <a:r>
                  <a:rPr lang="en-US" dirty="0" smtClean="0"/>
                  <a:t>Therefore, knowing </a:t>
                </a:r>
                <a14:m>
                  <m:oMath xmlns:m="http://schemas.openxmlformats.org/officeDocument/2006/math">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𝐸</m:t>
                        </m:r>
                      </m:e>
                    </m:d>
                  </m:oMath>
                </a14:m>
                <a:r>
                  <a:rPr lang="en-US" dirty="0" smtClean="0"/>
                  <a:t> we can get the probability of </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𝐸</m:t>
                    </m:r>
                  </m:oMath>
                </a14:m>
                <a:r>
                  <a:rPr lang="en-US" dirty="0" smtClean="0"/>
                  <a:t> as follows:</a:t>
                </a:r>
              </a:p>
              <a:p>
                <a:pPr marL="0" indent="0">
                  <a:buNone/>
                </a:pPr>
                <a:r>
                  <a:rPr lang="en-US" dirty="0"/>
                  <a:t>	</a:t>
                </a:r>
                <a:r>
                  <a:rPr lang="en-US" dirty="0" smtClean="0"/>
                  <a:t>	</a:t>
                </a:r>
                <a14:m>
                  <m:oMath xmlns:m="http://schemas.openxmlformats.org/officeDocument/2006/math">
                    <m:r>
                      <a:rPr lang="en-US" b="1" i="1" smtClean="0">
                        <a:latin typeface="Cambria Math" panose="02040503050406030204" pitchFamily="18" charset="0"/>
                      </a:rPr>
                      <m:t>𝑷</m:t>
                    </m:r>
                    <m:d>
                      <m:dPr>
                        <m:ctrlPr>
                          <a:rPr lang="en-US" b="1" i="1" smtClean="0">
                            <a:latin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𝑬</m:t>
                        </m:r>
                      </m:e>
                    </m:d>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𝑷</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𝑬</m:t>
                    </m:r>
                    <m:r>
                      <a:rPr lang="en-US" b="1" i="1" smtClean="0">
                        <a:latin typeface="Cambria Math" panose="02040503050406030204" pitchFamily="18" charset="0"/>
                        <a:ea typeface="Cambria Math" panose="02040503050406030204" pitchFamily="18" charset="0"/>
                      </a:rPr>
                      <m:t>)</m:t>
                    </m:r>
                  </m:oMath>
                </a14:m>
                <a:endParaRPr lang="en-US" b="1" dirty="0" smtClean="0"/>
              </a:p>
              <a:p>
                <a:pPr marL="0" indent="0">
                  <a:buNone/>
                </a:pPr>
                <a:endParaRPr lang="en-US" dirty="0"/>
              </a:p>
              <a:p>
                <a:r>
                  <a:rPr lang="en-US" dirty="0" smtClean="0"/>
                  <a:t>For example, if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𝐻𝐻</m:t>
                    </m:r>
                    <m:r>
                      <a:rPr lang="en-US" b="0" i="1" smtClean="0">
                        <a:latin typeface="Cambria Math" panose="02040503050406030204" pitchFamily="18" charset="0"/>
                      </a:rPr>
                      <m:t>}</m:t>
                    </m:r>
                  </m:oMath>
                </a14:m>
                <a:r>
                  <a:rPr lang="en-US" dirty="0" smtClean="0"/>
                  <a:t> is the event of getting all heads in tossing two coins, then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𝐻𝑇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𝑇𝐻</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𝑇𝑇</m:t>
                    </m:r>
                    <m:r>
                      <a:rPr lang="en-US" b="0" i="1" smtClean="0">
                        <a:latin typeface="Cambria Math" panose="02040503050406030204" pitchFamily="18" charset="0"/>
                        <a:ea typeface="Cambria Math" panose="02040503050406030204" pitchFamily="18" charset="0"/>
                      </a:rPr>
                      <m:t>}</m:t>
                    </m:r>
                  </m:oMath>
                </a14:m>
                <a:r>
                  <a:rPr lang="en-US" dirty="0" smtClean="0"/>
                  <a:t>  and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e>
                    </m:d>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𝐸</m:t>
                        </m:r>
                      </m:e>
                    </m:d>
                    <m:r>
                      <a:rPr lang="en-US" b="0" i="1" smtClean="0">
                        <a:latin typeface="Cambria Math" panose="02040503050406030204" pitchFamily="18" charset="0"/>
                        <a:ea typeface="Cambria Math" panose="02040503050406030204" pitchFamily="18" charset="0"/>
                      </a:rPr>
                      <m:t>=1−</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4</m:t>
                        </m:r>
                      </m:den>
                    </m:f>
                    <m:r>
                      <a:rPr lang="en-US" b="0" i="1" smtClean="0">
                        <a:latin typeface="Cambria Math" panose="02040503050406030204" pitchFamily="18" charset="0"/>
                        <a:ea typeface="Cambria Math" panose="02040503050406030204" pitchFamily="18" charset="0"/>
                      </a:rPr>
                      <m:t>=3/4</m:t>
                    </m:r>
                  </m:oMath>
                </a14:m>
                <a:endParaRPr lang="en-US" dirty="0" smtClean="0"/>
              </a:p>
              <a:p>
                <a:pPr marL="0" indent="0">
                  <a:buNone/>
                </a:pP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661258" y="2780166"/>
                <a:ext cx="8869483" cy="3040085"/>
              </a:xfrm>
              <a:blipFill>
                <a:blip r:embed="rId2"/>
                <a:stretch>
                  <a:fillRect l="-206" t="-1804"/>
                </a:stretch>
              </a:blipFill>
            </p:spPr>
            <p:txBody>
              <a:bodyPr/>
              <a:lstStyle/>
              <a:p>
                <a:r>
                  <a:rPr lang="en-US">
                    <a:noFill/>
                  </a:rPr>
                  <a:t> </a:t>
                </a:r>
              </a:p>
            </p:txBody>
          </p:sp>
        </mc:Fallback>
      </mc:AlternateContent>
    </p:spTree>
    <p:extLst>
      <p:ext uri="{BB962C8B-B14F-4D97-AF65-F5344CB8AC3E}">
        <p14:creationId xmlns:p14="http://schemas.microsoft.com/office/powerpoint/2010/main" val="51839762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964692"/>
            <a:ext cx="7729728" cy="864108"/>
          </a:xfrm>
        </p:spPr>
        <p:txBody>
          <a:bodyPr/>
          <a:lstStyle/>
          <a:p>
            <a:r>
              <a:rPr lang="en-US" dirty="0" smtClean="0"/>
              <a:t>Random Variable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666568" y="2109018"/>
                <a:ext cx="8294296" cy="4232787"/>
              </a:xfrm>
            </p:spPr>
            <p:txBody>
              <a:bodyPr>
                <a:normAutofit/>
              </a:bodyPr>
              <a:lstStyle/>
              <a:p>
                <a:pPr lvl="1"/>
                <a:r>
                  <a:rPr lang="en-US" dirty="0" smtClean="0"/>
                  <a:t>Informally, a random variable is a variable whose values depend on the outcomes of a random experiment. More specifically,  a random variable is a mapping from the sample space of a random experiment to the real numbers.</a:t>
                </a:r>
              </a:p>
              <a:p>
                <a:pPr lvl="1"/>
                <a:r>
                  <a:rPr lang="en-US" dirty="0" smtClean="0"/>
                  <a:t> For instance,  a random variable for filliping a coin could be defined as </a:t>
                </a:r>
              </a:p>
              <a:p>
                <a:pPr marL="228600" lvl="1" indent="0">
                  <a:buNone/>
                </a:pPr>
                <a:r>
                  <a:rPr lang="en-US" dirty="0"/>
                  <a:t> </a:t>
                </a:r>
                <a:r>
                  <a:rPr lang="en-US" dirty="0" smtClean="0"/>
                  <a:t>     x:{Head,Tail}-&gt;{0,1} where x(HEAD)=1 and x(Tail)=0  and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=1</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a14:m>
                <a:r>
                  <a:rPr lang="en-US" dirty="0" smtClean="0"/>
                  <a:t>  </a:t>
                </a:r>
                <a:endParaRPr lang="en-US" dirty="0"/>
              </a:p>
              <a:p>
                <a:pPr marL="228600" lvl="1" indent="0">
                  <a:buNone/>
                </a:pPr>
                <a:r>
                  <a:rPr lang="en-US" dirty="0" smtClean="0"/>
                  <a:t>There are two types of random variable:</a:t>
                </a:r>
              </a:p>
              <a:p>
                <a:pPr lvl="2"/>
                <a:r>
                  <a:rPr lang="en-US" b="1" dirty="0" smtClean="0"/>
                  <a:t>Discrete: </a:t>
                </a:r>
                <a:r>
                  <a:rPr lang="en-US" dirty="0" smtClean="0"/>
                  <a:t> where a random variable x can take a finite or countable number of values like rolling a die where x can take any value in {1,…,6} or tossing a coin where x can take a value in {0,1}</a:t>
                </a:r>
              </a:p>
              <a:p>
                <a:pPr lvl="2"/>
                <a:r>
                  <a:rPr lang="en-US" b="1" dirty="0" smtClean="0"/>
                  <a:t>Continuous:  </a:t>
                </a:r>
                <a:r>
                  <a:rPr lang="en-US" dirty="0" smtClean="0"/>
                  <a:t>where  a random variable x can take a real value like the weight of a person which could be any real  value in the range[1-1000lbs]</a:t>
                </a:r>
              </a:p>
              <a:p>
                <a:pPr lvl="2"/>
                <a:endParaRPr lang="en-US" dirty="0" smtClean="0"/>
              </a:p>
              <a:p>
                <a:pPr marL="457200" lvl="2" indent="0">
                  <a:buNone/>
                </a:pPr>
                <a:endParaRPr lang="en-US" b="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666568" y="2109018"/>
                <a:ext cx="8294296" cy="4232787"/>
              </a:xfrm>
              <a:blipFill>
                <a:blip r:embed="rId2"/>
                <a:stretch>
                  <a:fillRect t="-432" r="-1102"/>
                </a:stretch>
              </a:blipFill>
            </p:spPr>
            <p:txBody>
              <a:bodyPr/>
              <a:lstStyle/>
              <a:p>
                <a:r>
                  <a:rPr lang="en-US">
                    <a:noFill/>
                  </a:rPr>
                  <a:t> </a:t>
                </a:r>
              </a:p>
            </p:txBody>
          </p:sp>
        </mc:Fallback>
      </mc:AlternateContent>
    </p:spTree>
    <p:extLst>
      <p:ext uri="{BB962C8B-B14F-4D97-AF65-F5344CB8AC3E}">
        <p14:creationId xmlns:p14="http://schemas.microsoft.com/office/powerpoint/2010/main" val="407997369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5108" y="743466"/>
            <a:ext cx="7729728" cy="701876"/>
          </a:xfrm>
        </p:spPr>
        <p:txBody>
          <a:bodyPr>
            <a:normAutofit fontScale="90000"/>
          </a:bodyPr>
          <a:lstStyle/>
          <a:p>
            <a:r>
              <a:rPr lang="en-US" dirty="0" smtClean="0"/>
              <a:t>Probability Distribution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85108" y="1741169"/>
                <a:ext cx="9639860" cy="4172934"/>
              </a:xfrm>
            </p:spPr>
            <p:txBody>
              <a:bodyPr>
                <a:normAutofit/>
              </a:bodyPr>
              <a:lstStyle/>
              <a:p>
                <a:r>
                  <a:rPr lang="en-US" dirty="0" smtClean="0"/>
                  <a:t>A </a:t>
                </a:r>
                <a:r>
                  <a:rPr lang="en-US" b="1" dirty="0" smtClean="0"/>
                  <a:t>probability distribution </a:t>
                </a:r>
                <a:r>
                  <a:rPr lang="en-US" dirty="0" smtClean="0"/>
                  <a:t>is a description of how likely  it is that a random variable takes each of its possible values.</a:t>
                </a:r>
              </a:p>
              <a:p>
                <a:r>
                  <a:rPr lang="en-US" dirty="0" smtClean="0"/>
                  <a:t>The way we describe probability distribution depends on whether the random variable is discrete or continuous. </a:t>
                </a:r>
              </a:p>
              <a:p>
                <a:r>
                  <a:rPr lang="en-US" dirty="0" smtClean="0"/>
                  <a:t>A discrete probability distribution ( AKA </a:t>
                </a:r>
                <a:r>
                  <a:rPr lang="en-US" b="1" dirty="0" smtClean="0"/>
                  <a:t>Probability Mass Function) </a:t>
                </a:r>
                <a:r>
                  <a:rPr lang="en-US" dirty="0" smtClean="0"/>
                  <a:t>is simply a function that assigns a probability to each value that the random variable can assume.  This function should satisfy the axioms of probability (stated in slide 56)</a:t>
                </a:r>
              </a:p>
              <a:p>
                <a:r>
                  <a:rPr lang="en-US" dirty="0" smtClean="0"/>
                  <a:t>For instance, the probability mass function of rolling a die is:</a:t>
                </a:r>
              </a:p>
              <a:p>
                <a:pPr marL="0" indent="0">
                  <a:buNone/>
                </a:pP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r>
                      <a:rPr lang="en-US" b="0" i="1" smtClean="0">
                        <a:latin typeface="Cambria Math" panose="02040503050406030204" pitchFamily="18" charset="0"/>
                      </a:rPr>
                      <m:t>=1/6</m:t>
                    </m:r>
                  </m:oMath>
                </a14:m>
                <a:r>
                  <a:rPr lang="en-US" dirty="0" smtClean="0"/>
                  <a:t>  for every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∈{`1,2,3,4,5,6}</m:t>
                    </m:r>
                  </m:oMath>
                </a14:m>
                <a:endParaRPr lang="en-US" dirty="0" smtClean="0"/>
              </a:p>
              <a:p>
                <a:pPr marL="0" indent="0">
                  <a:buNone/>
                </a:pPr>
                <a:r>
                  <a:rPr lang="en-US" dirty="0" smtClean="0"/>
                  <a:t>This is an example of a </a:t>
                </a:r>
                <a:r>
                  <a:rPr lang="en-US" b="1" dirty="0" smtClean="0"/>
                  <a:t>uniform </a:t>
                </a:r>
                <a:r>
                  <a:rPr lang="en-US" dirty="0" smtClean="0"/>
                  <a:t> distribution where each value of the random variable is equally likely and have the same probability.</a:t>
                </a:r>
              </a:p>
              <a:p>
                <a:endParaRPr lang="en-US" dirty="0" smtClean="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85108" y="1741169"/>
                <a:ext cx="9639860" cy="4172934"/>
              </a:xfrm>
              <a:blipFill>
                <a:blip r:embed="rId2"/>
                <a:stretch>
                  <a:fillRect l="-506" t="-877" r="-886"/>
                </a:stretch>
              </a:blipFill>
            </p:spPr>
            <p:txBody>
              <a:bodyPr/>
              <a:lstStyle/>
              <a:p>
                <a:r>
                  <a:rPr lang="en-US">
                    <a:noFill/>
                  </a:rPr>
                  <a:t> </a:t>
                </a:r>
              </a:p>
            </p:txBody>
          </p:sp>
        </mc:Fallback>
      </mc:AlternateContent>
    </p:spTree>
    <p:extLst>
      <p:ext uri="{BB962C8B-B14F-4D97-AF65-F5344CB8AC3E}">
        <p14:creationId xmlns:p14="http://schemas.microsoft.com/office/powerpoint/2010/main" val="23078895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0068" y="268657"/>
            <a:ext cx="7729728" cy="891403"/>
          </a:xfrm>
        </p:spPr>
        <p:txBody>
          <a:bodyPr/>
          <a:lstStyle/>
          <a:p>
            <a:r>
              <a:rPr lang="en-US" dirty="0" smtClean="0"/>
              <a:t>Challenges of Early AI</a:t>
            </a:r>
            <a:endParaRPr lang="en-US" dirty="0"/>
          </a:p>
        </p:txBody>
      </p:sp>
      <p:sp>
        <p:nvSpPr>
          <p:cNvPr id="3" name="Content Placeholder 2"/>
          <p:cNvSpPr>
            <a:spLocks noGrp="1"/>
          </p:cNvSpPr>
          <p:nvPr>
            <p:ph idx="1"/>
          </p:nvPr>
        </p:nvSpPr>
        <p:spPr>
          <a:xfrm>
            <a:off x="859809" y="1473958"/>
            <a:ext cx="9935570" cy="4831307"/>
          </a:xfrm>
        </p:spPr>
        <p:txBody>
          <a:bodyPr>
            <a:normAutofit/>
          </a:bodyPr>
          <a:lstStyle/>
          <a:p>
            <a:pPr marL="285750" indent="-285750"/>
            <a:r>
              <a:rPr lang="en-US" dirty="0"/>
              <a:t>Symbolic AI proved suitable for well-defined logical problems, such as playing chess ( where the game can be described by a very brief list of completely formal rules, easily provided a head of time by the programmer).  </a:t>
            </a:r>
          </a:p>
          <a:p>
            <a:r>
              <a:rPr lang="en-US" dirty="0"/>
              <a:t>Although creating a chess playing system that can defeat a human player (such as IBM deep blue, 1997), was a tremendous accomplishment of symbolic AI,  the challenge was not due to the diﬃculty of describing the set of chess pieces and allowable moves.</a:t>
            </a:r>
          </a:p>
          <a:p>
            <a:r>
              <a:rPr lang="en-US" dirty="0"/>
              <a:t>Ironically abstract and formal tasks that are among the most diﬃcult mental undertakings for a human being are among the easiest for a computer</a:t>
            </a:r>
          </a:p>
          <a:p>
            <a:r>
              <a:rPr lang="en-US" dirty="0"/>
              <a:t>Computers have long been able to defeat even the best human chess player but only recently have begun matching some of the abilities of average human beings to recognize objects or speech</a:t>
            </a:r>
          </a:p>
          <a:p>
            <a:r>
              <a:rPr lang="en-US" dirty="0"/>
              <a:t>A person’s everyday life requires an immense amount of knowledge about the world. </a:t>
            </a:r>
            <a:r>
              <a:rPr lang="en-US" b="1" dirty="0"/>
              <a:t>Much of this knowledge is subjective and intuitive, and therefore diﬃcult to articulate in a formal way. </a:t>
            </a:r>
          </a:p>
          <a:p>
            <a:r>
              <a:rPr lang="en-US" dirty="0"/>
              <a:t>One of the biggest challenges of AI is </a:t>
            </a:r>
            <a:r>
              <a:rPr lang="en-US" b="1" dirty="0"/>
              <a:t>how to get this intuitive informal knowledge into the computer</a:t>
            </a:r>
          </a:p>
        </p:txBody>
      </p:sp>
    </p:spTree>
    <p:extLst>
      <p:ext uri="{BB962C8B-B14F-4D97-AF65-F5344CB8AC3E}">
        <p14:creationId xmlns:p14="http://schemas.microsoft.com/office/powerpoint/2010/main" val="23083469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7840" y="330512"/>
            <a:ext cx="7729728" cy="1094971"/>
          </a:xfrm>
        </p:spPr>
        <p:txBody>
          <a:bodyPr>
            <a:normAutofit fontScale="90000"/>
          </a:bodyPr>
          <a:lstStyle/>
          <a:p>
            <a:r>
              <a:rPr lang="en-US" dirty="0" smtClean="0"/>
              <a:t>Continuous variables and probability density function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2272" y="1738393"/>
                <a:ext cx="9960864" cy="3101983"/>
              </a:xfrm>
            </p:spPr>
            <p:txBody>
              <a:bodyPr>
                <a:normAutofit lnSpcReduction="10000"/>
              </a:bodyPr>
              <a:lstStyle/>
              <a:p>
                <a:r>
                  <a:rPr lang="en-US" dirty="0" smtClean="0"/>
                  <a:t>When working with continuous random variable, the probability distribution is called the </a:t>
                </a:r>
                <a:r>
                  <a:rPr lang="en-US" b="1" dirty="0" smtClean="0"/>
                  <a:t>probability density function.</a:t>
                </a:r>
                <a:r>
                  <a:rPr lang="en-US" dirty="0" smtClean="0"/>
                  <a:t> </a:t>
                </a:r>
              </a:p>
              <a:p>
                <a:r>
                  <a:rPr lang="en-US" dirty="0" smtClean="0"/>
                  <a:t>The probability density function does not give the probability of each value of the random variable directly</a:t>
                </a:r>
              </a:p>
              <a:p>
                <a:pPr lvl="1"/>
                <a:r>
                  <a:rPr lang="en-US" dirty="0" smtClean="0"/>
                  <a:t>in fact the probability that a continuous random variable assumes any exact value in its range is zero);</a:t>
                </a:r>
              </a:p>
              <a:p>
                <a:pPr lvl="1"/>
                <a:r>
                  <a:rPr lang="en-US" dirty="0" smtClean="0"/>
                  <a:t> </a:t>
                </a:r>
                <a:r>
                  <a:rPr lang="en-US" dirty="0"/>
                  <a:t>I</a:t>
                </a:r>
                <a:r>
                  <a:rPr lang="en-US" dirty="0" smtClean="0"/>
                  <a:t>nstead, the probability density function gives the probability that a random value </a:t>
                </a:r>
                <a:r>
                  <a:rPr lang="en-US" b="1" dirty="0" smtClean="0"/>
                  <a:t>lies in an interval</a:t>
                </a:r>
              </a:p>
              <a:p>
                <a:r>
                  <a:rPr lang="en-US" dirty="0" smtClean="0"/>
                  <a:t>For a continuous random variable x, the probability that x lies in an interval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oMath>
                </a14:m>
                <a:r>
                  <a:rPr lang="en-US" b="1" dirty="0" smtClean="0"/>
                  <a:t> </a:t>
                </a:r>
                <a:r>
                  <a:rPr lang="en-US" dirty="0" smtClean="0"/>
                  <a:t> is given by the area under the probability density function between a and b, that is: </a:t>
                </a:r>
                <a14:m>
                  <m:oMath xmlns:m="http://schemas.openxmlformats.org/officeDocument/2006/math">
                    <m:nary>
                      <m:naryPr>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𝑎</m:t>
                        </m:r>
                      </m:sub>
                      <m:sup>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sup>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𝑑𝑥</m:t>
                        </m:r>
                      </m:e>
                    </m:nary>
                    <m:r>
                      <a:rPr lang="en-US" b="0" i="1" smtClean="0">
                        <a:latin typeface="Cambria Math" panose="02040503050406030204" pitchFamily="18" charset="0"/>
                      </a:rPr>
                      <m:t> </m:t>
                    </m:r>
                  </m:oMath>
                </a14:m>
                <a:r>
                  <a:rPr lang="en-US" dirty="0" smtClean="0"/>
                  <a:t> where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0" smtClean="0">
                        <a:latin typeface="Cambria Math" panose="02040503050406030204" pitchFamily="18" charset="0"/>
                      </a:rPr>
                      <m:t> </m:t>
                    </m:r>
                  </m:oMath>
                </a14:m>
                <a:r>
                  <a:rPr lang="en-US" dirty="0" smtClean="0"/>
                  <a:t>is the probability density function.</a:t>
                </a:r>
              </a:p>
              <a:p>
                <a:pPr marL="228600" lvl="1" indent="0">
                  <a:buNone/>
                </a:pPr>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2272" y="1738393"/>
                <a:ext cx="9960864" cy="3101983"/>
              </a:xfrm>
              <a:blipFill>
                <a:blip r:embed="rId2"/>
                <a:stretch>
                  <a:fillRect l="-428" t="-1768" b="-10216"/>
                </a:stretch>
              </a:blipFill>
            </p:spPr>
            <p:txBody>
              <a:bodyPr/>
              <a:lstStyle/>
              <a:p>
                <a:r>
                  <a:rPr lang="en-US">
                    <a:noFill/>
                  </a:rPr>
                  <a:t> </a:t>
                </a:r>
              </a:p>
            </p:txBody>
          </p:sp>
        </mc:Fallback>
      </mc:AlternateContent>
      <p:pic>
        <p:nvPicPr>
          <p:cNvPr id="2050" name="Picture 2" descr="imageedit_26_345808158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5878" y="4533854"/>
            <a:ext cx="2986035" cy="19050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371660" y="6438945"/>
            <a:ext cx="1801199" cy="338554"/>
          </a:xfrm>
          <a:prstGeom prst="rect">
            <a:avLst/>
          </a:prstGeom>
          <a:noFill/>
        </p:spPr>
        <p:txBody>
          <a:bodyPr wrap="none" rtlCol="0">
            <a:spAutoFit/>
          </a:bodyPr>
          <a:lstStyle/>
          <a:p>
            <a:r>
              <a:rPr lang="en-US" sz="1600" dirty="0" smtClean="0">
                <a:solidFill>
                  <a:schemeClr val="bg1">
                    <a:lumMod val="65000"/>
                  </a:schemeClr>
                </a:solidFill>
              </a:rPr>
              <a:t>Image source: </a:t>
            </a:r>
            <a:r>
              <a:rPr lang="en-US" sz="1600" dirty="0" smtClean="0">
                <a:solidFill>
                  <a:schemeClr val="bg1">
                    <a:lumMod val="65000"/>
                  </a:schemeClr>
                </a:solidFill>
                <a:hlinkClick r:id="rId4"/>
              </a:rPr>
              <a:t>here</a:t>
            </a:r>
            <a:r>
              <a:rPr lang="en-US" sz="1600" dirty="0" smtClean="0">
                <a:solidFill>
                  <a:schemeClr val="bg1">
                    <a:lumMod val="65000"/>
                  </a:schemeClr>
                </a:solidFill>
              </a:rPr>
              <a:t> </a:t>
            </a:r>
            <a:endParaRPr lang="en-US" sz="1600" dirty="0">
              <a:solidFill>
                <a:schemeClr val="bg1">
                  <a:lumMod val="65000"/>
                </a:schemeClr>
              </a:solidFill>
            </a:endParaRPr>
          </a:p>
        </p:txBody>
      </p:sp>
    </p:spTree>
    <p:extLst>
      <p:ext uri="{BB962C8B-B14F-4D97-AF65-F5344CB8AC3E}">
        <p14:creationId xmlns:p14="http://schemas.microsoft.com/office/powerpoint/2010/main" val="134244055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44677" y="2549554"/>
                <a:ext cx="10102645" cy="3379298"/>
              </a:xfrm>
            </p:spPr>
            <p:txBody>
              <a:bodyPr>
                <a:normAutofit fontScale="85000" lnSpcReduction="10000"/>
              </a:bodyPr>
              <a:lstStyle/>
              <a:p>
                <a:r>
                  <a:rPr lang="en-US" b="1" dirty="0" smtClean="0"/>
                  <a:t>Expectation</a:t>
                </a:r>
                <a:r>
                  <a:rPr lang="en-US" dirty="0"/>
                  <a:t>,</a:t>
                </a:r>
                <a:r>
                  <a:rPr lang="en-US" dirty="0" smtClean="0"/>
                  <a:t> or </a:t>
                </a:r>
                <a:r>
                  <a:rPr lang="en-US" b="1" dirty="0" smtClean="0"/>
                  <a:t>expected value</a:t>
                </a:r>
                <a:r>
                  <a:rPr lang="en-US" dirty="0" smtClean="0"/>
                  <a:t> of some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b="1" dirty="0" smtClean="0"/>
                  <a:t> </a:t>
                </a:r>
                <a:r>
                  <a:rPr lang="en-US" dirty="0" smtClean="0"/>
                  <a:t>where x is a random variable with probability distribution p</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smtClean="0"/>
                  <a:t> is denoted as: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𝔼</m:t>
                        </m:r>
                      </m:e>
                      <m: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sub>
                    </m:sSub>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e>
                    </m:d>
                  </m:oMath>
                </a14:m>
                <a:r>
                  <a:rPr lang="en-US" dirty="0" smtClean="0"/>
                  <a:t> and is defined as follows for a discrete random variable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 </m:t>
                    </m:r>
                  </m:oMath>
                </a14:m>
                <a:r>
                  <a:rPr lang="en-US" dirty="0" smtClean="0"/>
                  <a:t>:</a:t>
                </a:r>
              </a:p>
              <a:p>
                <a:pPr marL="0" indent="0">
                  <a:buNone/>
                </a:pPr>
                <a:r>
                  <a:rPr lang="en-US" dirty="0"/>
                  <a:t>	</a:t>
                </a:r>
                <a:r>
                  <a:rPr lang="en-US" dirty="0" smtClean="0"/>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𝔼</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𝑝</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𝑓</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e>
                    </m:d>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𝑥</m:t>
                        </m:r>
                      </m:sub>
                      <m:sup/>
                      <m:e>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e>
                    </m:nary>
                  </m:oMath>
                </a14:m>
                <a:endParaRPr lang="en-US" b="1" dirty="0" smtClean="0"/>
              </a:p>
              <a:p>
                <a:r>
                  <a:rPr lang="en-US" b="1" dirty="0"/>
                  <a:t> </a:t>
                </a:r>
                <a:r>
                  <a:rPr lang="en-US" dirty="0" smtClean="0"/>
                  <a:t>if </a:t>
                </a:r>
                <a14:m>
                  <m:oMath xmlns:m="http://schemas.openxmlformats.org/officeDocument/2006/math">
                    <m:r>
                      <a:rPr lang="en-US" i="1">
                        <a:latin typeface="Cambria Math" panose="02040503050406030204" pitchFamily="18" charset="0"/>
                      </a:rPr>
                      <m:t>𝑥</m:t>
                    </m:r>
                  </m:oMath>
                </a14:m>
                <a:r>
                  <a:rPr lang="en-US" b="1" dirty="0" smtClean="0"/>
                  <a:t> </a:t>
                </a:r>
                <a:r>
                  <a:rPr lang="en-US" dirty="0" smtClean="0"/>
                  <a:t>is a continuous random variable, then the expected value of </a:t>
                </a:r>
                <a14:m>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b="1" dirty="0"/>
                  <a:t> </a:t>
                </a:r>
                <a:r>
                  <a:rPr lang="en-US" dirty="0"/>
                  <a:t> </a:t>
                </a:r>
                <a:r>
                  <a:rPr lang="en-US" dirty="0" smtClean="0"/>
                  <a:t>with respect to the probability density function </a:t>
                </a:r>
                <a:r>
                  <a:rPr lang="en-US" dirty="0"/>
                  <a:t>p</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a:t>
                </a:r>
                <a:r>
                  <a:rPr lang="en-US" dirty="0" smtClean="0"/>
                  <a:t> is defined as follows:</a:t>
                </a:r>
              </a:p>
              <a:p>
                <a:pPr marL="228600" lvl="1" indent="0">
                  <a:buNone/>
                </a:pPr>
                <a:r>
                  <a:rPr lang="en-US" b="1" dirty="0"/>
                  <a:t>	</a:t>
                </a:r>
                <a:r>
                  <a:rPr lang="en-US" b="1" dirty="0" smtClean="0"/>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𝔼</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𝑝</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𝑓</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e>
                    </m:d>
                    <m:r>
                      <a:rPr lang="en-US" i="1">
                        <a:latin typeface="Cambria Math" panose="02040503050406030204" pitchFamily="18" charset="0"/>
                        <a:ea typeface="Cambria Math" panose="02040503050406030204" pitchFamily="18" charset="0"/>
                      </a:rPr>
                      <m:t>=</m:t>
                    </m:r>
                    <m:nary>
                      <m:naryPr>
                        <m:limLoc m:val="undOvr"/>
                        <m:subHide m:val="on"/>
                        <m:supHide m:val="on"/>
                        <m:ctrlPr>
                          <a:rPr lang="en-US" i="1" smtClean="0">
                            <a:latin typeface="Cambria Math" panose="02040503050406030204" pitchFamily="18" charset="0"/>
                            <a:ea typeface="Cambria Math" panose="02040503050406030204" pitchFamily="18" charset="0"/>
                          </a:rPr>
                        </m:ctrlPr>
                      </m:naryPr>
                      <m:sub/>
                      <m:sup/>
                      <m:e>
                        <m:r>
                          <a:rPr lang="en-US" b="0" i="1" smtClean="0">
                            <a:latin typeface="Cambria Math" panose="02040503050406030204" pitchFamily="18" charset="0"/>
                            <a:ea typeface="Cambria Math" panose="02040503050406030204" pitchFamily="18" charset="0"/>
                          </a:rPr>
                          <m:t>𝑝</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𝑑𝑥</m:t>
                        </m:r>
                      </m:e>
                    </m:nary>
                  </m:oMath>
                </a14:m>
                <a:endParaRPr lang="en-US" b="1" dirty="0" smtClean="0"/>
              </a:p>
              <a:p>
                <a:pPr marL="228600" lvl="1" indent="0">
                  <a:buNone/>
                </a:pPr>
                <a:endParaRPr lang="en-US" b="1" dirty="0"/>
              </a:p>
              <a:p>
                <a:r>
                  <a:rPr lang="en-US" dirty="0" smtClean="0"/>
                  <a:t>In simple words, the expected value is a weighted sum of all possible outcomes of a random variable ( where each outcome is weighted by its probability)</a:t>
                </a:r>
              </a:p>
              <a:p>
                <a:r>
                  <a:rPr lang="en-US" dirty="0" smtClean="0"/>
                  <a:t>If a discrete random variable </a:t>
                </a:r>
                <a14:m>
                  <m:oMath xmlns:m="http://schemas.openxmlformats.org/officeDocument/2006/math">
                    <m:r>
                      <a:rPr lang="en-US" i="1">
                        <a:latin typeface="Cambria Math" panose="02040503050406030204" pitchFamily="18" charset="0"/>
                        <a:ea typeface="Cambria Math" panose="02040503050406030204" pitchFamily="18" charset="0"/>
                      </a:rPr>
                      <m:t>𝑥</m:t>
                    </m:r>
                  </m:oMath>
                </a14:m>
                <a:r>
                  <a:rPr lang="en-US" dirty="0" smtClean="0"/>
                  <a:t> has a uniform distribution then each outcome is equally likely and the expected value of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smtClean="0"/>
                  <a:t> is equal to the mean of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smtClean="0"/>
                  <a:t>, that is: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𝔼</m:t>
                        </m:r>
                      </m:e>
                      <m:sub>
                        <m:r>
                          <a:rPr lang="en-US" b="0" i="1" smtClean="0">
                            <a:latin typeface="Cambria Math" panose="02040503050406030204" pitchFamily="18" charset="0"/>
                            <a:ea typeface="Cambria Math" panose="02040503050406030204" pitchFamily="18" charset="0"/>
                          </a:rPr>
                          <m:t>𝑥</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𝑓</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e>
                    </m:d>
                    <m:r>
                      <a:rPr lang="en-US" i="1">
                        <a:latin typeface="Cambria Math" panose="02040503050406030204" pitchFamily="18" charset="0"/>
                        <a:ea typeface="Cambria Math" panose="02040503050406030204" pitchFamily="18" charset="0"/>
                      </a:rPr>
                      <m:t>=</m:t>
                    </m:r>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𝑥</m:t>
                        </m:r>
                      </m:sub>
                      <m:sup/>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𝑛</m:t>
                            </m:r>
                          </m:den>
                        </m:f>
                        <m:r>
                          <a:rPr lang="en-US" i="1">
                            <a:latin typeface="Cambria Math" panose="02040503050406030204" pitchFamily="18" charset="0"/>
                            <a:ea typeface="Cambria Math" panose="02040503050406030204" pitchFamily="18" charset="0"/>
                          </a:rPr>
                          <m:t>𝑓</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e>
                    </m:nary>
                  </m:oMath>
                </a14:m>
                <a:r>
                  <a:rPr lang="en-US" dirty="0" smtClean="0"/>
                  <a:t> where n is the number of outcomes x can take.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44677" y="2549554"/>
                <a:ext cx="10102645" cy="3379298"/>
              </a:xfrm>
              <a:blipFill>
                <a:blip r:embed="rId2"/>
                <a:stretch>
                  <a:fillRect l="-181" t="-1081" r="-422" b="-11171"/>
                </a:stretch>
              </a:blipFill>
            </p:spPr>
            <p:txBody>
              <a:bodyPr/>
              <a:lstStyle/>
              <a:p>
                <a:r>
                  <a:rPr lang="en-US">
                    <a:noFill/>
                  </a:rPr>
                  <a:t> </a:t>
                </a:r>
              </a:p>
            </p:txBody>
          </p:sp>
        </mc:Fallback>
      </mc:AlternateContent>
    </p:spTree>
    <p:extLst>
      <p:ext uri="{BB962C8B-B14F-4D97-AF65-F5344CB8AC3E}">
        <p14:creationId xmlns:p14="http://schemas.microsoft.com/office/powerpoint/2010/main" val="79054809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4658" y="404253"/>
            <a:ext cx="7729728" cy="790366"/>
          </a:xfrm>
        </p:spPr>
        <p:txBody>
          <a:bodyPr/>
          <a:lstStyle/>
          <a:p>
            <a:r>
              <a:rPr lang="en-US" dirty="0" smtClean="0"/>
              <a:t>Expectation Example</a:t>
            </a:r>
            <a:endParaRPr lang="en-US" dirty="0"/>
          </a:p>
        </p:txBody>
      </p:sp>
      <p:sp>
        <p:nvSpPr>
          <p:cNvPr id="3" name="Content Placeholder 2"/>
          <p:cNvSpPr>
            <a:spLocks noGrp="1"/>
          </p:cNvSpPr>
          <p:nvPr>
            <p:ph idx="1"/>
          </p:nvPr>
        </p:nvSpPr>
        <p:spPr>
          <a:xfrm>
            <a:off x="1430593" y="1378813"/>
            <a:ext cx="8898980" cy="2267619"/>
          </a:xfrm>
        </p:spPr>
        <p:txBody>
          <a:bodyPr/>
          <a:lstStyle/>
          <a:p>
            <a:r>
              <a:rPr lang="en-US" dirty="0"/>
              <a:t>One application of expected value is in decision making where you have to choose between several alternatives with uncertain outcomes</a:t>
            </a:r>
            <a:r>
              <a:rPr lang="en-US" dirty="0" smtClean="0"/>
              <a:t>.</a:t>
            </a:r>
          </a:p>
          <a:p>
            <a:r>
              <a:rPr lang="en-US" dirty="0"/>
              <a:t>A financial adviser suggests that you select one of two types of  bonds in which to invest $5000. Bond B1 pays a return of 4% and has a default  rate of 2%. Bond B2 has a return 2.5% and a default rate of 1%. Which bond is  a better investment on average</a:t>
            </a:r>
            <a:r>
              <a:rPr lang="en-US" dirty="0" smtClean="0"/>
              <a:t>?</a:t>
            </a:r>
          </a:p>
          <a:p>
            <a:r>
              <a:rPr lang="en-US" dirty="0"/>
              <a:t>To answer the question, I can define the random variable </a:t>
            </a:r>
            <a:r>
              <a:rPr lang="en-US" dirty="0" smtClean="0"/>
              <a:t>x with two outcomes {default, no-default) and then compute the expected value of return for each bond. </a:t>
            </a:r>
            <a:endParaRPr lang="en-US" dirty="0"/>
          </a:p>
          <a:p>
            <a:endParaRPr lang="en-US" dirty="0"/>
          </a:p>
          <a:p>
            <a:endParaRPr lang="en-US" dirty="0"/>
          </a:p>
        </p:txBody>
      </p:sp>
      <p:graphicFrame>
        <p:nvGraphicFramePr>
          <p:cNvPr id="5" name="object 5"/>
          <p:cNvGraphicFramePr>
            <a:graphicFrameLocks noGrp="1"/>
          </p:cNvGraphicFramePr>
          <p:nvPr>
            <p:extLst>
              <p:ext uri="{D42A27DB-BD31-4B8C-83A1-F6EECF244321}">
                <p14:modId xmlns:p14="http://schemas.microsoft.com/office/powerpoint/2010/main" val="3263977922"/>
              </p:ext>
            </p:extLst>
          </p:nvPr>
        </p:nvGraphicFramePr>
        <p:xfrm>
          <a:off x="1099781" y="3830626"/>
          <a:ext cx="3630929" cy="1633451"/>
        </p:xfrm>
        <a:graphic>
          <a:graphicData uri="http://schemas.openxmlformats.org/drawingml/2006/table">
            <a:tbl>
              <a:tblPr firstRow="1" bandRow="1">
                <a:tableStyleId>{2D5ABB26-0587-4C30-8999-92F81FD0307C}</a:tableStyleId>
              </a:tblPr>
              <a:tblGrid>
                <a:gridCol w="1210310">
                  <a:extLst>
                    <a:ext uri="{9D8B030D-6E8A-4147-A177-3AD203B41FA5}">
                      <a16:colId xmlns:a16="http://schemas.microsoft.com/office/drawing/2014/main" val="20000"/>
                    </a:ext>
                  </a:extLst>
                </a:gridCol>
                <a:gridCol w="1210310">
                  <a:extLst>
                    <a:ext uri="{9D8B030D-6E8A-4147-A177-3AD203B41FA5}">
                      <a16:colId xmlns:a16="http://schemas.microsoft.com/office/drawing/2014/main" val="20001"/>
                    </a:ext>
                  </a:extLst>
                </a:gridCol>
                <a:gridCol w="1210309">
                  <a:extLst>
                    <a:ext uri="{9D8B030D-6E8A-4147-A177-3AD203B41FA5}">
                      <a16:colId xmlns:a16="http://schemas.microsoft.com/office/drawing/2014/main" val="20002"/>
                    </a:ext>
                  </a:extLst>
                </a:gridCol>
              </a:tblGrid>
              <a:tr h="365760">
                <a:tc>
                  <a:txBody>
                    <a:bodyPr/>
                    <a:lstStyle/>
                    <a:p>
                      <a:pPr>
                        <a:lnSpc>
                          <a:spcPct val="100000"/>
                        </a:lnSpc>
                      </a:pPr>
                      <a:endParaRPr sz="18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gridSpan="2">
                  <a:txBody>
                    <a:bodyPr/>
                    <a:lstStyle/>
                    <a:p>
                      <a:pPr marL="91440">
                        <a:lnSpc>
                          <a:spcPct val="100000"/>
                        </a:lnSpc>
                        <a:spcBef>
                          <a:spcPts val="240"/>
                        </a:spcBef>
                      </a:pPr>
                      <a:r>
                        <a:rPr sz="1800" b="1" dirty="0">
                          <a:solidFill>
                            <a:srgbClr val="FFFFFF"/>
                          </a:solidFill>
                          <a:latin typeface="Calibri"/>
                          <a:cs typeface="Calibri"/>
                        </a:rPr>
                        <a:t>Bond</a:t>
                      </a:r>
                      <a:r>
                        <a:rPr sz="1800" b="1" spc="-25" dirty="0">
                          <a:solidFill>
                            <a:srgbClr val="FFFFFF"/>
                          </a:solidFill>
                          <a:latin typeface="Calibri"/>
                          <a:cs typeface="Calibri"/>
                        </a:rPr>
                        <a:t> </a:t>
                      </a:r>
                      <a:r>
                        <a:rPr sz="1800" b="1" spc="-5" dirty="0">
                          <a:solidFill>
                            <a:srgbClr val="FFFFFF"/>
                          </a:solidFill>
                          <a:latin typeface="Calibri"/>
                          <a:cs typeface="Calibri"/>
                        </a:rPr>
                        <a:t>B1</a:t>
                      </a:r>
                      <a:endParaRPr sz="1800" dirty="0">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hMerge="1">
                  <a:txBody>
                    <a:bodyPr/>
                    <a:lstStyle/>
                    <a:p>
                      <a:endParaRPr/>
                    </a:p>
                  </a:txBody>
                  <a:tcPr marL="0" marR="0" marT="0" marB="0"/>
                </a:tc>
                <a:extLst>
                  <a:ext uri="{0D108BD9-81ED-4DB2-BD59-A6C34878D82A}">
                    <a16:rowId xmlns:a16="http://schemas.microsoft.com/office/drawing/2014/main" val="10000"/>
                  </a:ext>
                </a:extLst>
              </a:tr>
              <a:tr h="901931">
                <a:tc>
                  <a:txBody>
                    <a:bodyPr/>
                    <a:lstStyle/>
                    <a:p>
                      <a:pPr marL="90805" marR="416559" algn="just">
                        <a:lnSpc>
                          <a:spcPct val="100000"/>
                        </a:lnSpc>
                        <a:spcBef>
                          <a:spcPts val="265"/>
                        </a:spcBef>
                      </a:pPr>
                      <a:r>
                        <a:rPr sz="1400" b="1" dirty="0">
                          <a:latin typeface="Calibri"/>
                          <a:cs typeface="Calibri"/>
                        </a:rPr>
                        <a:t>Random  Variable  </a:t>
                      </a:r>
                      <a:r>
                        <a:rPr sz="1400" b="1" spc="-10" dirty="0" smtClean="0">
                          <a:latin typeface="Calibri"/>
                          <a:cs typeface="Calibri"/>
                        </a:rPr>
                        <a:t>X</a:t>
                      </a:r>
                      <a:endParaRPr sz="1400" dirty="0">
                        <a:latin typeface="Calibri"/>
                        <a:cs typeface="Calibri"/>
                      </a:endParaRPr>
                    </a:p>
                  </a:txBody>
                  <a:tcPr marL="0" marR="0" marT="3365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90805">
                        <a:lnSpc>
                          <a:spcPct val="100000"/>
                        </a:lnSpc>
                        <a:spcBef>
                          <a:spcPts val="270"/>
                        </a:spcBef>
                      </a:pPr>
                      <a:r>
                        <a:rPr sz="1400" spc="-5" dirty="0">
                          <a:latin typeface="Calibri"/>
                          <a:cs typeface="Calibri"/>
                        </a:rPr>
                        <a:t>4%*$5000=$</a:t>
                      </a:r>
                      <a:endParaRPr sz="1400">
                        <a:latin typeface="Calibri"/>
                        <a:cs typeface="Calibri"/>
                      </a:endParaRPr>
                    </a:p>
                    <a:p>
                      <a:pPr marL="90805">
                        <a:lnSpc>
                          <a:spcPct val="100000"/>
                        </a:lnSpc>
                      </a:pPr>
                      <a:r>
                        <a:rPr sz="1400" spc="-5" dirty="0">
                          <a:latin typeface="Calibri"/>
                          <a:cs typeface="Calibri"/>
                        </a:rPr>
                        <a:t>200</a:t>
                      </a:r>
                      <a:endParaRPr sz="1400">
                        <a:latin typeface="Calibri"/>
                        <a:cs typeface="Calibri"/>
                      </a:endParaRPr>
                    </a:p>
                    <a:p>
                      <a:pPr marL="90805">
                        <a:lnSpc>
                          <a:spcPct val="100000"/>
                        </a:lnSpc>
                      </a:pPr>
                      <a:r>
                        <a:rPr sz="1400" spc="-5" dirty="0">
                          <a:latin typeface="Calibri"/>
                          <a:cs typeface="Calibri"/>
                        </a:rPr>
                        <a:t>(no</a:t>
                      </a:r>
                      <a:r>
                        <a:rPr sz="1400" spc="-20" dirty="0">
                          <a:latin typeface="Calibri"/>
                          <a:cs typeface="Calibri"/>
                        </a:rPr>
                        <a:t> </a:t>
                      </a:r>
                      <a:r>
                        <a:rPr sz="1400" spc="-5" dirty="0">
                          <a:latin typeface="Calibri"/>
                          <a:cs typeface="Calibri"/>
                        </a:rPr>
                        <a:t>default)</a:t>
                      </a:r>
                      <a:endParaRPr sz="1400">
                        <a:latin typeface="Calibri"/>
                        <a:cs typeface="Calibri"/>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90805">
                        <a:lnSpc>
                          <a:spcPct val="100000"/>
                        </a:lnSpc>
                        <a:spcBef>
                          <a:spcPts val="270"/>
                        </a:spcBef>
                      </a:pPr>
                      <a:r>
                        <a:rPr sz="1400" spc="-5" dirty="0">
                          <a:latin typeface="Calibri"/>
                          <a:cs typeface="Calibri"/>
                        </a:rPr>
                        <a:t>-$5000</a:t>
                      </a:r>
                      <a:endParaRPr sz="1400" dirty="0">
                        <a:latin typeface="Calibri"/>
                        <a:cs typeface="Calibri"/>
                      </a:endParaRPr>
                    </a:p>
                    <a:p>
                      <a:pPr marL="90805">
                        <a:lnSpc>
                          <a:spcPct val="100000"/>
                        </a:lnSpc>
                      </a:pPr>
                      <a:r>
                        <a:rPr sz="1400" spc="-5" dirty="0">
                          <a:latin typeface="Calibri"/>
                          <a:cs typeface="Calibri"/>
                        </a:rPr>
                        <a:t>(default)</a:t>
                      </a:r>
                      <a:endParaRPr sz="1400" dirty="0">
                        <a:latin typeface="Calibri"/>
                        <a:cs typeface="Calibri"/>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1"/>
                  </a:ext>
                </a:extLst>
              </a:tr>
              <a:tr h="365760">
                <a:tc>
                  <a:txBody>
                    <a:bodyPr/>
                    <a:lstStyle/>
                    <a:p>
                      <a:pPr marL="90805">
                        <a:lnSpc>
                          <a:spcPct val="100000"/>
                        </a:lnSpc>
                        <a:spcBef>
                          <a:spcPts val="270"/>
                        </a:spcBef>
                      </a:pPr>
                      <a:r>
                        <a:rPr sz="1400" b="1" spc="-5" dirty="0">
                          <a:latin typeface="Calibri"/>
                          <a:cs typeface="Calibri"/>
                        </a:rPr>
                        <a:t>P(x)</a:t>
                      </a:r>
                      <a:endParaRPr sz="1400" dirty="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1440">
                        <a:lnSpc>
                          <a:spcPct val="100000"/>
                        </a:lnSpc>
                        <a:spcBef>
                          <a:spcPts val="240"/>
                        </a:spcBef>
                      </a:pPr>
                      <a:r>
                        <a:rPr sz="1800" dirty="0">
                          <a:latin typeface="Calibri"/>
                          <a:cs typeface="Calibri"/>
                        </a:rPr>
                        <a:t>0.98</a:t>
                      </a: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0805">
                        <a:lnSpc>
                          <a:spcPct val="100000"/>
                        </a:lnSpc>
                        <a:spcBef>
                          <a:spcPts val="240"/>
                        </a:spcBef>
                      </a:pPr>
                      <a:r>
                        <a:rPr sz="1800" dirty="0">
                          <a:latin typeface="Calibri"/>
                          <a:cs typeface="Calibri"/>
                        </a:rPr>
                        <a:t>0.02</a:t>
                      </a: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2"/>
                  </a:ext>
                </a:extLst>
              </a:tr>
            </a:tbl>
          </a:graphicData>
        </a:graphic>
      </p:graphicFrame>
      <p:graphicFrame>
        <p:nvGraphicFramePr>
          <p:cNvPr id="6" name="object 6"/>
          <p:cNvGraphicFramePr>
            <a:graphicFrameLocks noGrp="1"/>
          </p:cNvGraphicFramePr>
          <p:nvPr>
            <p:extLst>
              <p:ext uri="{D42A27DB-BD31-4B8C-83A1-F6EECF244321}">
                <p14:modId xmlns:p14="http://schemas.microsoft.com/office/powerpoint/2010/main" val="4153874918"/>
              </p:ext>
            </p:extLst>
          </p:nvPr>
        </p:nvGraphicFramePr>
        <p:xfrm>
          <a:off x="7721601" y="3792903"/>
          <a:ext cx="3630929" cy="1633451"/>
        </p:xfrm>
        <a:graphic>
          <a:graphicData uri="http://schemas.openxmlformats.org/drawingml/2006/table">
            <a:tbl>
              <a:tblPr firstRow="1" bandRow="1">
                <a:tableStyleId>{2D5ABB26-0587-4C30-8999-92F81FD0307C}</a:tableStyleId>
              </a:tblPr>
              <a:tblGrid>
                <a:gridCol w="1210310">
                  <a:extLst>
                    <a:ext uri="{9D8B030D-6E8A-4147-A177-3AD203B41FA5}">
                      <a16:colId xmlns:a16="http://schemas.microsoft.com/office/drawing/2014/main" val="20000"/>
                    </a:ext>
                  </a:extLst>
                </a:gridCol>
                <a:gridCol w="1210310">
                  <a:extLst>
                    <a:ext uri="{9D8B030D-6E8A-4147-A177-3AD203B41FA5}">
                      <a16:colId xmlns:a16="http://schemas.microsoft.com/office/drawing/2014/main" val="20001"/>
                    </a:ext>
                  </a:extLst>
                </a:gridCol>
                <a:gridCol w="1210309">
                  <a:extLst>
                    <a:ext uri="{9D8B030D-6E8A-4147-A177-3AD203B41FA5}">
                      <a16:colId xmlns:a16="http://schemas.microsoft.com/office/drawing/2014/main" val="20002"/>
                    </a:ext>
                  </a:extLst>
                </a:gridCol>
              </a:tblGrid>
              <a:tr h="365760">
                <a:tc>
                  <a:txBody>
                    <a:bodyPr/>
                    <a:lstStyle/>
                    <a:p>
                      <a:pPr>
                        <a:lnSpc>
                          <a:spcPct val="100000"/>
                        </a:lnSpc>
                      </a:pPr>
                      <a:endParaRPr sz="18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gridSpan="2">
                  <a:txBody>
                    <a:bodyPr/>
                    <a:lstStyle/>
                    <a:p>
                      <a:pPr marL="90805">
                        <a:lnSpc>
                          <a:spcPct val="100000"/>
                        </a:lnSpc>
                        <a:spcBef>
                          <a:spcPts val="240"/>
                        </a:spcBef>
                      </a:pPr>
                      <a:r>
                        <a:rPr sz="1800" b="1" dirty="0">
                          <a:solidFill>
                            <a:srgbClr val="FFFFFF"/>
                          </a:solidFill>
                          <a:latin typeface="Calibri"/>
                          <a:cs typeface="Calibri"/>
                        </a:rPr>
                        <a:t>Bond</a:t>
                      </a:r>
                      <a:r>
                        <a:rPr sz="1800" b="1" spc="-25" dirty="0">
                          <a:solidFill>
                            <a:srgbClr val="FFFFFF"/>
                          </a:solidFill>
                          <a:latin typeface="Calibri"/>
                          <a:cs typeface="Calibri"/>
                        </a:rPr>
                        <a:t> </a:t>
                      </a:r>
                      <a:r>
                        <a:rPr sz="1800" b="1" spc="-5" dirty="0">
                          <a:solidFill>
                            <a:srgbClr val="FFFFFF"/>
                          </a:solidFill>
                          <a:latin typeface="Calibri"/>
                          <a:cs typeface="Calibri"/>
                        </a:rPr>
                        <a:t>B2</a:t>
                      </a:r>
                      <a:endParaRPr sz="1800" dirty="0">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hMerge="1">
                  <a:txBody>
                    <a:bodyPr/>
                    <a:lstStyle/>
                    <a:p>
                      <a:endParaRPr/>
                    </a:p>
                  </a:txBody>
                  <a:tcPr marL="0" marR="0" marT="0" marB="0"/>
                </a:tc>
                <a:extLst>
                  <a:ext uri="{0D108BD9-81ED-4DB2-BD59-A6C34878D82A}">
                    <a16:rowId xmlns:a16="http://schemas.microsoft.com/office/drawing/2014/main" val="10000"/>
                  </a:ext>
                </a:extLst>
              </a:tr>
              <a:tr h="901931">
                <a:tc>
                  <a:txBody>
                    <a:bodyPr/>
                    <a:lstStyle/>
                    <a:p>
                      <a:pPr marL="90805" marR="375285">
                        <a:lnSpc>
                          <a:spcPct val="100000"/>
                        </a:lnSpc>
                        <a:spcBef>
                          <a:spcPts val="265"/>
                        </a:spcBef>
                      </a:pPr>
                      <a:r>
                        <a:rPr sz="1400" b="1" dirty="0">
                          <a:latin typeface="Calibri"/>
                          <a:cs typeface="Calibri"/>
                        </a:rPr>
                        <a:t>Random  Variable  </a:t>
                      </a:r>
                      <a:r>
                        <a:rPr sz="1400" b="1" spc="-5" dirty="0">
                          <a:latin typeface="Calibri"/>
                          <a:cs typeface="Calibri"/>
                        </a:rPr>
                        <a:t>X=</a:t>
                      </a:r>
                      <a:r>
                        <a:rPr sz="1400" b="1" spc="-75" dirty="0">
                          <a:latin typeface="Calibri"/>
                          <a:cs typeface="Calibri"/>
                        </a:rPr>
                        <a:t> </a:t>
                      </a:r>
                      <a:r>
                        <a:rPr sz="1400" b="1" dirty="0">
                          <a:latin typeface="Calibri"/>
                          <a:cs typeface="Calibri"/>
                        </a:rPr>
                        <a:t>Return</a:t>
                      </a:r>
                      <a:endParaRPr sz="1400" dirty="0">
                        <a:latin typeface="Calibri"/>
                        <a:cs typeface="Calibri"/>
                      </a:endParaRPr>
                    </a:p>
                  </a:txBody>
                  <a:tcPr marL="0" marR="0" marT="3365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90805">
                        <a:lnSpc>
                          <a:spcPct val="100000"/>
                        </a:lnSpc>
                        <a:spcBef>
                          <a:spcPts val="270"/>
                        </a:spcBef>
                      </a:pPr>
                      <a:r>
                        <a:rPr sz="1400" spc="-5" dirty="0">
                          <a:latin typeface="Calibri"/>
                          <a:cs typeface="Calibri"/>
                        </a:rPr>
                        <a:t>2.5%*$5000=</a:t>
                      </a:r>
                      <a:endParaRPr sz="1400" dirty="0">
                        <a:latin typeface="Calibri"/>
                        <a:cs typeface="Calibri"/>
                      </a:endParaRPr>
                    </a:p>
                    <a:p>
                      <a:pPr marL="90805">
                        <a:lnSpc>
                          <a:spcPct val="100000"/>
                        </a:lnSpc>
                      </a:pPr>
                      <a:r>
                        <a:rPr sz="1400" spc="-5" dirty="0">
                          <a:latin typeface="Calibri"/>
                          <a:cs typeface="Calibri"/>
                        </a:rPr>
                        <a:t>$125</a:t>
                      </a:r>
                      <a:endParaRPr sz="1400" dirty="0">
                        <a:latin typeface="Calibri"/>
                        <a:cs typeface="Calibri"/>
                      </a:endParaRPr>
                    </a:p>
                    <a:p>
                      <a:pPr marL="90805">
                        <a:lnSpc>
                          <a:spcPct val="100000"/>
                        </a:lnSpc>
                      </a:pPr>
                      <a:r>
                        <a:rPr sz="1400" spc="-5" dirty="0">
                          <a:latin typeface="Calibri"/>
                          <a:cs typeface="Calibri"/>
                        </a:rPr>
                        <a:t>(no</a:t>
                      </a:r>
                      <a:r>
                        <a:rPr sz="1400" spc="-20" dirty="0">
                          <a:latin typeface="Calibri"/>
                          <a:cs typeface="Calibri"/>
                        </a:rPr>
                        <a:t> </a:t>
                      </a:r>
                      <a:r>
                        <a:rPr sz="1400" spc="-5" dirty="0">
                          <a:latin typeface="Calibri"/>
                          <a:cs typeface="Calibri"/>
                        </a:rPr>
                        <a:t>default)</a:t>
                      </a:r>
                      <a:endParaRPr sz="1400" dirty="0">
                        <a:latin typeface="Calibri"/>
                        <a:cs typeface="Calibri"/>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90805">
                        <a:lnSpc>
                          <a:spcPct val="100000"/>
                        </a:lnSpc>
                        <a:spcBef>
                          <a:spcPts val="270"/>
                        </a:spcBef>
                      </a:pPr>
                      <a:r>
                        <a:rPr sz="1400" spc="-5" dirty="0">
                          <a:latin typeface="Calibri"/>
                          <a:cs typeface="Calibri"/>
                        </a:rPr>
                        <a:t>-$5000</a:t>
                      </a:r>
                      <a:endParaRPr sz="1400" dirty="0">
                        <a:latin typeface="Calibri"/>
                        <a:cs typeface="Calibri"/>
                      </a:endParaRPr>
                    </a:p>
                    <a:p>
                      <a:pPr marL="90805">
                        <a:lnSpc>
                          <a:spcPct val="100000"/>
                        </a:lnSpc>
                      </a:pPr>
                      <a:r>
                        <a:rPr sz="1400" spc="-5" dirty="0">
                          <a:latin typeface="Calibri"/>
                          <a:cs typeface="Calibri"/>
                        </a:rPr>
                        <a:t>(default)</a:t>
                      </a:r>
                      <a:endParaRPr sz="1400" dirty="0">
                        <a:latin typeface="Calibri"/>
                        <a:cs typeface="Calibri"/>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1"/>
                  </a:ext>
                </a:extLst>
              </a:tr>
              <a:tr h="365760">
                <a:tc>
                  <a:txBody>
                    <a:bodyPr/>
                    <a:lstStyle/>
                    <a:p>
                      <a:pPr marL="90805">
                        <a:lnSpc>
                          <a:spcPct val="100000"/>
                        </a:lnSpc>
                        <a:spcBef>
                          <a:spcPts val="270"/>
                        </a:spcBef>
                      </a:pPr>
                      <a:r>
                        <a:rPr sz="1400" b="1" spc="-5" dirty="0">
                          <a:latin typeface="Calibri"/>
                          <a:cs typeface="Calibri"/>
                        </a:rPr>
                        <a:t>P(x)</a:t>
                      </a:r>
                      <a:endParaRPr sz="1400" dirty="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0805">
                        <a:lnSpc>
                          <a:spcPct val="100000"/>
                        </a:lnSpc>
                        <a:spcBef>
                          <a:spcPts val="240"/>
                        </a:spcBef>
                      </a:pPr>
                      <a:r>
                        <a:rPr sz="1800" dirty="0">
                          <a:latin typeface="Calibri"/>
                          <a:cs typeface="Calibri"/>
                        </a:rPr>
                        <a:t>0.99</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0805">
                        <a:lnSpc>
                          <a:spcPct val="100000"/>
                        </a:lnSpc>
                        <a:spcBef>
                          <a:spcPts val="240"/>
                        </a:spcBef>
                      </a:pPr>
                      <a:r>
                        <a:rPr sz="1800" dirty="0">
                          <a:latin typeface="Calibri"/>
                          <a:cs typeface="Calibri"/>
                        </a:rPr>
                        <a:t>0.01</a:t>
                      </a:r>
                    </a:p>
                  </a:txBody>
                  <a:tcPr marL="0" marR="0" marT="304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7" name="object 4"/>
              <p:cNvSpPr txBox="1"/>
              <p:nvPr/>
            </p:nvSpPr>
            <p:spPr>
              <a:xfrm>
                <a:off x="831613" y="5572825"/>
                <a:ext cx="10981845" cy="1027397"/>
              </a:xfrm>
              <a:prstGeom prst="rect">
                <a:avLst/>
              </a:prstGeom>
            </p:spPr>
            <p:txBody>
              <a:bodyPr vert="horz" wrap="square" lIns="0" tIns="12700" rIns="0" bIns="0" rtlCol="0">
                <a:spAutoFit/>
              </a:bodyPr>
              <a:lstStyle/>
              <a:p>
                <a:pPr marL="12700" marR="5080">
                  <a:lnSpc>
                    <a:spcPct val="118900"/>
                  </a:lnSpc>
                  <a:spcBef>
                    <a:spcPts val="100"/>
                  </a:spcBef>
                </a:pPr>
                <a:r>
                  <a:rPr lang="en-US" dirty="0" smtClean="0">
                    <a:solidFill>
                      <a:schemeClr val="tx1">
                        <a:lumMod val="85000"/>
                        <a:lumOff val="15000"/>
                      </a:schemeClr>
                    </a:solidFill>
                  </a:rPr>
                  <a:t>Expected value of return = </a:t>
                </a:r>
                <a14:m>
                  <m:oMath xmlns:m="http://schemas.openxmlformats.org/officeDocument/2006/math">
                    <m:r>
                      <a:rPr lang="en-US" b="0" i="1" smtClean="0">
                        <a:solidFill>
                          <a:schemeClr val="tx1">
                            <a:lumMod val="85000"/>
                            <a:lumOff val="15000"/>
                          </a:schemeClr>
                        </a:solidFill>
                        <a:latin typeface="Cambria Math" panose="02040503050406030204" pitchFamily="18" charset="0"/>
                      </a:rPr>
                      <m:t>𝑝</m:t>
                    </m:r>
                    <m:d>
                      <m:dPr>
                        <m:ctrlPr>
                          <a:rPr lang="en-US" b="0" i="1" smtClean="0">
                            <a:solidFill>
                              <a:schemeClr val="tx1">
                                <a:lumMod val="85000"/>
                                <a:lumOff val="15000"/>
                              </a:schemeClr>
                            </a:solidFill>
                            <a:latin typeface="Cambria Math" panose="02040503050406030204" pitchFamily="18" charset="0"/>
                          </a:rPr>
                        </m:ctrlPr>
                      </m:dPr>
                      <m:e>
                        <m:r>
                          <a:rPr lang="en-US" b="0" i="1" smtClean="0">
                            <a:solidFill>
                              <a:schemeClr val="tx1">
                                <a:lumMod val="85000"/>
                                <a:lumOff val="15000"/>
                              </a:schemeClr>
                            </a:solidFill>
                            <a:latin typeface="Cambria Math" panose="02040503050406030204" pitchFamily="18" charset="0"/>
                          </a:rPr>
                          <m:t>𝑥</m:t>
                        </m:r>
                        <m:r>
                          <a:rPr lang="en-US" b="0" i="1" smtClean="0">
                            <a:solidFill>
                              <a:schemeClr val="tx1">
                                <a:lumMod val="85000"/>
                                <a:lumOff val="15000"/>
                              </a:schemeClr>
                            </a:solidFill>
                            <a:latin typeface="Cambria Math" panose="02040503050406030204" pitchFamily="18" charset="0"/>
                          </a:rPr>
                          <m:t>=</m:t>
                        </m:r>
                        <m:r>
                          <a:rPr lang="en-US" b="0" i="1" smtClean="0">
                            <a:solidFill>
                              <a:schemeClr val="tx1">
                                <a:lumMod val="85000"/>
                                <a:lumOff val="15000"/>
                              </a:schemeClr>
                            </a:solidFill>
                            <a:latin typeface="Cambria Math" panose="02040503050406030204" pitchFamily="18" charset="0"/>
                          </a:rPr>
                          <m:t>𝑑𝑒𝑓𝑎𝑢𝑙𝑡</m:t>
                        </m:r>
                      </m:e>
                    </m:d>
                    <m:r>
                      <a:rPr lang="en-US" b="0" i="1" smtClean="0">
                        <a:solidFill>
                          <a:schemeClr val="tx1">
                            <a:lumMod val="85000"/>
                            <a:lumOff val="15000"/>
                          </a:schemeClr>
                        </a:solidFill>
                        <a:latin typeface="Cambria Math" panose="02040503050406030204" pitchFamily="18" charset="0"/>
                      </a:rPr>
                      <m:t>∗</m:t>
                    </m:r>
                    <m:r>
                      <a:rPr lang="en-US" b="0" i="1" smtClean="0">
                        <a:solidFill>
                          <a:schemeClr val="tx1">
                            <a:lumMod val="85000"/>
                            <a:lumOff val="15000"/>
                          </a:schemeClr>
                        </a:solidFill>
                        <a:latin typeface="Cambria Math" panose="02040503050406030204" pitchFamily="18" charset="0"/>
                      </a:rPr>
                      <m:t>𝑟𝑒𝑡𝑢𝑟𝑛</m:t>
                    </m:r>
                    <m:d>
                      <m:dPr>
                        <m:ctrlPr>
                          <a:rPr lang="en-US" b="0" i="1" smtClean="0">
                            <a:solidFill>
                              <a:schemeClr val="tx1">
                                <a:lumMod val="85000"/>
                                <a:lumOff val="15000"/>
                              </a:schemeClr>
                            </a:solidFill>
                            <a:latin typeface="Cambria Math" panose="02040503050406030204" pitchFamily="18" charset="0"/>
                          </a:rPr>
                        </m:ctrlPr>
                      </m:dPr>
                      <m:e>
                        <m:r>
                          <a:rPr lang="en-US" b="0" i="1" smtClean="0">
                            <a:solidFill>
                              <a:schemeClr val="tx1">
                                <a:lumMod val="85000"/>
                                <a:lumOff val="15000"/>
                              </a:schemeClr>
                            </a:solidFill>
                            <a:latin typeface="Cambria Math" panose="02040503050406030204" pitchFamily="18" charset="0"/>
                          </a:rPr>
                          <m:t>𝑑𝑒𝑓𝑎𝑢𝑙𝑡</m:t>
                        </m:r>
                      </m:e>
                    </m:d>
                    <m:r>
                      <a:rPr lang="en-US" b="0" i="1" smtClean="0">
                        <a:solidFill>
                          <a:schemeClr val="tx1">
                            <a:lumMod val="85000"/>
                            <a:lumOff val="15000"/>
                          </a:schemeClr>
                        </a:solidFill>
                        <a:latin typeface="Cambria Math" panose="02040503050406030204" pitchFamily="18" charset="0"/>
                      </a:rPr>
                      <m:t>+</m:t>
                    </m:r>
                    <m:r>
                      <a:rPr lang="en-US" b="0" i="1" smtClean="0">
                        <a:solidFill>
                          <a:schemeClr val="tx1">
                            <a:lumMod val="85000"/>
                            <a:lumOff val="15000"/>
                          </a:schemeClr>
                        </a:solidFill>
                        <a:latin typeface="Cambria Math" panose="02040503050406030204" pitchFamily="18" charset="0"/>
                      </a:rPr>
                      <m:t>𝑝</m:t>
                    </m:r>
                    <m:d>
                      <m:dPr>
                        <m:ctrlPr>
                          <a:rPr lang="en-US" b="0" i="1" smtClean="0">
                            <a:solidFill>
                              <a:schemeClr val="tx1">
                                <a:lumMod val="85000"/>
                                <a:lumOff val="15000"/>
                              </a:schemeClr>
                            </a:solidFill>
                            <a:latin typeface="Cambria Math" panose="02040503050406030204" pitchFamily="18" charset="0"/>
                          </a:rPr>
                        </m:ctrlPr>
                      </m:dPr>
                      <m:e>
                        <m:r>
                          <a:rPr lang="en-US" b="0" i="1" smtClean="0">
                            <a:solidFill>
                              <a:schemeClr val="tx1">
                                <a:lumMod val="85000"/>
                                <a:lumOff val="15000"/>
                              </a:schemeClr>
                            </a:solidFill>
                            <a:latin typeface="Cambria Math" panose="02040503050406030204" pitchFamily="18" charset="0"/>
                          </a:rPr>
                          <m:t>𝑥</m:t>
                        </m:r>
                        <m:r>
                          <a:rPr lang="en-US" b="0" i="1" smtClean="0">
                            <a:solidFill>
                              <a:schemeClr val="tx1">
                                <a:lumMod val="85000"/>
                                <a:lumOff val="15000"/>
                              </a:schemeClr>
                            </a:solidFill>
                            <a:latin typeface="Cambria Math" panose="02040503050406030204" pitchFamily="18" charset="0"/>
                          </a:rPr>
                          <m:t>=</m:t>
                        </m:r>
                        <m:r>
                          <a:rPr lang="en-US" b="0" i="1" smtClean="0">
                            <a:solidFill>
                              <a:schemeClr val="tx1">
                                <a:lumMod val="85000"/>
                                <a:lumOff val="15000"/>
                              </a:schemeClr>
                            </a:solidFill>
                            <a:latin typeface="Cambria Math" panose="02040503050406030204" pitchFamily="18" charset="0"/>
                          </a:rPr>
                          <m:t>𝑛𝑜</m:t>
                        </m:r>
                        <m:r>
                          <a:rPr lang="en-US" b="0" i="1" smtClean="0">
                            <a:solidFill>
                              <a:schemeClr val="tx1">
                                <a:lumMod val="85000"/>
                                <a:lumOff val="15000"/>
                              </a:schemeClr>
                            </a:solidFill>
                            <a:latin typeface="Cambria Math" panose="02040503050406030204" pitchFamily="18" charset="0"/>
                          </a:rPr>
                          <m:t>.</m:t>
                        </m:r>
                        <m:r>
                          <a:rPr lang="en-US" b="0" i="1" smtClean="0">
                            <a:solidFill>
                              <a:schemeClr val="tx1">
                                <a:lumMod val="85000"/>
                                <a:lumOff val="15000"/>
                              </a:schemeClr>
                            </a:solidFill>
                            <a:latin typeface="Cambria Math" panose="02040503050406030204" pitchFamily="18" charset="0"/>
                          </a:rPr>
                          <m:t>𝑑𝑒𝑓𝑎𝑢𝑙𝑡</m:t>
                        </m:r>
                      </m:e>
                    </m:d>
                    <m:r>
                      <a:rPr lang="en-US" b="0" i="1" smtClean="0">
                        <a:solidFill>
                          <a:schemeClr val="tx1">
                            <a:lumMod val="85000"/>
                            <a:lumOff val="15000"/>
                          </a:schemeClr>
                        </a:solidFill>
                        <a:latin typeface="Cambria Math" panose="02040503050406030204" pitchFamily="18" charset="0"/>
                      </a:rPr>
                      <m:t>∗</m:t>
                    </m:r>
                    <m:r>
                      <a:rPr lang="en-US" b="0" i="1" smtClean="0">
                        <a:solidFill>
                          <a:schemeClr val="tx1">
                            <a:lumMod val="85000"/>
                            <a:lumOff val="15000"/>
                          </a:schemeClr>
                        </a:solidFill>
                        <a:latin typeface="Cambria Math" panose="02040503050406030204" pitchFamily="18" charset="0"/>
                      </a:rPr>
                      <m:t>𝑟𝑒𝑡𝑢𝑟𝑛</m:t>
                    </m:r>
                    <m:d>
                      <m:dPr>
                        <m:ctrlPr>
                          <a:rPr lang="en-US" b="0" i="1" smtClean="0">
                            <a:solidFill>
                              <a:schemeClr val="tx1">
                                <a:lumMod val="85000"/>
                                <a:lumOff val="15000"/>
                              </a:schemeClr>
                            </a:solidFill>
                            <a:latin typeface="Cambria Math" panose="02040503050406030204" pitchFamily="18" charset="0"/>
                          </a:rPr>
                        </m:ctrlPr>
                      </m:dPr>
                      <m:e>
                        <m:r>
                          <a:rPr lang="en-US" b="0" i="1" smtClean="0">
                            <a:solidFill>
                              <a:schemeClr val="tx1">
                                <a:lumMod val="85000"/>
                                <a:lumOff val="15000"/>
                              </a:schemeClr>
                            </a:solidFill>
                            <a:latin typeface="Cambria Math" panose="02040503050406030204" pitchFamily="18" charset="0"/>
                          </a:rPr>
                          <m:t>𝑛𝑜</m:t>
                        </m:r>
                        <m:r>
                          <a:rPr lang="en-US" b="0" i="1" smtClean="0">
                            <a:solidFill>
                              <a:schemeClr val="tx1">
                                <a:lumMod val="85000"/>
                                <a:lumOff val="15000"/>
                              </a:schemeClr>
                            </a:solidFill>
                            <a:latin typeface="Cambria Math" panose="02040503050406030204" pitchFamily="18" charset="0"/>
                          </a:rPr>
                          <m:t>.</m:t>
                        </m:r>
                        <m:r>
                          <a:rPr lang="en-US" b="0" i="1" smtClean="0">
                            <a:solidFill>
                              <a:schemeClr val="tx1">
                                <a:lumMod val="85000"/>
                                <a:lumOff val="15000"/>
                              </a:schemeClr>
                            </a:solidFill>
                            <a:latin typeface="Cambria Math" panose="02040503050406030204" pitchFamily="18" charset="0"/>
                          </a:rPr>
                          <m:t>𝑑𝑒𝑓𝑎𝑢𝑙𝑡</m:t>
                        </m:r>
                      </m:e>
                    </m:d>
                  </m:oMath>
                </a14:m>
                <a:endParaRPr lang="en-US" b="0" i="1" dirty="0" smtClean="0">
                  <a:solidFill>
                    <a:schemeClr val="tx1">
                      <a:lumMod val="85000"/>
                      <a:lumOff val="15000"/>
                    </a:schemeClr>
                  </a:solidFill>
                  <a:latin typeface="Cambria Math" panose="02040503050406030204" pitchFamily="18" charset="0"/>
                </a:endParaRPr>
              </a:p>
              <a:p>
                <a:pPr marL="12700" marR="5080">
                  <a:lnSpc>
                    <a:spcPct val="118900"/>
                  </a:lnSpc>
                  <a:spcBef>
                    <a:spcPts val="100"/>
                  </a:spcBef>
                </a:pPr>
                <a:r>
                  <a:rPr lang="en-US" b="0" dirty="0" smtClean="0">
                    <a:solidFill>
                      <a:schemeClr val="tx1">
                        <a:lumMod val="85000"/>
                        <a:lumOff val="15000"/>
                      </a:schemeClr>
                    </a:solidFill>
                  </a:rPr>
                  <a:t>Expected return for B1 </a:t>
                </a:r>
                <a14:m>
                  <m:oMath xmlns:m="http://schemas.openxmlformats.org/officeDocument/2006/math">
                    <m:r>
                      <a:rPr lang="en-US" b="0" i="1" smtClean="0">
                        <a:solidFill>
                          <a:schemeClr val="tx1">
                            <a:lumMod val="85000"/>
                            <a:lumOff val="15000"/>
                          </a:schemeClr>
                        </a:solidFill>
                        <a:latin typeface="Cambria Math" panose="02040503050406030204" pitchFamily="18" charset="0"/>
                      </a:rPr>
                      <m:t>= </m:t>
                    </m:r>
                  </m:oMath>
                </a14:m>
                <a:r>
                  <a:rPr lang="en-US" dirty="0" smtClean="0">
                    <a:solidFill>
                      <a:schemeClr val="tx1">
                        <a:lumMod val="85000"/>
                        <a:lumOff val="15000"/>
                      </a:schemeClr>
                    </a:solidFill>
                  </a:rPr>
                  <a:t>$200*0.98+(-$5000*0.02)=$96  </a:t>
                </a:r>
              </a:p>
              <a:p>
                <a:pPr marL="12700" marR="5080">
                  <a:lnSpc>
                    <a:spcPct val="118900"/>
                  </a:lnSpc>
                  <a:spcBef>
                    <a:spcPts val="100"/>
                  </a:spcBef>
                </a:pPr>
                <a:r>
                  <a:rPr lang="en-US" dirty="0" smtClean="0">
                    <a:solidFill>
                      <a:schemeClr val="tx1">
                        <a:lumMod val="85000"/>
                        <a:lumOff val="15000"/>
                      </a:schemeClr>
                    </a:solidFill>
                  </a:rPr>
                  <a:t>Expected return B2: $125*0.99+(-$5000*0.01)=$73.75</a:t>
                </a:r>
                <a:endParaRPr dirty="0">
                  <a:solidFill>
                    <a:schemeClr val="tx1">
                      <a:lumMod val="85000"/>
                      <a:lumOff val="15000"/>
                    </a:schemeClr>
                  </a:solidFill>
                </a:endParaRPr>
              </a:p>
            </p:txBody>
          </p:sp>
        </mc:Choice>
        <mc:Fallback xmlns="">
          <p:sp>
            <p:nvSpPr>
              <p:cNvPr id="7" name="object 4"/>
              <p:cNvSpPr txBox="1">
                <a:spLocks noRot="1" noChangeAspect="1" noMove="1" noResize="1" noEditPoints="1" noAdjustHandles="1" noChangeArrowheads="1" noChangeShapeType="1" noTextEdit="1"/>
              </p:cNvSpPr>
              <p:nvPr/>
            </p:nvSpPr>
            <p:spPr>
              <a:xfrm>
                <a:off x="831613" y="5572825"/>
                <a:ext cx="10981845" cy="1027397"/>
              </a:xfrm>
              <a:prstGeom prst="rect">
                <a:avLst/>
              </a:prstGeom>
              <a:blipFill>
                <a:blip r:embed="rId3"/>
                <a:stretch>
                  <a:fillRect l="-1165" t="-4142" b="-10059"/>
                </a:stretch>
              </a:blipFill>
            </p:spPr>
            <p:txBody>
              <a:bodyPr/>
              <a:lstStyle/>
              <a:p>
                <a:r>
                  <a:rPr lang="en-US">
                    <a:noFill/>
                  </a:rPr>
                  <a:t> </a:t>
                </a:r>
              </a:p>
            </p:txBody>
          </p:sp>
        </mc:Fallback>
      </mc:AlternateContent>
    </p:spTree>
    <p:extLst>
      <p:ext uri="{BB962C8B-B14F-4D97-AF65-F5344CB8AC3E}">
        <p14:creationId xmlns:p14="http://schemas.microsoft.com/office/powerpoint/2010/main" val="277301306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964692"/>
            <a:ext cx="7729728" cy="864108"/>
          </a:xfrm>
        </p:spPr>
        <p:txBody>
          <a:bodyPr/>
          <a:lstStyle/>
          <a:p>
            <a:r>
              <a:rPr lang="en-US" dirty="0" smtClean="0"/>
              <a:t>Variance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31136" y="2195593"/>
                <a:ext cx="7729728" cy="3101983"/>
              </a:xfrm>
            </p:spPr>
            <p:txBody>
              <a:bodyPr>
                <a:normAutofit/>
              </a:bodyPr>
              <a:lstStyle/>
              <a:p>
                <a:r>
                  <a:rPr lang="en-US" dirty="0" smtClean="0"/>
                  <a:t>The </a:t>
                </a:r>
                <a:r>
                  <a:rPr lang="en-US" b="1" dirty="0" smtClean="0"/>
                  <a:t>variance </a:t>
                </a:r>
                <a:r>
                  <a:rPr lang="en-US" dirty="0" smtClean="0"/>
                  <a:t> gives </a:t>
                </a:r>
                <a:r>
                  <a:rPr lang="en-US" dirty="0"/>
                  <a:t>a measure of how much the values of a function of a </a:t>
                </a:r>
                <a:r>
                  <a:rPr lang="en-US" dirty="0" smtClean="0"/>
                  <a:t>random variable</a:t>
                </a:r>
                <a:r>
                  <a:rPr lang="en-US" dirty="0"/>
                  <a:t> </a:t>
                </a:r>
                <a14:m>
                  <m:oMath xmlns:m="http://schemas.openxmlformats.org/officeDocument/2006/math">
                    <m:r>
                      <a:rPr lang="en-US" b="0" i="1" smtClean="0">
                        <a:latin typeface="Cambria Math" panose="02040503050406030204" pitchFamily="18" charset="0"/>
                      </a:rPr>
                      <m:t>𝑥</m:t>
                    </m:r>
                    <m:r>
                      <a:rPr lang="en-US" b="0" i="0" smtClean="0">
                        <a:latin typeface="Cambria Math" panose="02040503050406030204" pitchFamily="18" charset="0"/>
                      </a:rPr>
                      <m:t> </m:t>
                    </m:r>
                  </m:oMath>
                </a14:m>
                <a:r>
                  <a:rPr lang="en-US" dirty="0"/>
                  <a:t>vary as we sample diﬀerent values </a:t>
                </a:r>
                <a:r>
                  <a:rPr lang="en-US" dirty="0" smtClean="0"/>
                  <a:t>of </a:t>
                </a:r>
                <a14:m>
                  <m:oMath xmlns:m="http://schemas.openxmlformats.org/officeDocument/2006/math">
                    <m:r>
                      <a:rPr lang="en-US" b="0" i="1" smtClean="0">
                        <a:latin typeface="Cambria Math" panose="02040503050406030204" pitchFamily="18" charset="0"/>
                      </a:rPr>
                      <m:t>𝑥</m:t>
                    </m:r>
                  </m:oMath>
                </a14:m>
                <a:r>
                  <a:rPr lang="en-US" dirty="0" smtClean="0"/>
                  <a:t> from its probability distribution:</a:t>
                </a:r>
              </a:p>
              <a:p>
                <a:pPr marL="0" indent="0">
                  <a:buNone/>
                </a:pPr>
                <a:r>
                  <a:rPr lang="en-US" dirty="0"/>
                  <a:t>	</a:t>
                </a:r>
                <a14:m>
                  <m:oMath xmlns:m="http://schemas.openxmlformats.org/officeDocument/2006/math">
                    <m:r>
                      <a:rPr lang="en-US" b="0" i="1" smtClean="0">
                        <a:latin typeface="Cambria Math" panose="02040503050406030204" pitchFamily="18" charset="0"/>
                      </a:rPr>
                      <m:t>𝑣𝑎𝑟</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𝔼</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𝔼</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e>
                            </m:d>
                          </m:e>
                        </m:d>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 </m:t>
                    </m:r>
                  </m:oMath>
                </a14:m>
                <a:endParaRPr lang="en-US" dirty="0" smtClean="0"/>
              </a:p>
              <a:p>
                <a:r>
                  <a:rPr lang="en-US" dirty="0"/>
                  <a:t>When the variance is low, the values </a:t>
                </a:r>
                <a:r>
                  <a:rPr lang="en-US" dirty="0" smtClean="0"/>
                  <a:t>of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smtClean="0"/>
                  <a:t> are clustered </a:t>
                </a:r>
                <a:r>
                  <a:rPr lang="en-US" dirty="0"/>
                  <a:t>near their expected </a:t>
                </a:r>
                <a:r>
                  <a:rPr lang="en-US" dirty="0" smtClean="0"/>
                  <a:t>value. But when the variance is high, the values of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smtClean="0"/>
                  <a:t> are more spread out.</a:t>
                </a:r>
              </a:p>
              <a:p>
                <a:r>
                  <a:rPr lang="en-US" dirty="0" smtClean="0"/>
                  <a:t>The square root of the variance is called the </a:t>
                </a:r>
                <a:r>
                  <a:rPr lang="en-US" b="1" dirty="0" smtClean="0"/>
                  <a:t>standard deviation.</a:t>
                </a:r>
                <a:endParaRPr lang="en-US" dirty="0"/>
              </a:p>
              <a:p>
                <a:pPr marL="0" indent="0">
                  <a:buNone/>
                </a:pPr>
                <a:endParaRPr lang="en-US" dirty="0" smtClean="0"/>
              </a:p>
              <a:p>
                <a:pPr marL="0" indent="0" algn="ctr">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31136" y="2195593"/>
                <a:ext cx="7729728" cy="3101983"/>
              </a:xfrm>
              <a:blipFill>
                <a:blip r:embed="rId2"/>
                <a:stretch>
                  <a:fillRect l="-473" t="-982" r="-1104"/>
                </a:stretch>
              </a:blipFill>
            </p:spPr>
            <p:txBody>
              <a:bodyPr/>
              <a:lstStyle/>
              <a:p>
                <a:r>
                  <a:rPr lang="en-US">
                    <a:noFill/>
                  </a:rPr>
                  <a:t> </a:t>
                </a:r>
              </a:p>
            </p:txBody>
          </p:sp>
        </mc:Fallback>
      </mc:AlternateContent>
    </p:spTree>
    <p:extLst>
      <p:ext uri="{BB962C8B-B14F-4D97-AF65-F5344CB8AC3E}">
        <p14:creationId xmlns:p14="http://schemas.microsoft.com/office/powerpoint/2010/main" val="174498063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Bernoulli: An Example of Discrete Probability Distribution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399" y="2595864"/>
                <a:ext cx="10869562" cy="3586615"/>
              </a:xfrm>
            </p:spPr>
            <p:txBody>
              <a:bodyPr>
                <a:normAutofit fontScale="77500" lnSpcReduction="20000"/>
              </a:bodyPr>
              <a:lstStyle/>
              <a:p>
                <a:r>
                  <a:rPr lang="en-US" dirty="0" smtClean="0"/>
                  <a:t>This is the simplest distribution usually encountered. </a:t>
                </a:r>
              </a:p>
              <a:p>
                <a:r>
                  <a:rPr lang="en-US" dirty="0" smtClean="0"/>
                  <a:t>The random variable in Bernoulli distribution corresponds to a coin flip which takes the value 1 with probability </a:t>
                </a:r>
                <a14:m>
                  <m:oMath xmlns:m="http://schemas.openxmlformats.org/officeDocument/2006/math">
                    <m:r>
                      <a:rPr lang="en-US" b="0" i="1" smtClean="0">
                        <a:latin typeface="Cambria Math" panose="02040503050406030204" pitchFamily="18" charset="0"/>
                      </a:rPr>
                      <m:t>𝑝</m:t>
                    </m:r>
                  </m:oMath>
                </a14:m>
                <a:r>
                  <a:rPr lang="en-US" dirty="0" smtClean="0"/>
                  <a:t> and 0 with probability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𝑝</m:t>
                    </m:r>
                    <m:r>
                      <a:rPr lang="en-US" b="0" i="0" smtClean="0">
                        <a:latin typeface="Cambria Math" panose="02040503050406030204" pitchFamily="18" charset="0"/>
                      </a:rPr>
                      <m:t>.</m:t>
                    </m:r>
                  </m:oMath>
                </a14:m>
                <a:endParaRPr lang="en-US" dirty="0"/>
              </a:p>
              <a:p>
                <a:r>
                  <a:rPr lang="en-US" dirty="0" smtClean="0"/>
                  <a:t>Therefore Bernoulli distribution has only one parameter (</a:t>
                </a:r>
                <a14:m>
                  <m:oMath xmlns:m="http://schemas.openxmlformats.org/officeDocument/2006/math">
                    <m:r>
                      <a:rPr lang="en-US" b="0" i="1" smtClean="0">
                        <a:latin typeface="Cambria Math" panose="02040503050406030204" pitchFamily="18" charset="0"/>
                      </a:rPr>
                      <m:t>𝑝</m:t>
                    </m:r>
                  </m:oMath>
                </a14:m>
                <a:r>
                  <a:rPr lang="en-US" dirty="0" smtClean="0"/>
                  <a:t>) and is denoted by:</a:t>
                </a:r>
              </a:p>
              <a:p>
                <a:pPr marL="0" indent="0">
                  <a:buNone/>
                </a:pPr>
                <a:r>
                  <a:rPr lang="en-US" dirty="0"/>
                  <a: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𝐵𝑒𝑟𝑛𝑜𝑢𝑙𝑙𝑖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oMath>
                </a14:m>
                <a:endParaRPr lang="en-US" dirty="0" smtClean="0"/>
              </a:p>
              <a:p>
                <a:r>
                  <a:rPr lang="en-US" dirty="0" smtClean="0"/>
                  <a:t>The probability mass function in Bernoulli distribution can be written as follows:</a:t>
                </a:r>
              </a:p>
              <a:p>
                <a:endParaRPr lang="en-US" dirty="0" smtClean="0"/>
              </a:p>
              <a:p>
                <a:pPr marL="0" indent="0" algn="ctr">
                  <a:buNone/>
                </a:pPr>
                <a:r>
                  <a:rPr lang="en-US" dirty="0"/>
                  <a:t>	</a:t>
                </a:r>
                <a:endParaRPr lang="en-US" b="1" dirty="0" smtClean="0"/>
              </a:p>
              <a:p>
                <a:r>
                  <a:rPr lang="en-US" dirty="0" smtClean="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m:t>
                        </m:r>
                      </m:e>
                    </m:d>
                  </m:oMath>
                </a14:m>
                <a:r>
                  <a:rPr lang="en-US" dirty="0" smtClean="0"/>
                  <a:t> and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=0</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𝑝</m:t>
                        </m:r>
                      </m:e>
                      <m:sup>
                        <m:r>
                          <a:rPr lang="en-US" b="0" i="1" smtClean="0">
                            <a:latin typeface="Cambria Math" panose="02040503050406030204" pitchFamily="18" charset="0"/>
                          </a:rPr>
                          <m:t>0</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𝑝</m:t>
                            </m:r>
                          </m:e>
                        </m:d>
                      </m:e>
                      <m:sup>
                        <m:r>
                          <a:rPr lang="en-US" b="0" i="1" smtClean="0">
                            <a:latin typeface="Cambria Math" panose="02040503050406030204" pitchFamily="18" charset="0"/>
                          </a:rPr>
                          <m:t>1</m:t>
                        </m:r>
                      </m:sup>
                    </m:sSup>
                    <m:r>
                      <a:rPr lang="en-US" b="0" i="1" smtClean="0">
                        <a:latin typeface="Cambria Math" panose="02040503050406030204" pitchFamily="18" charset="0"/>
                      </a:rPr>
                      <m:t>=1−</m:t>
                    </m:r>
                    <m:r>
                      <a:rPr lang="en-US" b="0" i="1" smtClean="0">
                        <a:latin typeface="Cambria Math" panose="02040503050406030204" pitchFamily="18" charset="0"/>
                      </a:rPr>
                      <m:t>𝑝</m:t>
                    </m:r>
                  </m:oMath>
                </a14:m>
                <a:r>
                  <a:rPr lang="en-US" dirty="0" smtClean="0"/>
                  <a:t> and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=1</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𝑝</m:t>
                        </m:r>
                      </m:e>
                      <m:sup>
                        <m:r>
                          <a:rPr lang="en-US" b="0" i="1" smtClean="0">
                            <a:latin typeface="Cambria Math" panose="02040503050406030204" pitchFamily="18" charset="0"/>
                          </a:rPr>
                          <m:t>1</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𝑝</m:t>
                            </m:r>
                          </m:e>
                        </m:d>
                      </m:e>
                      <m:sup>
                        <m:r>
                          <a:rPr lang="en-US" b="0" i="1" smtClean="0">
                            <a:latin typeface="Cambria Math" panose="02040503050406030204" pitchFamily="18" charset="0"/>
                          </a:rPr>
                          <m:t>0</m:t>
                        </m:r>
                      </m:sup>
                    </m:sSup>
                    <m:r>
                      <a:rPr lang="en-US" i="1">
                        <a:latin typeface="Cambria Math" panose="02040503050406030204" pitchFamily="18" charset="0"/>
                      </a:rPr>
                      <m:t>=</m:t>
                    </m:r>
                    <m:r>
                      <a:rPr lang="en-US" i="1">
                        <a:latin typeface="Cambria Math" panose="02040503050406030204" pitchFamily="18" charset="0"/>
                      </a:rPr>
                      <m:t>𝑝</m:t>
                    </m:r>
                  </m:oMath>
                </a14:m>
                <a:r>
                  <a:rPr lang="en-US" dirty="0"/>
                  <a:t> </a:t>
                </a:r>
                <a:endParaRPr lang="en-US" dirty="0" smtClean="0"/>
              </a:p>
              <a:p>
                <a:r>
                  <a:rPr lang="en-US" dirty="0" smtClean="0"/>
                  <a:t> The expected value for a random variable with Bernoulli distribution is: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𝔼</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𝐵𝑒𝑟𝑛𝑜𝑙𝑙𝑖</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sub>
                      </m:sSub>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𝑝</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=0</m:t>
                          </m:r>
                        </m:e>
                      </m:d>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𝑝</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=0×</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𝑝</m:t>
                          </m:r>
                        </m:e>
                      </m:d>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oMath>
                  </m:oMathPara>
                </a14:m>
                <a:endParaRPr lang="en-US" dirty="0" smtClean="0"/>
              </a:p>
              <a:p>
                <a:r>
                  <a:rPr lang="en-US" dirty="0" smtClean="0"/>
                  <a:t>The variance of a random variable with Bernoulli distribution is:</a:t>
                </a:r>
              </a:p>
              <a:p>
                <a:pPr marL="0" indent="0">
                  <a:buNone/>
                </a:pPr>
                <a:r>
                  <a:rPr lang="en-US" dirty="0"/>
                  <a:t>	 </a:t>
                </a:r>
                <a14:m>
                  <m:oMath xmlns:m="http://schemas.openxmlformats.org/officeDocument/2006/math">
                    <m:r>
                      <a:rPr lang="en-US" b="0" i="1" smtClean="0">
                        <a:latin typeface="Cambria Math" panose="02040503050406030204" pitchFamily="18" charset="0"/>
                      </a:rPr>
                      <m:t>𝑣𝑎𝑟</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𝔼</m:t>
                    </m:r>
                    <m:sSup>
                      <m:sSupPr>
                        <m:ctrlPr>
                          <a:rPr lang="en-US" b="0" i="1" smtClean="0">
                            <a:latin typeface="Cambria Math" panose="02040503050406030204" pitchFamily="18" charset="0"/>
                            <a:ea typeface="Cambria Math" panose="02040503050406030204" pitchFamily="18" charset="0"/>
                          </a:rPr>
                        </m:ctrlPr>
                      </m:sSupPr>
                      <m:e>
                        <m:d>
                          <m:dPr>
                            <m:beg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𝔼</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e>
                        </m:d>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𝔼</m:t>
                    </m:r>
                    <m:sSup>
                      <m:sSupPr>
                        <m:ctrlPr>
                          <a:rPr lang="en-US" i="1">
                            <a:latin typeface="Cambria Math" panose="02040503050406030204" pitchFamily="18" charset="0"/>
                            <a:ea typeface="Cambria Math" panose="02040503050406030204" pitchFamily="18" charset="0"/>
                          </a:rPr>
                        </m:ctrlPr>
                      </m:sSupPr>
                      <m:e>
                        <m:d>
                          <m:dPr>
                            <m:beg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e>
                        </m:d>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𝑝</m:t>
                            </m:r>
                          </m:e>
                        </m:d>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=0)+</m:t>
                    </m:r>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𝑝</m:t>
                            </m:r>
                          </m:e>
                        </m:d>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=1)=</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𝑝</m:t>
                        </m:r>
                      </m:e>
                    </m:d>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𝑝</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𝑝</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oMath>
                </a14:m>
                <a:endParaRPr lang="en-US" dirty="0" smtClean="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399" y="2595864"/>
                <a:ext cx="10869562" cy="3586615"/>
              </a:xfrm>
              <a:blipFill>
                <a:blip r:embed="rId2"/>
                <a:stretch>
                  <a:fillRect l="-56" t="-15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552950" y="4204505"/>
                <a:ext cx="2968505" cy="37555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𝒑</m:t>
                      </m:r>
                      <m:d>
                        <m:dPr>
                          <m:ctrlPr>
                            <a:rPr lang="en-US" b="1" i="1">
                              <a:latin typeface="Cambria Math" panose="02040503050406030204" pitchFamily="18" charset="0"/>
                            </a:rPr>
                          </m:ctrlPr>
                        </m:dPr>
                        <m:e>
                          <m:r>
                            <a:rPr lang="en-US" b="1" i="1">
                              <a:latin typeface="Cambria Math" panose="02040503050406030204" pitchFamily="18" charset="0"/>
                            </a:rPr>
                            <m:t>𝒙</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e>
                      </m:d>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𝒑</m:t>
                          </m:r>
                        </m:e>
                        <m:sup>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sup>
                      </m:sSup>
                      <m:sSup>
                        <m:sSupPr>
                          <m:ctrlPr>
                            <a:rPr lang="en-US" b="1" i="1">
                              <a:latin typeface="Cambria Math" panose="02040503050406030204" pitchFamily="18" charset="0"/>
                            </a:rPr>
                          </m:ctrlPr>
                        </m:sSupPr>
                        <m:e>
                          <m:d>
                            <m:dPr>
                              <m:ctrlPr>
                                <a:rPr lang="en-US" b="1" i="1">
                                  <a:latin typeface="Cambria Math" panose="02040503050406030204" pitchFamily="18" charset="0"/>
                                </a:rPr>
                              </m:ctrlPr>
                            </m:dPr>
                            <m:e>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𝒑</m:t>
                              </m:r>
                            </m:e>
                          </m:d>
                        </m:e>
                        <m:sup>
                          <m:r>
                            <a:rPr lang="en-US" b="1" i="1" smtClean="0">
                              <a:latin typeface="Cambria Math" panose="02040503050406030204" pitchFamily="18" charset="0"/>
                            </a:rPr>
                            <m:t>𝟏</m:t>
                          </m:r>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sup>
                      </m:sSup>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4552950" y="4204505"/>
                <a:ext cx="2968505" cy="375552"/>
              </a:xfrm>
              <a:prstGeom prst="rect">
                <a:avLst/>
              </a:prstGeom>
              <a:blipFill>
                <a:blip r:embed="rId3"/>
                <a:stretch>
                  <a:fillRect b="-6452"/>
                </a:stretch>
              </a:blipFill>
            </p:spPr>
            <p:txBody>
              <a:bodyPr/>
              <a:lstStyle/>
              <a:p>
                <a:r>
                  <a:rPr lang="en-US">
                    <a:noFill/>
                  </a:rPr>
                  <a:t> </a:t>
                </a:r>
              </a:p>
            </p:txBody>
          </p:sp>
        </mc:Fallback>
      </mc:AlternateContent>
    </p:spTree>
    <p:extLst>
      <p:ext uri="{BB962C8B-B14F-4D97-AF65-F5344CB8AC3E}">
        <p14:creationId xmlns:p14="http://schemas.microsoft.com/office/powerpoint/2010/main" val="82332707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Gaussian: An example of Continuous probability Distribution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2955" y="2416818"/>
                <a:ext cx="11031793" cy="3703763"/>
              </a:xfrm>
            </p:spPr>
            <p:txBody>
              <a:bodyPr>
                <a:normAutofit/>
              </a:bodyPr>
              <a:lstStyle/>
              <a:p>
                <a:r>
                  <a:rPr lang="en-US" dirty="0" smtClean="0"/>
                  <a:t>The most commonly used continuous probability distribution is the </a:t>
                </a:r>
                <a:r>
                  <a:rPr lang="en-US" b="1" dirty="0" smtClean="0"/>
                  <a:t>normal distribution</a:t>
                </a:r>
                <a:r>
                  <a:rPr lang="en-US" dirty="0" smtClean="0"/>
                  <a:t> also known as </a:t>
                </a:r>
                <a:r>
                  <a:rPr lang="en-US" b="1" dirty="0" smtClean="0"/>
                  <a:t>Gaussian distribution.</a:t>
                </a:r>
                <a:endParaRPr lang="en-US" dirty="0" smtClean="0"/>
              </a:p>
              <a:p>
                <a:r>
                  <a:rPr lang="en-US" dirty="0" smtClean="0"/>
                  <a:t>Normal distribution is characterized by two parameters </a:t>
                </a:r>
                <a14:m>
                  <m:oMath xmlns:m="http://schemas.openxmlformats.org/officeDocument/2006/math">
                    <m:r>
                      <a:rPr lang="en-US" b="0" i="1" smtClean="0">
                        <a:latin typeface="Cambria Math" panose="02040503050406030204" pitchFamily="18" charset="0"/>
                      </a:rPr>
                      <m:t>𝜇</m:t>
                    </m:r>
                  </m:oMath>
                </a14:m>
                <a:r>
                  <a:rPr lang="en-US" dirty="0" smtClean="0"/>
                  <a:t> (which is also the mean or expected value of the distribution) and </a:t>
                </a:r>
                <a14:m>
                  <m:oMath xmlns:m="http://schemas.openxmlformats.org/officeDocument/2006/math">
                    <m:r>
                      <a:rPr lang="en-US" b="0" i="1" smtClean="0">
                        <a:latin typeface="Cambria Math" panose="02040503050406030204" pitchFamily="18" charset="0"/>
                      </a:rPr>
                      <m:t>𝜎</m:t>
                    </m:r>
                  </m:oMath>
                </a14:m>
                <a:r>
                  <a:rPr lang="en-US" dirty="0" smtClean="0"/>
                  <a:t> which is the standard deviation of the distribution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oMath>
                </a14:m>
                <a:r>
                  <a:rPr lang="en-US" dirty="0" smtClean="0"/>
                  <a:t> is the variance).   The probability density function of normal distribution is as follows:</a:t>
                </a:r>
              </a:p>
              <a:p>
                <a:pPr marL="0" indent="0">
                  <a:buNone/>
                </a:pPr>
                <a:r>
                  <a:rPr lang="en-US" dirty="0" smtClean="0"/>
                  <a:t>	</a:t>
                </a:r>
                <a14:m>
                  <m:oMath xmlns:m="http://schemas.openxmlformats.org/officeDocument/2006/math">
                    <m:r>
                      <a:rPr lang="en-US" i="1" smtClean="0">
                        <a:latin typeface="Cambria Math" panose="02040503050406030204" pitchFamily="18" charset="0"/>
                        <a:ea typeface="Cambria Math" panose="02040503050406030204" pitchFamily="18" charset="0"/>
                      </a:rPr>
                      <m:t>𝒩</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e>
                    </m:d>
                    <m:r>
                      <a:rPr lang="en-US" b="0" i="1" smtClean="0">
                        <a:latin typeface="Cambria Math" panose="02040503050406030204" pitchFamily="18" charset="0"/>
                        <a:ea typeface="Cambria Math" panose="02040503050406030204" pitchFamily="18" charset="0"/>
                      </a:rPr>
                      <m:t>=</m:t>
                    </m:r>
                    <m:rad>
                      <m:radPr>
                        <m:degHide m:val="on"/>
                        <m:ctrlPr>
                          <a:rPr lang="en-US" b="0" i="1" smtClean="0">
                            <a:latin typeface="Cambria Math" panose="02040503050406030204" pitchFamily="18" charset="0"/>
                            <a:ea typeface="Cambria Math" panose="02040503050406030204" pitchFamily="18" charset="0"/>
                          </a:rPr>
                        </m:ctrlPr>
                      </m:radPr>
                      <m:deg/>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𝜋</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ea typeface="Cambria Math" panose="02040503050406030204" pitchFamily="18" charset="0"/>
                                  </a:rPr>
                                  <m:t>2</m:t>
                                </m:r>
                              </m:sup>
                            </m:sSup>
                          </m:den>
                        </m:f>
                      </m:e>
                    </m:rad>
                    <m:r>
                      <a:rPr lang="en-US" b="0" i="1"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exp</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den>
                    </m:f>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e>
                        </m:d>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oMath>
                </a14:m>
                <a:endParaRPr lang="en-US" dirty="0" smtClean="0"/>
              </a:p>
              <a:p>
                <a:r>
                  <a:rPr lang="en-US" dirty="0"/>
                  <a:t>Normal distributions are a sensible choice for many applications. </a:t>
                </a:r>
                <a:endParaRPr lang="en-US" dirty="0" smtClean="0"/>
              </a:p>
              <a:p>
                <a:r>
                  <a:rPr lang="en-US" dirty="0" smtClean="0"/>
                  <a:t>In </a:t>
                </a:r>
                <a:r>
                  <a:rPr lang="en-US" dirty="0"/>
                  <a:t>the </a:t>
                </a:r>
                <a:r>
                  <a:rPr lang="en-US" dirty="0" smtClean="0"/>
                  <a:t>absence of </a:t>
                </a:r>
                <a:r>
                  <a:rPr lang="en-US" dirty="0"/>
                  <a:t>prior knowledge about what form a distribution over the real numbers </a:t>
                </a:r>
                <a:r>
                  <a:rPr lang="en-US" dirty="0" smtClean="0"/>
                  <a:t>should take</a:t>
                </a:r>
                <a:r>
                  <a:rPr lang="en-US" dirty="0"/>
                  <a:t>, the normal distribution is a good default choice</a:t>
                </a:r>
              </a:p>
              <a:p>
                <a:pPr marL="0" indent="0">
                  <a:buNone/>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2955" y="2416818"/>
                <a:ext cx="11031793" cy="3703763"/>
              </a:xfrm>
              <a:blipFill>
                <a:blip r:embed="rId2"/>
                <a:stretch>
                  <a:fillRect l="-387" t="-822" r="-608"/>
                </a:stretch>
              </a:blipFill>
            </p:spPr>
            <p:txBody>
              <a:bodyPr/>
              <a:lstStyle/>
              <a:p>
                <a:r>
                  <a:rPr lang="en-US">
                    <a:noFill/>
                  </a:rPr>
                  <a:t> </a:t>
                </a:r>
              </a:p>
            </p:txBody>
          </p:sp>
        </mc:Fallback>
      </mc:AlternateContent>
    </p:spTree>
    <p:extLst>
      <p:ext uri="{BB962C8B-B14F-4D97-AF65-F5344CB8AC3E}">
        <p14:creationId xmlns:p14="http://schemas.microsoft.com/office/powerpoint/2010/main" val="331858944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964692"/>
            <a:ext cx="7729728" cy="750022"/>
          </a:xfrm>
        </p:spPr>
        <p:txBody>
          <a:bodyPr/>
          <a:lstStyle/>
          <a:p>
            <a:r>
              <a:rPr lang="en-US" dirty="0" smtClean="0"/>
              <a:t>Gaussian Distribution (Cont.)</a:t>
            </a:r>
            <a:endParaRPr lang="en-US" dirty="0"/>
          </a:p>
        </p:txBody>
      </p:sp>
      <mc:AlternateContent xmlns:mc="http://schemas.openxmlformats.org/markup-compatibility/2006" xmlns:a14="http://schemas.microsoft.com/office/drawing/2010/main">
        <mc:Choice Requires="a14">
          <p:sp>
            <p:nvSpPr>
              <p:cNvPr id="4" name="Content Placeholder 3"/>
              <p:cNvSpPr txBox="1">
                <a:spLocks noGrp="1"/>
              </p:cNvSpPr>
              <p:nvPr>
                <p:ph idx="1"/>
              </p:nvPr>
            </p:nvSpPr>
            <p:spPr>
              <a:xfrm>
                <a:off x="1906671" y="2093976"/>
                <a:ext cx="7729728" cy="2139047"/>
              </a:xfrm>
              <a:prstGeom prst="rect">
                <a:avLst/>
              </a:prstGeom>
              <a:noFill/>
            </p:spPr>
            <p:txBody>
              <a:bodyPr wrap="square" rtlCol="0">
                <a:spAutoFit/>
              </a:bodyPr>
              <a:lstStyle/>
              <a:p>
                <a:r>
                  <a:rPr lang="en-US" dirty="0"/>
                  <a:t>The normal distribution is bell-shaped and symmetric around the mean.</a:t>
                </a:r>
              </a:p>
              <a:p>
                <a:r>
                  <a:rPr lang="en-US" dirty="0"/>
                  <a:t>The parameter </a:t>
                </a:r>
                <a14:m>
                  <m:oMath xmlns:m="http://schemas.openxmlformats.org/officeDocument/2006/math">
                    <m:r>
                      <a:rPr lang="en-US" i="1">
                        <a:latin typeface="Cambria Math" panose="02040503050406030204" pitchFamily="18" charset="0"/>
                      </a:rPr>
                      <m:t>𝜇</m:t>
                    </m:r>
                  </m:oMath>
                </a14:m>
                <a:r>
                  <a:rPr lang="en-US" dirty="0"/>
                  <a:t> (mean) shows the position of the center of the bell curve and the parameter  </a:t>
                </a:r>
                <a14:m>
                  <m:oMath xmlns:m="http://schemas.openxmlformats.org/officeDocument/2006/math">
                    <m:r>
                      <a:rPr lang="en-US" i="1">
                        <a:latin typeface="Cambria Math" panose="02040503050406030204" pitchFamily="18" charset="0"/>
                      </a:rPr>
                      <m:t>𝜎</m:t>
                    </m:r>
                    <m:r>
                      <a:rPr lang="en-US" i="1">
                        <a:latin typeface="Cambria Math" panose="02040503050406030204" pitchFamily="18" charset="0"/>
                      </a:rPr>
                      <m:t> </m:t>
                    </m:r>
                  </m:oMath>
                </a14:m>
                <a:r>
                  <a:rPr lang="en-US" dirty="0"/>
                  <a:t>(standard deviation) shows the spread of the curve around the mean. </a:t>
                </a:r>
                <a:endParaRPr lang="en-US" dirty="0" smtClean="0"/>
              </a:p>
              <a:p>
                <a:endParaRPr lang="en-US" dirty="0"/>
              </a:p>
              <a:p>
                <a:endParaRPr lang="en-US" dirty="0"/>
              </a:p>
            </p:txBody>
          </p:sp>
        </mc:Choice>
        <mc:Fallback xmlns="">
          <p:sp>
            <p:nvSpPr>
              <p:cNvPr id="4" name="Content Placeholder 3"/>
              <p:cNvSpPr txBox="1">
                <a:spLocks noGrp="1" noRot="1" noChangeAspect="1" noMove="1" noResize="1" noEditPoints="1" noAdjustHandles="1" noChangeArrowheads="1" noChangeShapeType="1" noTextEdit="1"/>
              </p:cNvSpPr>
              <p:nvPr>
                <p:ph idx="1"/>
              </p:nvPr>
            </p:nvSpPr>
            <p:spPr>
              <a:xfrm>
                <a:off x="1906671" y="2093976"/>
                <a:ext cx="7729728" cy="2139047"/>
              </a:xfrm>
              <a:prstGeom prst="rect">
                <a:avLst/>
              </a:prstGeom>
              <a:blipFill>
                <a:blip r:embed="rId2"/>
                <a:stretch>
                  <a:fillRect l="-552" t="-1714"/>
                </a:stretch>
              </a:blipFill>
            </p:spPr>
            <p:txBody>
              <a:bodyPr/>
              <a:lstStyle/>
              <a:p>
                <a:r>
                  <a:rPr lang="en-US">
                    <a:noFill/>
                  </a:rPr>
                  <a:t> </a:t>
                </a:r>
              </a:p>
            </p:txBody>
          </p:sp>
        </mc:Fallback>
      </mc:AlternateContent>
      <p:sp>
        <p:nvSpPr>
          <p:cNvPr id="5" name="object 4"/>
          <p:cNvSpPr/>
          <p:nvPr/>
        </p:nvSpPr>
        <p:spPr>
          <a:xfrm>
            <a:off x="4800600" y="4233023"/>
            <a:ext cx="6095999" cy="2057399"/>
          </a:xfrm>
          <a:prstGeom prst="rect">
            <a:avLst/>
          </a:prstGeom>
          <a:blipFill>
            <a:blip r:embed="rId3" cstate="print"/>
            <a:stretch>
              <a:fillRect/>
            </a:stretch>
          </a:blipFill>
        </p:spPr>
        <p:txBody>
          <a:bodyPr wrap="square" lIns="0" tIns="0" rIns="0" bIns="0" rtlCol="0"/>
          <a:lstStyle/>
          <a:p>
            <a:endParaRPr/>
          </a:p>
        </p:txBody>
      </p:sp>
      <mc:AlternateContent xmlns:mc="http://schemas.openxmlformats.org/markup-compatibility/2006" xmlns:a14="http://schemas.microsoft.com/office/drawing/2010/main">
        <mc:Choice Requires="a14">
          <p:sp>
            <p:nvSpPr>
              <p:cNvPr id="6" name="TextBox 5"/>
              <p:cNvSpPr txBox="1"/>
              <p:nvPr/>
            </p:nvSpPr>
            <p:spPr>
              <a:xfrm>
                <a:off x="501445" y="4777091"/>
                <a:ext cx="4164666" cy="923330"/>
              </a:xfrm>
              <a:prstGeom prst="rect">
                <a:avLst/>
              </a:prstGeom>
              <a:noFill/>
            </p:spPr>
            <p:txBody>
              <a:bodyPr wrap="none" rtlCol="0">
                <a:spAutoFit/>
              </a:bodyPr>
              <a:lstStyle/>
              <a:p>
                <a:r>
                  <a:rPr lang="en-US" dirty="0" smtClean="0"/>
                  <a:t>The figure shows two normal distributions</a:t>
                </a:r>
              </a:p>
              <a:p>
                <a:r>
                  <a:rPr lang="en-US" dirty="0" smtClean="0"/>
                  <a:t>With different parameters </a:t>
                </a:r>
                <a14:m>
                  <m:oMath xmlns:m="http://schemas.openxmlformats.org/officeDocument/2006/math">
                    <m:r>
                      <a:rPr lang="en-US" b="0" i="1" smtClean="0">
                        <a:latin typeface="Cambria Math" panose="02040503050406030204" pitchFamily="18" charset="0"/>
                      </a:rPr>
                      <m:t>𝜇</m:t>
                    </m:r>
                  </m:oMath>
                </a14:m>
                <a:r>
                  <a:rPr lang="en-US" dirty="0" smtClean="0"/>
                  <a:t> and </a:t>
                </a:r>
                <a14:m>
                  <m:oMath xmlns:m="http://schemas.openxmlformats.org/officeDocument/2006/math">
                    <m:r>
                      <a:rPr lang="en-US" b="0" i="1" smtClean="0">
                        <a:latin typeface="Cambria Math" panose="02040503050406030204" pitchFamily="18" charset="0"/>
                      </a:rPr>
                      <m:t>𝜎</m:t>
                    </m:r>
                  </m:oMath>
                </a14:m>
                <a:endParaRPr lang="en-US" dirty="0" smtClean="0"/>
              </a:p>
              <a:p>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501445" y="4777091"/>
                <a:ext cx="4164666" cy="923330"/>
              </a:xfrm>
              <a:prstGeom prst="rect">
                <a:avLst/>
              </a:prstGeom>
              <a:blipFill>
                <a:blip r:embed="rId4"/>
                <a:stretch>
                  <a:fillRect l="-1171" t="-3974" r="-732"/>
                </a:stretch>
              </a:blipFill>
            </p:spPr>
            <p:txBody>
              <a:bodyPr/>
              <a:lstStyle/>
              <a:p>
                <a:r>
                  <a:rPr lang="en-US">
                    <a:noFill/>
                  </a:rPr>
                  <a:t> </a:t>
                </a:r>
              </a:p>
            </p:txBody>
          </p:sp>
        </mc:Fallback>
      </mc:AlternateContent>
    </p:spTree>
    <p:extLst>
      <p:ext uri="{BB962C8B-B14F-4D97-AF65-F5344CB8AC3E}">
        <p14:creationId xmlns:p14="http://schemas.microsoft.com/office/powerpoint/2010/main" val="149931373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Dealing with multiple random variables</a:t>
            </a:r>
            <a:endParaRPr lang="en-US" dirty="0"/>
          </a:p>
        </p:txBody>
      </p:sp>
      <p:sp>
        <p:nvSpPr>
          <p:cNvPr id="3" name="Content Placeholder 2"/>
          <p:cNvSpPr>
            <a:spLocks noGrp="1"/>
          </p:cNvSpPr>
          <p:nvPr>
            <p:ph idx="1"/>
          </p:nvPr>
        </p:nvSpPr>
        <p:spPr/>
        <p:txBody>
          <a:bodyPr/>
          <a:lstStyle/>
          <a:p>
            <a:r>
              <a:rPr lang="en-US" dirty="0" smtClean="0"/>
              <a:t>Very often we want to consider more than one random variable at a time.</a:t>
            </a:r>
          </a:p>
          <a:p>
            <a:pPr lvl="1"/>
            <a:r>
              <a:rPr lang="en-US" dirty="0" smtClean="0"/>
              <a:t>For instance, we want to model the relationship between disease and a symptom. For instance, given a particular symptom such as cough or shortness of breath, we want to know the probability of flu or COVID19. </a:t>
            </a:r>
          </a:p>
          <a:p>
            <a:r>
              <a:rPr lang="en-US" dirty="0" smtClean="0"/>
              <a:t>In what follows, we will talk about some of the terminologies that concern multiple random variables.</a:t>
            </a:r>
          </a:p>
        </p:txBody>
      </p:sp>
    </p:spTree>
    <p:extLst>
      <p:ext uri="{BB962C8B-B14F-4D97-AF65-F5344CB8AC3E}">
        <p14:creationId xmlns:p14="http://schemas.microsoft.com/office/powerpoint/2010/main" val="169929024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2374" y="492744"/>
            <a:ext cx="7729728" cy="760869"/>
          </a:xfrm>
        </p:spPr>
        <p:txBody>
          <a:bodyPr>
            <a:normAutofit fontScale="90000"/>
          </a:bodyPr>
          <a:lstStyle/>
          <a:p>
            <a:r>
              <a:rPr lang="en-US" dirty="0" smtClean="0"/>
              <a:t>Joint and Conditional Probability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06130" y="1561412"/>
                <a:ext cx="9120206" cy="4691904"/>
              </a:xfrm>
            </p:spPr>
            <p:txBody>
              <a:bodyPr>
                <a:normAutofit fontScale="77500" lnSpcReduction="20000"/>
              </a:bodyPr>
              <a:lstStyle/>
              <a:p>
                <a:r>
                  <a:rPr lang="en-US" dirty="0" smtClean="0"/>
                  <a:t>The </a:t>
                </a:r>
                <a:r>
                  <a:rPr lang="en-US" b="1" dirty="0" smtClean="0"/>
                  <a:t>join probability</a:t>
                </a:r>
                <a:r>
                  <a:rPr lang="en-US" dirty="0" smtClean="0"/>
                  <a:t> is simply a probability of two events occurring simultaneously. </a:t>
                </a:r>
              </a:p>
              <a:p>
                <a:r>
                  <a:rPr lang="en-US" dirty="0"/>
                  <a:t>T</a:t>
                </a:r>
                <a:r>
                  <a:rPr lang="en-US" dirty="0" smtClean="0"/>
                  <a:t>he joint probability that random variable x=a and random variable y=b simultaneously is denoted as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oMath>
                </a14:m>
                <a:r>
                  <a:rPr lang="en-US" dirty="0" smtClean="0"/>
                  <a:t> </a:t>
                </a:r>
                <a:r>
                  <a:rPr lang="en-US" dirty="0"/>
                  <a:t> </a:t>
                </a:r>
                <a:endParaRPr lang="en-US" dirty="0" smtClean="0"/>
              </a:p>
              <a:p>
                <a:r>
                  <a:rPr lang="en-US" dirty="0" smtClean="0"/>
                  <a:t>Note that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𝑎</m:t>
                        </m:r>
                      </m:e>
                    </m:d>
                  </m:oMath>
                </a14:m>
                <a:r>
                  <a:rPr lang="en-US" dirty="0" smtClean="0"/>
                  <a:t> and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𝑦</m:t>
                        </m:r>
                        <m:r>
                          <a:rPr lang="en-US" i="1">
                            <a:latin typeface="Cambria Math" panose="02040503050406030204" pitchFamily="18" charset="0"/>
                          </a:rPr>
                          <m:t>=</m:t>
                        </m:r>
                        <m:r>
                          <a:rPr lang="en-US" b="0" i="1" smtClean="0">
                            <a:latin typeface="Cambria Math" panose="02040503050406030204" pitchFamily="18" charset="0"/>
                          </a:rPr>
                          <m:t>𝑏</m:t>
                        </m:r>
                      </m:e>
                    </m:d>
                  </m:oMath>
                </a14:m>
                <a:endParaRPr lang="en-US" dirty="0" smtClean="0"/>
              </a:p>
              <a:p>
                <a:pPr lvl="1"/>
                <a:r>
                  <a:rPr lang="en-US" dirty="0" smtClean="0"/>
                  <a:t>This makes sense because the chance that both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𝑏</m:t>
                    </m:r>
                  </m:oMath>
                </a14:m>
                <a:r>
                  <a:rPr lang="en-US" dirty="0" smtClean="0"/>
                  <a:t> to happen is less than the chance that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 </m:t>
                    </m:r>
                  </m:oMath>
                </a14:m>
                <a:r>
                  <a:rPr lang="en-US" dirty="0" smtClean="0"/>
                  <a:t>happened and y</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𝑏</m:t>
                    </m:r>
                    <m:r>
                      <a:rPr lang="en-US" i="1">
                        <a:latin typeface="Cambria Math" panose="02040503050406030204" pitchFamily="18" charset="0"/>
                      </a:rPr>
                      <m:t> </m:t>
                    </m:r>
                  </m:oMath>
                </a14:m>
                <a:r>
                  <a:rPr lang="en-US" dirty="0" smtClean="0"/>
                  <a:t>happen individually</a:t>
                </a:r>
              </a:p>
              <a:p>
                <a:pPr lvl="1"/>
                <a:r>
                  <a:rPr lang="en-US" dirty="0" smtClean="0"/>
                  <a:t>For instance, the probability of picking a card that is both Ace and black from a deck of 52 cards is: p(card=Ace, color=Black)=2/52 which is less than p(card=Ace)=4/52 and p(card=black)=26/52</a:t>
                </a:r>
              </a:p>
              <a:p>
                <a:endParaRPr lang="en-US" dirty="0"/>
              </a:p>
              <a:p>
                <a:r>
                  <a:rPr lang="en-US" dirty="0" smtClean="0"/>
                  <a:t>The </a:t>
                </a:r>
                <a:r>
                  <a:rPr lang="en-US" b="1" dirty="0" smtClean="0"/>
                  <a:t>conditional probability</a:t>
                </a:r>
                <a:r>
                  <a:rPr lang="en-US" dirty="0" smtClean="0"/>
                  <a:t> is the probability of an event occurring knowing that another event has already occurred.  </a:t>
                </a:r>
              </a:p>
              <a:p>
                <a:r>
                  <a:rPr lang="en-US" dirty="0" smtClean="0"/>
                  <a:t>The conditional probability that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𝑎</m:t>
                    </m:r>
                  </m:oMath>
                </a14:m>
                <a:r>
                  <a:rPr lang="en-US" dirty="0" smtClean="0"/>
                  <a:t>  given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𝑏</m:t>
                    </m:r>
                  </m:oMath>
                </a14:m>
                <a:r>
                  <a:rPr lang="en-US" dirty="0" smtClean="0"/>
                  <a:t> is denoted as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oMath>
                </a14:m>
                <a:r>
                  <a:rPr lang="en-US" dirty="0" smtClean="0"/>
                  <a:t> and is computed with the following formula:</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𝑎</m:t>
                          </m:r>
                        </m:e>
                        <m:e>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𝑏</m:t>
                              </m:r>
                            </m:e>
                          </m:d>
                        </m:num>
                        <m:den>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𝑏</m:t>
                              </m:r>
                            </m:e>
                          </m:d>
                        </m:den>
                      </m:f>
                    </m:oMath>
                  </m:oMathPara>
                </a14:m>
                <a:endParaRPr lang="en-US" dirty="0" smtClean="0"/>
              </a:p>
              <a:p>
                <a:pPr lvl="1"/>
                <a:r>
                  <a:rPr lang="en-US" dirty="0" smtClean="0"/>
                  <a:t>For example, the probability that you get an Ace given that you drew a black card is:</a:t>
                </a:r>
              </a:p>
              <a:p>
                <a:pPr marL="2286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𝑐𝑎𝑟𝑑</m:t>
                          </m:r>
                          <m:r>
                            <a:rPr lang="en-US" b="0" i="1" smtClean="0">
                              <a:latin typeface="Cambria Math" panose="02040503050406030204" pitchFamily="18" charset="0"/>
                            </a:rPr>
                            <m:t>=</m:t>
                          </m:r>
                          <m:r>
                            <a:rPr lang="en-US" b="0" i="1" smtClean="0">
                              <a:latin typeface="Cambria Math" panose="02040503050406030204" pitchFamily="18" charset="0"/>
                            </a:rPr>
                            <m:t>𝐴𝑐𝑒</m:t>
                          </m:r>
                        </m:e>
                        <m:e>
                          <m:r>
                            <a:rPr lang="en-US" b="0" i="1" smtClean="0">
                              <a:latin typeface="Cambria Math" panose="02040503050406030204" pitchFamily="18" charset="0"/>
                            </a:rPr>
                            <m:t>𝑐𝑜𝑙𝑜𝑟</m:t>
                          </m:r>
                          <m:r>
                            <a:rPr lang="en-US" b="0" i="1" smtClean="0">
                              <a:latin typeface="Cambria Math" panose="02040503050406030204" pitchFamily="18" charset="0"/>
                            </a:rPr>
                            <m:t>=</m:t>
                          </m:r>
                          <m:r>
                            <a:rPr lang="en-US" b="0" i="1" smtClean="0">
                              <a:latin typeface="Cambria Math" panose="02040503050406030204" pitchFamily="18" charset="0"/>
                            </a:rPr>
                            <m:t>𝐵𝑙𝑎𝑐𝑘</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26</m:t>
                          </m:r>
                        </m:den>
                      </m:f>
                      <m:r>
                        <a:rPr lang="en-US" b="0" i="0" smtClean="0">
                          <a:latin typeface="Cambria Math" panose="02040503050406030204" pitchFamily="18" charset="0"/>
                        </a:rPr>
                        <m:t>=</m:t>
                      </m:r>
                      <m:f>
                        <m:fPr>
                          <m:ctrlPr>
                            <a:rPr lang="en-US" b="0" i="1" smtClean="0">
                              <a:latin typeface="Cambria Math" panose="02040503050406030204" pitchFamily="18" charset="0"/>
                            </a:rPr>
                          </m:ctrlPr>
                        </m:fPr>
                        <m:num>
                          <m:d>
                            <m:dPr>
                              <m:ctrlPr>
                                <a:rPr lang="en-US" i="1">
                                  <a:latin typeface="Cambria Math" panose="02040503050406030204" pitchFamily="18" charset="0"/>
                                </a:rPr>
                              </m:ctrlPr>
                            </m:dPr>
                            <m:e>
                              <m:r>
                                <a:rPr lang="en-US" i="1">
                                  <a:latin typeface="Cambria Math" panose="02040503050406030204" pitchFamily="18" charset="0"/>
                                </a:rPr>
                                <m:t>𝑐𝑎𝑟𝑑</m:t>
                              </m:r>
                              <m:r>
                                <a:rPr lang="en-US" i="1">
                                  <a:latin typeface="Cambria Math" panose="02040503050406030204" pitchFamily="18" charset="0"/>
                                </a:rPr>
                                <m:t>=</m:t>
                              </m:r>
                              <m:r>
                                <a:rPr lang="en-US" i="1">
                                  <a:latin typeface="Cambria Math" panose="02040503050406030204" pitchFamily="18" charset="0"/>
                                </a:rPr>
                                <m:t>𝐴𝑐𝑒</m:t>
                              </m:r>
                            </m:e>
                            <m:e>
                              <m:r>
                                <a:rPr lang="en-US" i="1">
                                  <a:latin typeface="Cambria Math" panose="02040503050406030204" pitchFamily="18" charset="0"/>
                                </a:rPr>
                                <m:t>𝑐𝑜𝑙𝑜𝑟</m:t>
                              </m:r>
                              <m:r>
                                <a:rPr lang="en-US" i="1">
                                  <a:latin typeface="Cambria Math" panose="02040503050406030204" pitchFamily="18" charset="0"/>
                                </a:rPr>
                                <m:t>=</m:t>
                              </m:r>
                              <m:r>
                                <a:rPr lang="en-US" i="1">
                                  <a:latin typeface="Cambria Math" panose="02040503050406030204" pitchFamily="18" charset="0"/>
                                </a:rPr>
                                <m:t>𝐵𝑙𝑎𝑐𝑘</m:t>
                              </m:r>
                            </m:e>
                          </m:d>
                        </m:num>
                        <m:den>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𝑐𝑜𝑙𝑜𝑟</m:t>
                              </m:r>
                              <m:r>
                                <a:rPr lang="en-US" b="0" i="1" smtClean="0">
                                  <a:latin typeface="Cambria Math" panose="02040503050406030204" pitchFamily="18" charset="0"/>
                                </a:rPr>
                                <m:t>=</m:t>
                              </m:r>
                              <m:r>
                                <a:rPr lang="en-US" b="0" i="1" smtClean="0">
                                  <a:latin typeface="Cambria Math" panose="02040503050406030204" pitchFamily="18" charset="0"/>
                                </a:rPr>
                                <m:t>𝐵𝑙𝑎𝑐𝑘</m:t>
                              </m:r>
                            </m:e>
                          </m: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52</m:t>
                              </m:r>
                            </m:den>
                          </m:f>
                        </m:num>
                        <m:den>
                          <m:f>
                            <m:fPr>
                              <m:ctrlPr>
                                <a:rPr lang="en-US" b="0" i="1" smtClean="0">
                                  <a:latin typeface="Cambria Math" panose="02040503050406030204" pitchFamily="18" charset="0"/>
                                </a:rPr>
                              </m:ctrlPr>
                            </m:fPr>
                            <m:num>
                              <m:r>
                                <a:rPr lang="en-US" b="0" i="1" smtClean="0">
                                  <a:latin typeface="Cambria Math" panose="02040503050406030204" pitchFamily="18" charset="0"/>
                                </a:rPr>
                                <m:t>26</m:t>
                              </m:r>
                            </m:num>
                            <m:den>
                              <m:r>
                                <a:rPr lang="en-US" b="0" i="1" smtClean="0">
                                  <a:latin typeface="Cambria Math" panose="02040503050406030204" pitchFamily="18" charset="0"/>
                                </a:rPr>
                                <m:t>52</m:t>
                              </m:r>
                            </m:den>
                          </m:f>
                        </m:den>
                      </m:f>
                    </m:oMath>
                  </m:oMathPara>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06130" y="1561412"/>
                <a:ext cx="9120206" cy="4691904"/>
              </a:xfrm>
              <a:blipFill>
                <a:blip r:embed="rId2"/>
                <a:stretch>
                  <a:fillRect l="-67" t="-1169" r="-401"/>
                </a:stretch>
              </a:blipFill>
            </p:spPr>
            <p:txBody>
              <a:bodyPr/>
              <a:lstStyle/>
              <a:p>
                <a:r>
                  <a:rPr lang="en-US">
                    <a:noFill/>
                  </a:rPr>
                  <a:t> </a:t>
                </a:r>
              </a:p>
            </p:txBody>
          </p:sp>
        </mc:Fallback>
      </mc:AlternateContent>
    </p:spTree>
    <p:extLst>
      <p:ext uri="{BB962C8B-B14F-4D97-AF65-F5344CB8AC3E}">
        <p14:creationId xmlns:p14="http://schemas.microsoft.com/office/powerpoint/2010/main" val="98233938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9691" y="728717"/>
            <a:ext cx="7729728" cy="923102"/>
          </a:xfrm>
        </p:spPr>
        <p:txBody>
          <a:bodyPr/>
          <a:lstStyle/>
          <a:p>
            <a:r>
              <a:rPr lang="en-US" dirty="0" smtClean="0"/>
              <a:t>Marginal probability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02891" y="2153265"/>
                <a:ext cx="9557348" cy="4350773"/>
              </a:xfrm>
            </p:spPr>
            <p:txBody>
              <a:bodyPr>
                <a:normAutofit fontScale="85000" lnSpcReduction="10000"/>
              </a:bodyPr>
              <a:lstStyle/>
              <a:p>
                <a:r>
                  <a:rPr lang="en-US" dirty="0" smtClean="0"/>
                  <a:t>Sometimes, we have the joint probability of some random variables and we are interested to know the probability distribution of over just a subset of them. This is called </a:t>
                </a:r>
                <a:r>
                  <a:rPr lang="en-US" b="1" dirty="0" smtClean="0"/>
                  <a:t>marginalization </a:t>
                </a:r>
                <a:r>
                  <a:rPr lang="en-US" dirty="0" smtClean="0"/>
                  <a:t> or </a:t>
                </a:r>
                <a:r>
                  <a:rPr lang="en-US" b="1" dirty="0" smtClean="0"/>
                  <a:t>marginal probability.</a:t>
                </a:r>
              </a:p>
              <a:p>
                <a:r>
                  <a:rPr lang="en-US" dirty="0" smtClean="0"/>
                  <a:t>For instance, suppose we have the join probability distribution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smtClean="0"/>
                  <a:t> over the discrete random variables </a:t>
                </a:r>
                <a14:m>
                  <m:oMath xmlns:m="http://schemas.openxmlformats.org/officeDocument/2006/math">
                    <m:r>
                      <a:rPr lang="en-US" i="1">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i="1">
                        <a:latin typeface="Cambria Math" panose="02040503050406030204" pitchFamily="18" charset="0"/>
                      </a:rPr>
                      <m:t>𝑦</m:t>
                    </m:r>
                    <m:r>
                      <a:rPr lang="en-US" i="1">
                        <a:latin typeface="Cambria Math" panose="02040503050406030204" pitchFamily="18" charset="0"/>
                      </a:rPr>
                      <m:t> </m:t>
                    </m:r>
                  </m:oMath>
                </a14:m>
                <a:r>
                  <a:rPr lang="en-US" dirty="0" smtClean="0"/>
                  <a:t>but we are interested to get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𝑥</m:t>
                    </m:r>
                  </m:oMath>
                </a14:m>
                <a:r>
                  <a:rPr lang="en-US" dirty="0" smtClean="0"/>
                  <a:t>).  We can compute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r>
                  <a:rPr lang="en-US" dirty="0" smtClean="0"/>
                  <a:t>) for each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𝑥</m:t>
                    </m:r>
                  </m:oMath>
                </a14:m>
                <a:r>
                  <a:rPr lang="en-US" dirty="0" smtClean="0"/>
                  <a:t>  as follows:</a:t>
                </a:r>
              </a:p>
              <a:p>
                <a:pPr marL="0" indent="0">
                  <a:buNone/>
                </a:pP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𝑦</m:t>
                            </m:r>
                          </m:e>
                          <m:sub>
                            <m:r>
                              <m:rPr>
                                <m:brk m:alnAt="7"/>
                              </m:rPr>
                              <a:rPr lang="en-US" b="0" i="1" smtClean="0">
                                <a:latin typeface="Cambria Math" panose="02040503050406030204" pitchFamily="18" charset="0"/>
                              </a:rPr>
                              <m:t>𝑗</m:t>
                            </m:r>
                          </m:sub>
                        </m:sSub>
                      </m:sub>
                      <m:sup/>
                      <m:e>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r>
                          <a:rPr lang="en-US" b="0" i="1" smtClean="0">
                            <a:latin typeface="Cambria Math" panose="02040503050406030204" pitchFamily="18" charset="0"/>
                          </a:rPr>
                          <m:t>)</m:t>
                        </m:r>
                      </m:e>
                    </m:nary>
                  </m:oMath>
                </a14:m>
                <a:r>
                  <a:rPr lang="en-US" dirty="0"/>
                  <a:t>	</a:t>
                </a:r>
                <a:endParaRPr lang="en-US" dirty="0" smtClean="0"/>
              </a:p>
              <a:p>
                <a:r>
                  <a:rPr lang="en-US" dirty="0" smtClean="0"/>
                  <a:t>This is known as </a:t>
                </a:r>
                <a:r>
                  <a:rPr lang="en-US" b="1" dirty="0" smtClean="0"/>
                  <a:t>sum rule </a:t>
                </a:r>
                <a:r>
                  <a:rPr lang="en-US" dirty="0" smtClean="0"/>
                  <a:t>because we are summing the joint probability over all values of the random variable </a:t>
                </a:r>
                <a14:m>
                  <m:oMath xmlns:m="http://schemas.openxmlformats.org/officeDocument/2006/math">
                    <m:r>
                      <a:rPr lang="en-US" b="0" i="1" smtClean="0">
                        <a:latin typeface="Cambria Math" panose="02040503050406030204" pitchFamily="18" charset="0"/>
                      </a:rPr>
                      <m:t>𝑦</m:t>
                    </m:r>
                  </m:oMath>
                </a14:m>
                <a:r>
                  <a:rPr lang="en-US" dirty="0" smtClean="0"/>
                  <a:t>.</a:t>
                </a:r>
              </a:p>
              <a:p>
                <a:r>
                  <a:rPr lang="en-US" dirty="0" smtClean="0"/>
                  <a:t>For instance, in a family of two children, what is the probability that the first child is a girl?</a:t>
                </a:r>
              </a:p>
              <a:p>
                <a:pPr marL="0" indent="0">
                  <a:buNone/>
                </a:pPr>
                <a:r>
                  <a:rPr lang="en-US" dirty="0"/>
                  <a:t>	</a:t>
                </a:r>
                <a:r>
                  <a:rPr lang="en-US" dirty="0" smtClean="0"/>
                  <a:t>p</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𝑓𝑖𝑟𝑠𝑡</m:t>
                        </m:r>
                        <m:r>
                          <a:rPr lang="en-US" b="0" i="1" smtClean="0">
                            <a:latin typeface="Cambria Math" panose="02040503050406030204" pitchFamily="18" charset="0"/>
                          </a:rPr>
                          <m:t>=</m:t>
                        </m:r>
                        <m:r>
                          <a:rPr lang="en-US" b="0" i="1" smtClean="0">
                            <a:latin typeface="Cambria Math" panose="02040503050406030204" pitchFamily="18" charset="0"/>
                          </a:rPr>
                          <m:t>𝐺</m:t>
                        </m:r>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𝑓𝑖𝑟𝑠𝑡</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𝑠𝑒𝑐𝑜𝑛𝑑</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𝑓𝑖𝑟𝑠𝑡</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𝑠𝑒𝑐𝑜𝑛𝑑</m:t>
                        </m:r>
                        <m:r>
                          <a:rPr lang="en-US" b="0" i="1" smtClean="0">
                            <a:latin typeface="Cambria Math" panose="02040503050406030204" pitchFamily="18" charset="0"/>
                          </a:rPr>
                          <m:t>=</m:t>
                        </m:r>
                        <m:r>
                          <a:rPr lang="en-US" b="0" i="1" smtClean="0">
                            <a:latin typeface="Cambria Math" panose="02040503050406030204" pitchFamily="18" charset="0"/>
                          </a:rPr>
                          <m:t>𝐺</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4</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4</m:t>
                        </m:r>
                      </m:den>
                    </m:f>
                    <m:r>
                      <a:rPr lang="en-US" b="0" i="1" smtClean="0">
                        <a:latin typeface="Cambria Math" panose="02040503050406030204" pitchFamily="18" charset="0"/>
                      </a:rPr>
                      <m:t>=1/2</m:t>
                    </m:r>
                  </m:oMath>
                </a14:m>
                <a:endParaRPr lang="en-US" dirty="0" smtClean="0"/>
              </a:p>
              <a:p>
                <a:r>
                  <a:rPr lang="en-US" dirty="0" smtClean="0"/>
                  <a:t>If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r>
                      <a:rPr lang="en-US" i="1">
                        <a:latin typeface="Cambria Math" panose="02040503050406030204" pitchFamily="18" charset="0"/>
                      </a:rPr>
                      <m:t>𝑦</m:t>
                    </m:r>
                    <m:r>
                      <a:rPr lang="en-US" i="1">
                        <a:latin typeface="Cambria Math" panose="02040503050406030204" pitchFamily="18" charset="0"/>
                      </a:rPr>
                      <m:t> </m:t>
                    </m:r>
                  </m:oMath>
                </a14:m>
                <a:r>
                  <a:rPr lang="en-US" dirty="0" smtClean="0"/>
                  <a:t> are continuous random variable, then we need to use integration instead of summation in  the sum rule.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nary>
                        <m:naryPr>
                          <m:limLoc m:val="undOvr"/>
                          <m:subHide m:val="on"/>
                          <m:supHide m:val="on"/>
                          <m:ctrlPr>
                            <a:rPr lang="en-US" i="1" smtClean="0">
                              <a:latin typeface="Cambria Math" panose="02040503050406030204" pitchFamily="18" charset="0"/>
                            </a:rPr>
                          </m:ctrlPr>
                        </m:naryPr>
                        <m:sub/>
                        <m:sup/>
                        <m:e>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𝑑𝑦</m:t>
                          </m:r>
                        </m:e>
                      </m:nary>
                    </m:oMath>
                  </m:oMathPara>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02891" y="2153265"/>
                <a:ext cx="9557348" cy="4350773"/>
              </a:xfrm>
              <a:blipFill>
                <a:blip r:embed="rId2"/>
                <a:stretch>
                  <a:fillRect l="-191" t="-840" r="-319"/>
                </a:stretch>
              </a:blipFill>
            </p:spPr>
            <p:txBody>
              <a:bodyPr/>
              <a:lstStyle/>
              <a:p>
                <a:r>
                  <a:rPr lang="en-US">
                    <a:noFill/>
                  </a:rPr>
                  <a:t> </a:t>
                </a:r>
              </a:p>
            </p:txBody>
          </p:sp>
        </mc:Fallback>
      </mc:AlternateContent>
    </p:spTree>
    <p:extLst>
      <p:ext uri="{BB962C8B-B14F-4D97-AF65-F5344CB8AC3E}">
        <p14:creationId xmlns:p14="http://schemas.microsoft.com/office/powerpoint/2010/main" val="16554880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7112" y="159475"/>
            <a:ext cx="8086571" cy="918698"/>
          </a:xfrm>
        </p:spPr>
        <p:txBody>
          <a:bodyPr>
            <a:normAutofit fontScale="90000"/>
          </a:bodyPr>
          <a:lstStyle/>
          <a:p>
            <a:r>
              <a:rPr lang="en-US" dirty="0" smtClean="0"/>
              <a:t>Machine Learning vs. Knowledge-Base AI</a:t>
            </a:r>
            <a:endParaRPr lang="en-US" dirty="0"/>
          </a:p>
        </p:txBody>
      </p:sp>
      <p:sp>
        <p:nvSpPr>
          <p:cNvPr id="3" name="Content Placeholder 2"/>
          <p:cNvSpPr>
            <a:spLocks noGrp="1"/>
          </p:cNvSpPr>
          <p:nvPr>
            <p:ph idx="1"/>
          </p:nvPr>
        </p:nvSpPr>
        <p:spPr>
          <a:xfrm>
            <a:off x="1009935" y="1423393"/>
            <a:ext cx="10563367" cy="3721813"/>
          </a:xfrm>
        </p:spPr>
        <p:txBody>
          <a:bodyPr>
            <a:normAutofit/>
          </a:bodyPr>
          <a:lstStyle/>
          <a:p>
            <a:r>
              <a:rPr lang="en-US" dirty="0"/>
              <a:t>The diﬃculties faced by systems relying on hard-coded knowledge </a:t>
            </a:r>
            <a:r>
              <a:rPr lang="en-US" dirty="0" smtClean="0"/>
              <a:t>suggest that </a:t>
            </a:r>
            <a:r>
              <a:rPr lang="en-US" dirty="0"/>
              <a:t>AI systems need the </a:t>
            </a:r>
            <a:r>
              <a:rPr lang="en-US" b="1" dirty="0" smtClean="0"/>
              <a:t>ability to acquire their own knowledge, by extracting rules ( or patterns) from raw data. </a:t>
            </a:r>
            <a:r>
              <a:rPr lang="en-US" dirty="0" smtClean="0"/>
              <a:t> This capability is known as machine learning</a:t>
            </a:r>
          </a:p>
          <a:p>
            <a:r>
              <a:rPr lang="en-US" dirty="0"/>
              <a:t>Machine learning arises from this question: could a computer go beyond “what </a:t>
            </a:r>
            <a:r>
              <a:rPr lang="en-US" dirty="0" smtClean="0"/>
              <a:t>we know </a:t>
            </a:r>
            <a:r>
              <a:rPr lang="en-US" dirty="0"/>
              <a:t>how to order it to perform” and learn on its own how to perform a specified task</a:t>
            </a:r>
            <a:r>
              <a:rPr lang="en-US" dirty="0" smtClean="0"/>
              <a:t>? In other words, </a:t>
            </a:r>
            <a:r>
              <a:rPr lang="en-US" dirty="0"/>
              <a:t>Rather than programmers crafting </a:t>
            </a:r>
            <a:r>
              <a:rPr lang="en-US" dirty="0" smtClean="0"/>
              <a:t>data-processing rules </a:t>
            </a:r>
            <a:r>
              <a:rPr lang="en-US" dirty="0"/>
              <a:t>by hand, could a computer automatically learn these rules by looking at data</a:t>
            </a:r>
            <a:r>
              <a:rPr lang="en-US" dirty="0" smtClean="0"/>
              <a:t>?</a:t>
            </a:r>
          </a:p>
          <a:p>
            <a:r>
              <a:rPr lang="en-US" dirty="0"/>
              <a:t>This question opens the door to a new programming paradigm</a:t>
            </a:r>
            <a:r>
              <a:rPr lang="en-US" dirty="0" smtClean="0"/>
              <a:t>.</a:t>
            </a:r>
          </a:p>
          <a:p>
            <a:pPr lvl="1"/>
            <a:r>
              <a:rPr lang="en-US" dirty="0" smtClean="0"/>
              <a:t>In classical programming, the knowledge base approach, human </a:t>
            </a:r>
            <a:r>
              <a:rPr lang="en-US" b="1" dirty="0" smtClean="0"/>
              <a:t>inputs hard-coded rules ( </a:t>
            </a:r>
            <a:r>
              <a:rPr lang="en-US" dirty="0" smtClean="0"/>
              <a:t>i.e., program) and data to be processed according to this rules and the </a:t>
            </a:r>
            <a:r>
              <a:rPr lang="en-US" b="1" dirty="0" smtClean="0"/>
              <a:t>machine computes the answers</a:t>
            </a:r>
          </a:p>
          <a:p>
            <a:pPr lvl="1"/>
            <a:r>
              <a:rPr lang="en-US" dirty="0" smtClean="0"/>
              <a:t>In machine learning paradigm, human </a:t>
            </a:r>
            <a:r>
              <a:rPr lang="en-US" b="1" dirty="0" smtClean="0"/>
              <a:t>inputs data as well as the answers </a:t>
            </a:r>
            <a:r>
              <a:rPr lang="en-US" dirty="0" smtClean="0"/>
              <a:t>expected from the data and </a:t>
            </a:r>
            <a:r>
              <a:rPr lang="en-US" b="1" dirty="0" smtClean="0"/>
              <a:t>machine computes the rules</a:t>
            </a:r>
          </a:p>
          <a:p>
            <a:pPr lvl="1"/>
            <a:endParaRPr lang="en-US" dirty="0" smtClean="0"/>
          </a:p>
          <a:p>
            <a:endParaRPr lang="en-US" dirty="0"/>
          </a:p>
        </p:txBody>
      </p:sp>
      <p:pic>
        <p:nvPicPr>
          <p:cNvPr id="4" name="Picture 3"/>
          <p:cNvPicPr>
            <a:picLocks noChangeAspect="1"/>
          </p:cNvPicPr>
          <p:nvPr/>
        </p:nvPicPr>
        <p:blipFill rotWithShape="1">
          <a:blip r:embed="rId2"/>
          <a:srcRect r="40856"/>
          <a:stretch/>
        </p:blipFill>
        <p:spPr>
          <a:xfrm>
            <a:off x="4259807" y="4796619"/>
            <a:ext cx="3560360" cy="1905000"/>
          </a:xfrm>
          <a:prstGeom prst="rect">
            <a:avLst/>
          </a:prstGeom>
        </p:spPr>
      </p:pic>
    </p:spTree>
    <p:extLst>
      <p:ext uri="{BB962C8B-B14F-4D97-AF65-F5344CB8AC3E}">
        <p14:creationId xmlns:p14="http://schemas.microsoft.com/office/powerpoint/2010/main" val="426931651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964692"/>
            <a:ext cx="7729728" cy="760869"/>
          </a:xfrm>
        </p:spPr>
        <p:txBody>
          <a:bodyPr/>
          <a:lstStyle/>
          <a:p>
            <a:r>
              <a:rPr lang="en-US" dirty="0" smtClean="0"/>
              <a:t>Independence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32387" y="2357825"/>
                <a:ext cx="9756451" cy="3792251"/>
              </a:xfrm>
            </p:spPr>
            <p:txBody>
              <a:bodyPr>
                <a:normAutofit fontScale="85000" lnSpcReduction="10000"/>
              </a:bodyPr>
              <a:lstStyle/>
              <a:p>
                <a:r>
                  <a:rPr lang="en-US" dirty="0" smtClean="0"/>
                  <a:t>Two random variables </a:t>
                </a:r>
                <a14:m>
                  <m:oMath xmlns:m="http://schemas.openxmlformats.org/officeDocument/2006/math">
                    <m:r>
                      <a:rPr lang="en-US" b="0" i="1" smtClean="0">
                        <a:latin typeface="Cambria Math" panose="02040503050406030204" pitchFamily="18" charset="0"/>
                      </a:rPr>
                      <m:t>𝑥</m:t>
                    </m:r>
                  </m:oMath>
                </a14:m>
                <a:r>
                  <a:rPr lang="en-US" dirty="0" smtClean="0"/>
                  <a:t> and </a:t>
                </a:r>
                <a14:m>
                  <m:oMath xmlns:m="http://schemas.openxmlformats.org/officeDocument/2006/math">
                    <m:r>
                      <a:rPr lang="en-US" b="0" i="1" smtClean="0">
                        <a:latin typeface="Cambria Math" panose="02040503050406030204" pitchFamily="18" charset="0"/>
                      </a:rPr>
                      <m:t>𝑦</m:t>
                    </m:r>
                  </m:oMath>
                </a14:m>
                <a:r>
                  <a:rPr lang="en-US" dirty="0" smtClean="0"/>
                  <a:t> are </a:t>
                </a:r>
                <a:r>
                  <a:rPr lang="en-US" b="1" dirty="0" smtClean="0"/>
                  <a:t>independent </a:t>
                </a:r>
                <a:r>
                  <a:rPr lang="en-US" dirty="0" smtClean="0"/>
                  <a:t>if occurrence of an event of </a:t>
                </a:r>
                <a14:m>
                  <m:oMath xmlns:m="http://schemas.openxmlformats.org/officeDocument/2006/math">
                    <m:r>
                      <a:rPr lang="en-US" i="1">
                        <a:latin typeface="Cambria Math" panose="02040503050406030204" pitchFamily="18" charset="0"/>
                      </a:rPr>
                      <m:t>𝑥</m:t>
                    </m:r>
                  </m:oMath>
                </a14:m>
                <a:r>
                  <a:rPr lang="en-US" dirty="0" smtClean="0"/>
                  <a:t> does not reveal any information about the occurrence of an event of </a:t>
                </a:r>
                <a14:m>
                  <m:oMath xmlns:m="http://schemas.openxmlformats.org/officeDocument/2006/math">
                    <m:r>
                      <a:rPr lang="en-US" i="1">
                        <a:latin typeface="Cambria Math" panose="02040503050406030204" pitchFamily="18" charset="0"/>
                      </a:rPr>
                      <m:t>𝑦</m:t>
                    </m:r>
                  </m:oMath>
                </a14:m>
                <a:r>
                  <a:rPr lang="en-US" dirty="0" smtClean="0"/>
                  <a:t>.</a:t>
                </a:r>
              </a:p>
              <a:p>
                <a:r>
                  <a:rPr lang="en-US" dirty="0" smtClean="0"/>
                  <a:t>Formally, two random variables are </a:t>
                </a:r>
                <a14:m>
                  <m:oMath xmlns:m="http://schemas.openxmlformats.org/officeDocument/2006/math">
                    <m:r>
                      <a:rPr lang="en-US" i="1">
                        <a:latin typeface="Cambria Math" panose="02040503050406030204" pitchFamily="18" charset="0"/>
                      </a:rPr>
                      <m:t>𝑥</m:t>
                    </m:r>
                  </m:oMath>
                </a14:m>
                <a:r>
                  <a:rPr lang="en-US" dirty="0"/>
                  <a:t> and </a:t>
                </a:r>
                <a14:m>
                  <m:oMath xmlns:m="http://schemas.openxmlformats.org/officeDocument/2006/math">
                    <m:r>
                      <a:rPr lang="en-US" i="1">
                        <a:latin typeface="Cambria Math" panose="02040503050406030204" pitchFamily="18" charset="0"/>
                      </a:rPr>
                      <m:t>𝑦</m:t>
                    </m:r>
                  </m:oMath>
                </a14:m>
                <a:r>
                  <a:rPr lang="en-US" dirty="0" smtClean="0"/>
                  <a:t> are independent if their joint probability is equal to the product of the individual probabilities:</a:t>
                </a:r>
              </a:p>
              <a:p>
                <a:pPr marL="2286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𝑓𝑜𝑟</m:t>
                      </m:r>
                      <m:r>
                        <a:rPr lang="en-US" b="0" i="1" smtClean="0">
                          <a:latin typeface="Cambria Math" panose="02040503050406030204" pitchFamily="18" charset="0"/>
                        </a:rPr>
                        <m:t> </m:t>
                      </m:r>
                      <m:r>
                        <a:rPr lang="en-US" b="0" i="1" smtClean="0">
                          <a:latin typeface="Cambria Math" panose="02040503050406030204" pitchFamily="18" charset="0"/>
                        </a:rPr>
                        <m:t>𝑒𝑎𝑐h</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 </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r>
                        <a:rPr lang="en-US" b="0" i="1" smtClean="0">
                          <a:latin typeface="Cambria Math" panose="02040503050406030204" pitchFamily="18" charset="0"/>
                        </a:rPr>
                        <m:t>)</m:t>
                      </m:r>
                    </m:oMath>
                  </m:oMathPara>
                </a14:m>
                <a:endParaRPr lang="en-US" dirty="0" smtClean="0"/>
              </a:p>
              <a:p>
                <a:r>
                  <a:rPr lang="en-US" dirty="0" smtClean="0"/>
                  <a:t>From the definition of the conditional probability it follows that for two independent random variables </a:t>
                </a:r>
                <a14:m>
                  <m:oMath xmlns:m="http://schemas.openxmlformats.org/officeDocument/2006/math">
                    <m:r>
                      <a:rPr lang="en-US" i="1">
                        <a:latin typeface="Cambria Math" panose="02040503050406030204" pitchFamily="18" charset="0"/>
                      </a:rPr>
                      <m:t>𝑥</m:t>
                    </m:r>
                  </m:oMath>
                </a14:m>
                <a:r>
                  <a:rPr lang="en-US" dirty="0"/>
                  <a:t> and </a:t>
                </a:r>
                <a14:m>
                  <m:oMath xmlns:m="http://schemas.openxmlformats.org/officeDocument/2006/math">
                    <m:r>
                      <a:rPr lang="en-US" i="1">
                        <a:latin typeface="Cambria Math" panose="02040503050406030204" pitchFamily="18" charset="0"/>
                      </a:rPr>
                      <m:t>𝑦</m:t>
                    </m:r>
                  </m:oMath>
                </a14:m>
                <a:r>
                  <a:rPr lang="en-US" dirty="0"/>
                  <a:t> </a:t>
                </a:r>
                <a:endParaRPr lang="en-US" dirty="0" smtClean="0"/>
              </a:p>
              <a:p>
                <a:pPr marL="0" indent="0">
                  <a:buNone/>
                </a:pPr>
                <a:r>
                  <a:rPr lang="en-US"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e>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num>
                      <m:den>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num>
                      <m:den>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den>
                    </m:f>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oMath>
                </a14:m>
                <a:endParaRPr lang="en-US" b="0" dirty="0" smtClean="0"/>
              </a:p>
              <a:p>
                <a:r>
                  <a:rPr lang="en-US" dirty="0" smtClean="0"/>
                  <a:t>In a similar way, for </a:t>
                </a:r>
                <a:r>
                  <a:rPr lang="en-US" dirty="0"/>
                  <a:t>two independent random variables </a:t>
                </a:r>
                <a14:m>
                  <m:oMath xmlns:m="http://schemas.openxmlformats.org/officeDocument/2006/math">
                    <m:r>
                      <a:rPr lang="en-US" i="1">
                        <a:latin typeface="Cambria Math" panose="02040503050406030204" pitchFamily="18" charset="0"/>
                      </a:rPr>
                      <m:t>𝑥</m:t>
                    </m:r>
                  </m:oMath>
                </a14:m>
                <a:r>
                  <a:rPr lang="en-US" dirty="0"/>
                  <a:t> and</a:t>
                </a:r>
                <a:r>
                  <a:rPr lang="en-US" dirty="0" smtClean="0"/>
                  <a:t> </a:t>
                </a:r>
                <a14:m>
                  <m:oMath xmlns:m="http://schemas.openxmlformats.org/officeDocument/2006/math">
                    <m:r>
                      <a:rPr lang="en-US" i="1">
                        <a:latin typeface="Cambria Math" panose="02040503050406030204" pitchFamily="18" charset="0"/>
                      </a:rPr>
                      <m:t>𝑦</m:t>
                    </m:r>
                  </m:oMath>
                </a14:m>
                <a:r>
                  <a:rPr lang="en-US" dirty="0"/>
                  <a:t> </a:t>
                </a:r>
                <a:r>
                  <a:rPr lang="en-US" dirty="0" smtClean="0"/>
                  <a:t>we have:</a:t>
                </a:r>
                <a14:m>
                  <m:oMath xmlns:m="http://schemas.openxmlformats.org/officeDocument/2006/math">
                    <m:r>
                      <a:rPr lang="en-US" b="0" i="1" smtClean="0">
                        <a:latin typeface="Cambria Math" panose="02040503050406030204" pitchFamily="18" charset="0"/>
                      </a:rPr>
                      <m:t> </m:t>
                    </m:r>
                    <m:r>
                      <a:rPr lang="en-US" b="0" i="0" smtClean="0">
                        <a:latin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𝑦</m:t>
                        </m:r>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e>
                      <m:e>
                        <m:r>
                          <a:rPr lang="en-US" b="0" i="1" smtClean="0">
                            <a:latin typeface="Cambria Math" panose="02040503050406030204" pitchFamily="18" charset="0"/>
                          </a:rPr>
                          <m:t>𝑥</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e>
                    </m:d>
                  </m:oMath>
                </a14:m>
                <a:endParaRPr lang="en-US" b="0" dirty="0" smtClean="0"/>
              </a:p>
              <a:p>
                <a:r>
                  <a:rPr lang="en-US" dirty="0" smtClean="0"/>
                  <a:t>For instance, the probability of a second die landing on odd does not depend on the number that the first die landed on </a:t>
                </a:r>
              </a:p>
              <a:p>
                <a:r>
                  <a:rPr lang="en-US" dirty="0" smtClean="0"/>
                  <a:t>but the probability that a second card drawn from a deck of card is king depends on the first card that was drawn. If the first card drawn was a king, then the probability of the second card being also a king is  p(second=king | first=king)=3/51. Otherwise, if the first card was not the king, this probability is p(second=</a:t>
                </a:r>
                <a:r>
                  <a:rPr lang="en-US" dirty="0" err="1" smtClean="0"/>
                  <a:t>king|first</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b="0" dirty="0" smtClean="0"/>
                  <a:t>king)=4/51</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32387" y="2357825"/>
                <a:ext cx="9756451" cy="3792251"/>
              </a:xfrm>
              <a:blipFill>
                <a:blip r:embed="rId2"/>
                <a:stretch>
                  <a:fillRect l="-187" t="-965"/>
                </a:stretch>
              </a:blipFill>
            </p:spPr>
            <p:txBody>
              <a:bodyPr/>
              <a:lstStyle/>
              <a:p>
                <a:r>
                  <a:rPr lang="en-US">
                    <a:noFill/>
                  </a:rPr>
                  <a:t> </a:t>
                </a:r>
              </a:p>
            </p:txBody>
          </p:sp>
        </mc:Fallback>
      </mc:AlternateContent>
    </p:spTree>
    <p:extLst>
      <p:ext uri="{BB962C8B-B14F-4D97-AF65-F5344CB8AC3E}">
        <p14:creationId xmlns:p14="http://schemas.microsoft.com/office/powerpoint/2010/main" val="48295430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Independence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93175" y="2638044"/>
                <a:ext cx="9615948" cy="3541530"/>
              </a:xfrm>
            </p:spPr>
            <p:txBody>
              <a:bodyPr>
                <a:normAutofit fontScale="85000" lnSpcReduction="10000"/>
              </a:bodyPr>
              <a:lstStyle/>
              <a:p>
                <a:r>
                  <a:rPr lang="en-US" dirty="0" smtClean="0"/>
                  <a:t>Two random variables </a:t>
                </a:r>
                <a14:m>
                  <m:oMath xmlns:m="http://schemas.openxmlformats.org/officeDocument/2006/math">
                    <m:r>
                      <a:rPr lang="en-US" i="1">
                        <a:latin typeface="Cambria Math" panose="02040503050406030204" pitchFamily="18" charset="0"/>
                      </a:rPr>
                      <m:t>𝑥</m:t>
                    </m:r>
                  </m:oMath>
                </a14:m>
                <a:r>
                  <a:rPr lang="en-US" dirty="0"/>
                  <a:t> and </a:t>
                </a:r>
                <a14:m>
                  <m:oMath xmlns:m="http://schemas.openxmlformats.org/officeDocument/2006/math">
                    <m:r>
                      <a:rPr lang="en-US" i="1">
                        <a:latin typeface="Cambria Math" panose="02040503050406030204" pitchFamily="18" charset="0"/>
                      </a:rPr>
                      <m:t>𝑦</m:t>
                    </m:r>
                  </m:oMath>
                </a14:m>
                <a:r>
                  <a:rPr lang="en-US" dirty="0"/>
                  <a:t> are </a:t>
                </a:r>
                <a:r>
                  <a:rPr lang="en-US" dirty="0" smtClean="0"/>
                  <a:t> </a:t>
                </a:r>
                <a:r>
                  <a:rPr lang="en-US" b="1" dirty="0" smtClean="0"/>
                  <a:t>conditionally independent </a:t>
                </a:r>
                <a:r>
                  <a:rPr lang="en-US" dirty="0" smtClean="0"/>
                  <a:t>given another random variable </a:t>
                </a:r>
                <a14:m>
                  <m:oMath xmlns:m="http://schemas.openxmlformats.org/officeDocument/2006/math">
                    <m:r>
                      <a:rPr lang="en-US" b="0" i="1" smtClean="0">
                        <a:latin typeface="Cambria Math" panose="02040503050406030204" pitchFamily="18" charset="0"/>
                      </a:rPr>
                      <m:t>𝑧</m:t>
                    </m:r>
                  </m:oMath>
                </a14:m>
                <a:r>
                  <a:rPr lang="en-US" dirty="0" smtClean="0"/>
                  <a:t> if for every </a:t>
                </a:r>
                <a14:m>
                  <m:oMath xmlns:m="http://schemas.openxmlformats.org/officeDocument/2006/math">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𝑗</m:t>
                        </m:r>
                      </m:sub>
                    </m:sSub>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 </m:t>
                    </m:r>
                  </m:oMath>
                </a14:m>
                <a:r>
                  <a:rPr lang="en-US" b="0" i="1" dirty="0" smtClean="0">
                    <a:latin typeface="Cambria Math" panose="02040503050406030204" pitchFamily="18" charset="0"/>
                  </a:rPr>
                  <a:t>, </a:t>
                </a:r>
                <a:r>
                  <a:rPr lang="en-US" b="0" dirty="0" smtClean="0">
                    <a:latin typeface="Cambria Math" panose="02040503050406030204" pitchFamily="18" charset="0"/>
                  </a:rPr>
                  <a:t>we have</a:t>
                </a:r>
                <a:r>
                  <a:rPr lang="en-US" b="0" i="1" dirty="0" smtClean="0">
                    <a:latin typeface="Cambria Math" panose="02040503050406030204" pitchFamily="18" charset="0"/>
                  </a:rPr>
                  <a:t>:</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 </m:t>
                          </m:r>
                          <m:r>
                            <a:rPr lang="en-US" i="1">
                              <a:latin typeface="Cambria Math" panose="02040503050406030204" pitchFamily="18" charset="0"/>
                            </a:rPr>
                            <m:t>𝑦</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𝑘</m:t>
                              </m:r>
                            </m:sub>
                          </m:sSub>
                        </m:e>
                      </m:d>
                      <m:r>
                        <a:rPr lang="en-US" i="1">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𝑘</m:t>
                              </m:r>
                            </m:sub>
                          </m:sSub>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𝑘</m:t>
                          </m:r>
                        </m:sub>
                      </m:sSub>
                      <m:r>
                        <a:rPr lang="en-US" i="1">
                          <a:latin typeface="Cambria Math" panose="02040503050406030204" pitchFamily="18" charset="0"/>
                        </a:rPr>
                        <m:t>)</m:t>
                      </m:r>
                    </m:oMath>
                  </m:oMathPara>
                </a14:m>
                <a:endParaRPr lang="en-US" dirty="0"/>
              </a:p>
              <a:p>
                <a:r>
                  <a:rPr lang="en-US" dirty="0" smtClean="0"/>
                  <a:t>Example: A </a:t>
                </a:r>
                <a:r>
                  <a:rPr lang="en-US" dirty="0"/>
                  <a:t>box contains two coins: a regular coin and one fake two-headed coin (P(H)=1). I choose a coin at random and toss it twice.  </a:t>
                </a:r>
                <a:r>
                  <a:rPr lang="en-US" dirty="0" smtClean="0"/>
                  <a:t>What is the probability that I get head in both first and second coin toss? </a:t>
                </a:r>
              </a:p>
              <a:p>
                <a:r>
                  <a:rPr lang="en-US" dirty="0" smtClean="0"/>
                  <a:t>(suppose H is the event that a coin toss results in head, </a:t>
                </a:r>
                <a14:m>
                  <m:oMath xmlns:m="http://schemas.openxmlformats.org/officeDocument/2006/math">
                    <m:r>
                      <a:rPr lang="en-US" b="0" i="1" smtClean="0">
                        <a:latin typeface="Cambria Math" panose="02040503050406030204" pitchFamily="18" charset="0"/>
                      </a:rPr>
                      <m:t>𝐹</m:t>
                    </m:r>
                  </m:oMath>
                </a14:m>
                <a:r>
                  <a:rPr lang="en-US" dirty="0" smtClean="0"/>
                  <a:t> is the event that the fake coin is selected and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𝐹</m:t>
                    </m:r>
                  </m:oMath>
                </a14:m>
                <a:r>
                  <a:rPr lang="en-US" dirty="0" smtClean="0"/>
                  <a:t> is the event that the regular coin is selected). </a:t>
                </a:r>
              </a:p>
              <a:p>
                <a:pPr marL="0" indent="0">
                  <a:buNone/>
                </a:pP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𝐻</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𝐹</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𝐹</m:t>
                        </m:r>
                      </m:e>
                    </m:d>
                  </m:oMath>
                </a14:m>
                <a:r>
                  <a:rPr lang="en-US" b="0" i="1" dirty="0" smtClean="0">
                    <a:latin typeface="Cambria Math" panose="02040503050406030204" pitchFamily="18" charset="0"/>
                    <a:ea typeface="Cambria Math" panose="02040503050406030204" pitchFamily="18" charset="0"/>
                  </a:rPr>
                  <a:t>  (based on margina</a:t>
                </a:r>
                <a:r>
                  <a:rPr lang="en-US" i="1" dirty="0" smtClean="0">
                    <a:latin typeface="Cambria Math" panose="02040503050406030204" pitchFamily="18" charset="0"/>
                    <a:ea typeface="Cambria Math" panose="02040503050406030204" pitchFamily="18" charset="0"/>
                  </a:rPr>
                  <a:t>l probability)</a:t>
                </a:r>
                <a:endParaRPr lang="en-US" b="0" i="1" dirty="0" smtClean="0">
                  <a:latin typeface="Cambria Math" panose="02040503050406030204" pitchFamily="18" charset="0"/>
                  <a:ea typeface="Cambria Math" panose="02040503050406030204" pitchFamily="18" charset="0"/>
                </a:endParaRPr>
              </a:p>
              <a:p>
                <a:pPr marL="0" indent="0">
                  <a:buNone/>
                </a:pPr>
                <a14:m>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𝐻</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𝐻</m:t>
                        </m:r>
                      </m:e>
                      <m:e>
                        <m:r>
                          <a:rPr lang="en-US" b="0" i="1" smtClean="0">
                            <a:latin typeface="Cambria Math" panose="02040503050406030204" pitchFamily="18" charset="0"/>
                            <a:ea typeface="Cambria Math" panose="02040503050406030204" pitchFamily="18" charset="0"/>
                          </a:rPr>
                          <m:t>𝐹</m:t>
                        </m:r>
                      </m:e>
                    </m:d>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𝐹</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𝐻</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𝐻</m:t>
                        </m:r>
                      </m:e>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𝐹</m:t>
                        </m:r>
                      </m:e>
                    </m:d>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𝐹</m:t>
                        </m:r>
                      </m:e>
                    </m:d>
                    <m:r>
                      <a:rPr lang="en-US" b="0" i="1" smtClean="0">
                        <a:latin typeface="Cambria Math" panose="02040503050406030204" pitchFamily="18" charset="0"/>
                        <a:ea typeface="Cambria Math" panose="02040503050406030204" pitchFamily="18" charset="0"/>
                      </a:rPr>
                      <m:t>  </m:t>
                    </m:r>
                  </m:oMath>
                </a14:m>
                <a:r>
                  <a:rPr lang="en-US" b="0" dirty="0" smtClean="0">
                    <a:ea typeface="Cambria Math" panose="02040503050406030204" pitchFamily="18" charset="0"/>
                  </a:rPr>
                  <a:t> (based on definition of conditional probability)</a:t>
                </a:r>
              </a:p>
              <a:p>
                <a:pPr marL="0" indent="0">
                  <a:buNone/>
                </a:pP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𝐻</m:t>
                        </m:r>
                      </m:e>
                      <m:e>
                        <m:r>
                          <a:rPr lang="en-US" i="1">
                            <a:latin typeface="Cambria Math" panose="02040503050406030204" pitchFamily="18" charset="0"/>
                            <a:ea typeface="Cambria Math" panose="02040503050406030204" pitchFamily="18" charset="0"/>
                          </a:rPr>
                          <m:t>𝐹</m:t>
                        </m:r>
                      </m:e>
                    </m:d>
                    <m:r>
                      <a:rPr lang="en-US" b="0" i="1" smtClean="0">
                        <a:latin typeface="Cambria Math" panose="02040503050406030204" pitchFamily="18" charset="0"/>
                        <a:ea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𝐻</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𝐹</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𝐻</m:t>
                        </m:r>
                      </m:e>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𝐹</m:t>
                        </m:r>
                      </m:e>
                    </m:d>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𝐻</m:t>
                        </m:r>
                      </m:e>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𝐹</m:t>
                        </m:r>
                      </m:e>
                    </m:d>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𝐹</m:t>
                        </m:r>
                      </m:e>
                    </m:d>
                  </m:oMath>
                </a14:m>
                <a:r>
                  <a:rPr lang="en-US" b="0" dirty="0" smtClean="0">
                    <a:ea typeface="Cambria Math" panose="02040503050406030204" pitchFamily="18" charset="0"/>
                  </a:rPr>
                  <a:t> (based on the conditional independence)</a:t>
                </a:r>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1×1×</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5</m:t>
                          </m:r>
                        </m:num>
                        <m:den>
                          <m:r>
                            <a:rPr lang="en-US" b="0" i="1" smtClean="0">
                              <a:latin typeface="Cambria Math" panose="02040503050406030204" pitchFamily="18" charset="0"/>
                              <a:ea typeface="Cambria Math" panose="02040503050406030204" pitchFamily="18" charset="0"/>
                            </a:rPr>
                            <m:t>8</m:t>
                          </m:r>
                        </m:den>
                      </m:f>
                    </m:oMath>
                  </m:oMathPara>
                </a14:m>
                <a:endParaRPr lang="en-US" dirty="0" smtClean="0"/>
              </a:p>
              <a:p>
                <a:pPr marL="0" indent="0">
                  <a:buNone/>
                </a:pPr>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93175" y="2638044"/>
                <a:ext cx="9615948" cy="3541530"/>
              </a:xfrm>
              <a:blipFill>
                <a:blip r:embed="rId2"/>
                <a:stretch>
                  <a:fillRect l="-190" t="-1033" r="-444"/>
                </a:stretch>
              </a:blipFill>
            </p:spPr>
            <p:txBody>
              <a:bodyPr/>
              <a:lstStyle/>
              <a:p>
                <a:r>
                  <a:rPr lang="en-US">
                    <a:noFill/>
                  </a:rPr>
                  <a:t> </a:t>
                </a:r>
              </a:p>
            </p:txBody>
          </p:sp>
        </mc:Fallback>
      </mc:AlternateContent>
    </p:spTree>
    <p:extLst>
      <p:ext uri="{BB962C8B-B14F-4D97-AF65-F5344CB8AC3E}">
        <p14:creationId xmlns:p14="http://schemas.microsoft.com/office/powerpoint/2010/main" val="311928360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Bayes Rule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31136" y="2416818"/>
                <a:ext cx="7729728" cy="2273169"/>
              </a:xfrm>
            </p:spPr>
            <p:txBody>
              <a:bodyPr>
                <a:normAutofit fontScale="85000" lnSpcReduction="20000"/>
              </a:bodyPr>
              <a:lstStyle/>
              <a:p>
                <a:r>
                  <a:rPr lang="en-US" dirty="0" smtClean="0"/>
                  <a:t>We often find ourselves in a situation where we know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smtClean="0"/>
                  <a:t> and need to know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oMath>
                </a14:m>
                <a:r>
                  <a:rPr lang="en-US" dirty="0"/>
                  <a:t> </a:t>
                </a:r>
                <a:endParaRPr lang="en-US" dirty="0" smtClean="0"/>
              </a:p>
              <a:p>
                <a:r>
                  <a:rPr lang="en-US" dirty="0" smtClean="0"/>
                  <a:t>Using </a:t>
                </a:r>
                <a:r>
                  <a:rPr lang="en-US" dirty="0"/>
                  <a:t>the definition of conditional probabilities, we can derive one of the most useful and celebrated equations in statistics: </a:t>
                </a:r>
                <a:r>
                  <a:rPr lang="en-US" i="1" dirty="0"/>
                  <a:t>Bayes’ </a:t>
                </a:r>
                <a:r>
                  <a:rPr lang="en-US" i="1" dirty="0" smtClean="0"/>
                  <a:t>theorem</a:t>
                </a:r>
              </a:p>
              <a:p>
                <a:r>
                  <a:rPr lang="en-US" dirty="0"/>
                  <a:t>By definition of conditional probability, we know that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0" smtClean="0">
                        <a:latin typeface="Cambria Math" panose="02040503050406030204" pitchFamily="18" charset="0"/>
                      </a:rPr>
                      <m:t>=</m:t>
                    </m:r>
                    <m:r>
                      <m:rPr>
                        <m:sty m:val="p"/>
                      </m:rPr>
                      <a:rPr lang="en-US" b="0" i="0" smtClean="0">
                        <a:latin typeface="Cambria Math" panose="02040503050406030204" pitchFamily="18" charset="0"/>
                      </a:rPr>
                      <m:t>p</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x</m:t>
                        </m:r>
                      </m:e>
                      <m:e>
                        <m:r>
                          <m:rPr>
                            <m:sty m:val="p"/>
                          </m:rPr>
                          <a:rPr lang="en-US" b="0" i="0" smtClean="0">
                            <a:latin typeface="Cambria Math" panose="02040503050406030204" pitchFamily="18" charset="0"/>
                          </a:rPr>
                          <m:t>y</m:t>
                        </m:r>
                      </m:e>
                    </m:d>
                    <m:r>
                      <a:rPr lang="en-US" b="0" i="0" smtClean="0">
                        <a:latin typeface="Cambria Math" panose="02040503050406030204" pitchFamily="18" charset="0"/>
                      </a:rPr>
                      <m:t>∗</m:t>
                    </m:r>
                    <m:r>
                      <m:rPr>
                        <m:sty m:val="p"/>
                      </m:rPr>
                      <a:rPr lang="en-US" b="0" i="0" smtClean="0">
                        <a:latin typeface="Cambria Math" panose="02040503050406030204" pitchFamily="18" charset="0"/>
                      </a:rPr>
                      <m:t>p</m:t>
                    </m:r>
                    <m:r>
                      <a:rPr lang="en-US" b="0" i="0" smtClean="0">
                        <a:latin typeface="Cambria Math" panose="02040503050406030204" pitchFamily="18" charset="0"/>
                      </a:rPr>
                      <m:t>(</m:t>
                    </m:r>
                    <m:r>
                      <m:rPr>
                        <m:sty m:val="p"/>
                      </m:rPr>
                      <a:rPr lang="en-US" b="0" i="0" smtClean="0">
                        <a:latin typeface="Cambria Math" panose="02040503050406030204" pitchFamily="18" charset="0"/>
                      </a:rPr>
                      <m:t>y</m:t>
                    </m:r>
                    <m:r>
                      <a:rPr lang="en-US" b="0" i="0" smtClean="0">
                        <a:latin typeface="Cambria Math" panose="02040503050406030204" pitchFamily="18" charset="0"/>
                      </a:rPr>
                      <m:t>)</m:t>
                    </m:r>
                  </m:oMath>
                </a14:m>
                <a:r>
                  <a:rPr lang="en-US" i="1" dirty="0" smtClean="0"/>
                  <a:t> </a:t>
                </a:r>
                <a:r>
                  <a:rPr lang="en-US" dirty="0" smtClean="0"/>
                  <a:t>by symmetry, this is equal to </a:t>
                </a:r>
                <a14:m>
                  <m:oMath xmlns:m="http://schemas.openxmlformats.org/officeDocument/2006/math">
                    <m:r>
                      <m:rPr>
                        <m:sty m:val="p"/>
                      </m:rPr>
                      <a:rPr lang="en-US">
                        <a:latin typeface="Cambria Math" panose="02040503050406030204" pitchFamily="18" charset="0"/>
                      </a:rPr>
                      <m:t>p</m:t>
                    </m:r>
                    <m:d>
                      <m:dPr>
                        <m:ctrlPr>
                          <a:rPr lang="en-US" i="1">
                            <a:latin typeface="Cambria Math" panose="02040503050406030204" pitchFamily="18" charset="0"/>
                          </a:rPr>
                        </m:ctrlPr>
                      </m:dPr>
                      <m:e>
                        <m:r>
                          <m:rPr>
                            <m:sty m:val="p"/>
                          </m:rPr>
                          <a:rPr lang="en-US" b="0" i="0" smtClean="0">
                            <a:latin typeface="Cambria Math" panose="02040503050406030204" pitchFamily="18" charset="0"/>
                          </a:rPr>
                          <m:t>y</m:t>
                        </m:r>
                      </m:e>
                      <m:e>
                        <m:r>
                          <m:rPr>
                            <m:sty m:val="p"/>
                          </m:rPr>
                          <a:rPr lang="en-US" b="0" i="0" smtClean="0">
                            <a:latin typeface="Cambria Math" panose="02040503050406030204" pitchFamily="18" charset="0"/>
                          </a:rPr>
                          <m:t>x</m:t>
                        </m:r>
                      </m:e>
                    </m:d>
                    <m:r>
                      <a:rPr lang="en-US">
                        <a:latin typeface="Cambria Math" panose="02040503050406030204" pitchFamily="18" charset="0"/>
                      </a:rPr>
                      <m:t>∗</m:t>
                    </m:r>
                    <m:r>
                      <m:rPr>
                        <m:sty m:val="p"/>
                      </m:rPr>
                      <a:rPr lang="en-US">
                        <a:latin typeface="Cambria Math" panose="02040503050406030204" pitchFamily="18" charset="0"/>
                      </a:rPr>
                      <m:t>p</m:t>
                    </m:r>
                    <m:r>
                      <a:rPr lang="en-US">
                        <a:latin typeface="Cambria Math" panose="02040503050406030204" pitchFamily="18" charset="0"/>
                      </a:rPr>
                      <m:t>(</m:t>
                    </m:r>
                    <m:r>
                      <m:rPr>
                        <m:sty m:val="p"/>
                      </m:rPr>
                      <a:rPr lang="en-US" b="0" i="0" smtClean="0">
                        <a:latin typeface="Cambria Math" panose="02040503050406030204" pitchFamily="18" charset="0"/>
                      </a:rPr>
                      <m:t>x</m:t>
                    </m:r>
                    <m:r>
                      <a:rPr lang="en-US">
                        <a:latin typeface="Cambria Math" panose="02040503050406030204" pitchFamily="18" charset="0"/>
                      </a:rPr>
                      <m:t>)</m:t>
                    </m:r>
                  </m:oMath>
                </a14:m>
                <a:r>
                  <a:rPr lang="en-US" i="1" dirty="0" smtClean="0"/>
                  <a:t>. </a:t>
                </a:r>
              </a:p>
              <a:p>
                <a:pPr marL="0" indent="0">
                  <a:buNone/>
                </a:pPr>
                <a:r>
                  <a:rPr lang="en-US" i="1" dirty="0"/>
                  <a:t>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e>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e>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endParaRPr lang="en-US" i="1" dirty="0" smtClean="0"/>
              </a:p>
              <a:p>
                <a:r>
                  <a:rPr lang="en-US" i="1" dirty="0" smtClean="0"/>
                  <a:t> </a:t>
                </a:r>
                <a:r>
                  <a:rPr lang="en-US" dirty="0"/>
                  <a:t>Therefore, we can derive the </a:t>
                </a:r>
                <a:r>
                  <a:rPr lang="en-US" dirty="0" smtClean="0"/>
                  <a:t>following formula known as </a:t>
                </a:r>
                <a:r>
                  <a:rPr lang="en-US" b="1" dirty="0" smtClean="0"/>
                  <a:t>Bayes rule:</a:t>
                </a:r>
                <a:endParaRPr lang="en-US" b="1" dirty="0"/>
              </a:p>
              <a:p>
                <a:pPr marL="0" indent="0" algn="ctr">
                  <a:buNone/>
                </a:pPr>
                <a:r>
                  <a:rPr lang="en-US" i="1" dirty="0"/>
                  <a:t>	</a:t>
                </a:r>
                <a:endParaRPr lang="en-US" b="1" i="1" dirty="0" smtClean="0"/>
              </a:p>
              <a:p>
                <a:pPr marL="0" indent="0" algn="ctr">
                  <a:buNone/>
                </a:pPr>
                <a:endParaRPr lang="en-US" b="1" i="1"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31136" y="2416818"/>
                <a:ext cx="7729728" cy="2273169"/>
              </a:xfrm>
              <a:blipFill>
                <a:blip r:embed="rId2"/>
                <a:stretch>
                  <a:fillRect l="-237" t="-24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3687097" y="4953393"/>
                <a:ext cx="2591863" cy="6765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𝐩</m:t>
                      </m:r>
                      <m:d>
                        <m:dPr>
                          <m:ctrlPr>
                            <a:rPr lang="en-US" b="1" i="1">
                              <a:latin typeface="Cambria Math" panose="02040503050406030204" pitchFamily="18" charset="0"/>
                            </a:rPr>
                          </m:ctrlPr>
                        </m:dPr>
                        <m:e>
                          <m:r>
                            <a:rPr lang="en-US" b="1" i="1">
                              <a:latin typeface="Cambria Math" panose="02040503050406030204" pitchFamily="18" charset="0"/>
                            </a:rPr>
                            <m:t>𝒚</m:t>
                          </m:r>
                        </m:e>
                        <m:e>
                          <m:r>
                            <a:rPr lang="en-US" b="1" i="1">
                              <a:latin typeface="Cambria Math" panose="02040503050406030204" pitchFamily="18" charset="0"/>
                            </a:rPr>
                            <m:t>𝒙</m:t>
                          </m:r>
                        </m:e>
                      </m:d>
                      <m:r>
                        <a:rPr lang="en-US" b="1" i="1">
                          <a:latin typeface="Cambria Math" panose="02040503050406030204" pitchFamily="18" charset="0"/>
                        </a:rPr>
                        <m:t>=</m:t>
                      </m:r>
                      <m:f>
                        <m:fPr>
                          <m:ctrlPr>
                            <a:rPr lang="en-US" b="1" i="1">
                              <a:latin typeface="Cambria Math" panose="02040503050406030204" pitchFamily="18" charset="0"/>
                            </a:rPr>
                          </m:ctrlPr>
                        </m:fPr>
                        <m:num>
                          <m:r>
                            <a:rPr lang="en-US" b="1" i="1">
                              <a:latin typeface="Cambria Math" panose="02040503050406030204" pitchFamily="18" charset="0"/>
                            </a:rPr>
                            <m:t>𝒑</m:t>
                          </m:r>
                          <m:d>
                            <m:dPr>
                              <m:ctrlPr>
                                <a:rPr lang="en-US" b="1" i="1">
                                  <a:latin typeface="Cambria Math" panose="02040503050406030204" pitchFamily="18" charset="0"/>
                                </a:rPr>
                              </m:ctrlPr>
                            </m:dPr>
                            <m:e>
                              <m:r>
                                <a:rPr lang="en-US" b="1" i="1">
                                  <a:latin typeface="Cambria Math" panose="02040503050406030204" pitchFamily="18" charset="0"/>
                                </a:rPr>
                                <m:t>𝒙</m:t>
                              </m:r>
                            </m:e>
                            <m:e>
                              <m:r>
                                <a:rPr lang="en-US" b="1" i="1">
                                  <a:latin typeface="Cambria Math" panose="02040503050406030204" pitchFamily="18" charset="0"/>
                                </a:rPr>
                                <m:t>𝒚</m:t>
                              </m:r>
                            </m:e>
                          </m:d>
                          <m:r>
                            <a:rPr lang="en-US" b="1" i="1">
                              <a:latin typeface="Cambria Math" panose="02040503050406030204" pitchFamily="18" charset="0"/>
                            </a:rPr>
                            <m:t>∗</m:t>
                          </m:r>
                          <m:r>
                            <a:rPr lang="en-US" b="1" i="1">
                              <a:latin typeface="Cambria Math" panose="02040503050406030204" pitchFamily="18" charset="0"/>
                            </a:rPr>
                            <m:t>𝒑</m:t>
                          </m:r>
                          <m:d>
                            <m:dPr>
                              <m:ctrlPr>
                                <a:rPr lang="en-US" b="1" i="1">
                                  <a:latin typeface="Cambria Math" panose="02040503050406030204" pitchFamily="18" charset="0"/>
                                </a:rPr>
                              </m:ctrlPr>
                            </m:dPr>
                            <m:e>
                              <m:r>
                                <a:rPr lang="en-US" b="1" i="1">
                                  <a:latin typeface="Cambria Math" panose="02040503050406030204" pitchFamily="18" charset="0"/>
                                </a:rPr>
                                <m:t>𝒚</m:t>
                              </m:r>
                            </m:e>
                          </m:d>
                        </m:num>
                        <m:den>
                          <m:r>
                            <a:rPr lang="en-US" b="1" i="1">
                              <a:latin typeface="Cambria Math" panose="02040503050406030204" pitchFamily="18" charset="0"/>
                            </a:rPr>
                            <m:t>𝒑</m:t>
                          </m:r>
                          <m:d>
                            <m:dPr>
                              <m:ctrlPr>
                                <a:rPr lang="en-US" b="1" i="1">
                                  <a:latin typeface="Cambria Math" panose="02040503050406030204" pitchFamily="18" charset="0"/>
                                </a:rPr>
                              </m:ctrlPr>
                            </m:dPr>
                            <m:e>
                              <m:r>
                                <a:rPr lang="en-US" b="1" i="1">
                                  <a:latin typeface="Cambria Math" panose="02040503050406030204" pitchFamily="18" charset="0"/>
                                </a:rPr>
                                <m:t>𝒙</m:t>
                              </m:r>
                            </m:e>
                          </m:d>
                        </m:den>
                      </m:f>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3687097" y="4953393"/>
                <a:ext cx="2591863" cy="67653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8905444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Application of Bayes Rule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75110" y="2402069"/>
                <a:ext cx="8441780" cy="2966343"/>
              </a:xfrm>
            </p:spPr>
            <p:txBody>
              <a:bodyPr>
                <a:normAutofit fontScale="92500" lnSpcReduction="20000"/>
              </a:bodyPr>
              <a:lstStyle/>
              <a:p>
                <a:r>
                  <a:rPr lang="en-US" dirty="0" smtClean="0"/>
                  <a:t>Assume that a doctor administers an HIV test to a patient.</a:t>
                </a:r>
              </a:p>
              <a:p>
                <a:r>
                  <a:rPr lang="en-US" dirty="0" smtClean="0"/>
                  <a:t> </a:t>
                </a:r>
                <a:r>
                  <a:rPr lang="en-US" dirty="0"/>
                  <a:t>This test is fairly accurate and it fails only with  1%  probability if the patient is healthy but reporting him as </a:t>
                </a:r>
                <a:r>
                  <a:rPr lang="en-US" dirty="0" smtClean="0"/>
                  <a:t>diseased. This means the false positive rate or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Positive</m:t>
                        </m:r>
                      </m:e>
                      <m:e>
                        <m: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Disease</m:t>
                        </m:r>
                      </m:e>
                    </m:d>
                    <m:r>
                      <a:rPr lang="en-US" b="0" i="1" smtClean="0">
                        <a:latin typeface="Cambria Math" panose="02040503050406030204" pitchFamily="18" charset="0"/>
                        <a:ea typeface="Cambria Math" panose="02040503050406030204" pitchFamily="18" charset="0"/>
                      </a:rPr>
                      <m:t>=0.01 </m:t>
                    </m:r>
                  </m:oMath>
                </a14:m>
                <a:r>
                  <a:rPr lang="en-US" dirty="0" smtClean="0"/>
                  <a:t> which is equivalent to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m:rPr>
                            <m:sty m:val="p"/>
                          </m:rPr>
                          <a:rPr lang="en-US" b="0" i="0" smtClean="0">
                            <a:latin typeface="Cambria Math" panose="02040503050406030204" pitchFamily="18" charset="0"/>
                          </a:rPr>
                          <m:t>Negative</m:t>
                        </m:r>
                      </m:e>
                      <m:e>
                        <m:r>
                          <a:rPr lang="en-US">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Disease</m:t>
                        </m:r>
                      </m:e>
                    </m:d>
                    <m:r>
                      <a:rPr lang="en-US" b="0" i="1" smtClean="0">
                        <a:latin typeface="Cambria Math" panose="02040503050406030204" pitchFamily="18" charset="0"/>
                        <a:ea typeface="Cambria Math" panose="02040503050406030204" pitchFamily="18" charset="0"/>
                      </a:rPr>
                      <m:t>=0.99</m:t>
                    </m:r>
                  </m:oMath>
                </a14:m>
                <a:endParaRPr lang="en-US" dirty="0" smtClean="0"/>
              </a:p>
              <a:p>
                <a:r>
                  <a:rPr lang="en-US" dirty="0" smtClean="0"/>
                  <a:t>The test never fails to detect HIV if the patient actually has it. This means that the false negative rate is 0% or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m:rPr>
                            <m:sty m:val="p"/>
                          </m:rPr>
                          <a:rPr lang="en-US" b="0" i="0" smtClean="0">
                            <a:latin typeface="Cambria Math" panose="02040503050406030204" pitchFamily="18" charset="0"/>
                          </a:rPr>
                          <m:t>N</m:t>
                        </m:r>
                        <m:r>
                          <a:rPr lang="en-US" b="0" i="1" smtClean="0">
                            <a:latin typeface="Cambria Math" panose="02040503050406030204" pitchFamily="18" charset="0"/>
                          </a:rPr>
                          <m:t>𝑒𝑔𝑎𝑡𝑖𝑣𝑒</m:t>
                        </m:r>
                      </m:e>
                      <m:e>
                        <m:r>
                          <m:rPr>
                            <m:sty m:val="p"/>
                          </m:rPr>
                          <a:rPr lang="en-US">
                            <a:latin typeface="Cambria Math" panose="02040503050406030204" pitchFamily="18" charset="0"/>
                            <a:ea typeface="Cambria Math" panose="02040503050406030204" pitchFamily="18" charset="0"/>
                          </a:rPr>
                          <m:t>Disease</m:t>
                        </m:r>
                      </m:e>
                    </m:d>
                    <m:r>
                      <a:rPr lang="en-US" i="1">
                        <a:latin typeface="Cambria Math" panose="02040503050406030204" pitchFamily="18" charset="0"/>
                        <a:ea typeface="Cambria Math" panose="02040503050406030204" pitchFamily="18" charset="0"/>
                      </a:rPr>
                      <m:t>=0 </m:t>
                    </m:r>
                  </m:oMath>
                </a14:m>
                <a:r>
                  <a:rPr lang="en-US" dirty="0"/>
                  <a:t> which is equivalent to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m:rPr>
                            <m:sty m:val="p"/>
                          </m:rPr>
                          <a:rPr lang="en-US" b="0" i="0" smtClean="0">
                            <a:latin typeface="Cambria Math" panose="02040503050406030204" pitchFamily="18" charset="0"/>
                          </a:rPr>
                          <m:t>Positive</m:t>
                        </m:r>
                      </m:e>
                      <m:e>
                        <m:r>
                          <m:rPr>
                            <m:sty m:val="p"/>
                          </m:rPr>
                          <a:rPr lang="en-US">
                            <a:latin typeface="Cambria Math" panose="02040503050406030204" pitchFamily="18" charset="0"/>
                            <a:ea typeface="Cambria Math" panose="02040503050406030204" pitchFamily="18" charset="0"/>
                          </a:rPr>
                          <m:t>Disease</m:t>
                        </m:r>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a14:m>
                <a:endParaRPr lang="en-US" dirty="0"/>
              </a:p>
              <a:p>
                <a:r>
                  <a:rPr lang="en-US" dirty="0" smtClean="0"/>
                  <a:t>Further assume that the population is quite healthy, for example, 15 out of every 10000 people have HIV, that is:  </a:t>
                </a:r>
                <a14:m>
                  <m:oMath xmlns:m="http://schemas.openxmlformats.org/officeDocument/2006/math">
                    <m:r>
                      <a:rPr lang="en-US" i="1">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𝐷𝑖𝑠𝑒𝑎𝑠𝑒</m:t>
                        </m:r>
                      </m:e>
                    </m:d>
                    <m:r>
                      <a:rPr lang="en-US" b="0" i="1" smtClean="0">
                        <a:latin typeface="Cambria Math" panose="02040503050406030204" pitchFamily="18" charset="0"/>
                      </a:rPr>
                      <m:t>=0.0015</m:t>
                    </m:r>
                  </m:oMath>
                </a14:m>
                <a:endParaRPr lang="en-US" dirty="0" smtClean="0"/>
              </a:p>
              <a:p>
                <a:r>
                  <a:rPr lang="en-US" dirty="0" smtClean="0"/>
                  <a:t>What is the probability that a patient having HIV if his/her test comes back positive?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𝐷𝑖𝑠𝑒𝑎𝑠𝑒</m:t>
                        </m:r>
                      </m:e>
                      <m:e>
                        <m:r>
                          <a:rPr lang="en-US" b="0" i="1" smtClean="0">
                            <a:latin typeface="Cambria Math" panose="02040503050406030204" pitchFamily="18" charset="0"/>
                          </a:rPr>
                          <m:t>𝑃𝑜𝑠𝑖𝑡𝑖𝑣𝑒</m:t>
                        </m:r>
                      </m:e>
                    </m:d>
                    <m:r>
                      <a:rPr lang="en-US" b="0" i="1" smtClean="0">
                        <a:latin typeface="Cambria Math" panose="02040503050406030204" pitchFamily="18" charset="0"/>
                      </a:rPr>
                      <m: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75110" y="2402069"/>
                <a:ext cx="8441780" cy="2966343"/>
              </a:xfrm>
              <a:blipFill>
                <a:blip r:embed="rId2"/>
                <a:stretch>
                  <a:fillRect l="-361" t="-2259"/>
                </a:stretch>
              </a:blipFill>
            </p:spPr>
            <p:txBody>
              <a:bodyPr/>
              <a:lstStyle/>
              <a:p>
                <a:r>
                  <a:rPr lang="en-US">
                    <a:noFill/>
                  </a:rPr>
                  <a:t> </a:t>
                </a:r>
              </a:p>
            </p:txBody>
          </p:sp>
        </mc:Fallback>
      </mc:AlternateContent>
    </p:spTree>
    <p:extLst>
      <p:ext uri="{BB962C8B-B14F-4D97-AF65-F5344CB8AC3E}">
        <p14:creationId xmlns:p14="http://schemas.microsoft.com/office/powerpoint/2010/main" val="192844848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Application of Bayes Rule</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1784555" y="2549553"/>
                <a:ext cx="9837174" cy="3128575"/>
              </a:xfrm>
            </p:spPr>
            <p:txBody>
              <a:bodyPr>
                <a:normAutofit fontScale="77500" lnSpcReduction="20000"/>
              </a:bodyPr>
              <a:lstStyle/>
              <a:p>
                <a:r>
                  <a:rPr lang="en-US" dirty="0" smtClean="0"/>
                  <a:t>Based on Bayes rule: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𝐷𝑖𝑠𝑒𝑎𝑠𝑒</m:t>
                          </m:r>
                        </m:e>
                        <m:e>
                          <m:r>
                            <a:rPr lang="en-US" b="0" i="1" smtClean="0">
                              <a:latin typeface="Cambria Math" panose="02040503050406030204" pitchFamily="18" charset="0"/>
                            </a:rPr>
                            <m:t>𝑃𝑜𝑠𝑖𝑡𝑖𝑣𝑒</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𝑃𝑜𝑠𝑖𝑡𝑖𝑣𝑒</m:t>
                              </m:r>
                            </m:e>
                            <m:e>
                              <m:r>
                                <a:rPr lang="en-US" b="0" i="1" smtClean="0">
                                  <a:latin typeface="Cambria Math" panose="02040503050406030204" pitchFamily="18" charset="0"/>
                                </a:rPr>
                                <m:t>𝐷𝑖𝑠𝑒𝑎𝑠𝑒</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𝐷𝑖𝑠𝑒𝑎𝑠𝑒</m:t>
                              </m:r>
                            </m:e>
                          </m:d>
                        </m:num>
                        <m:den>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𝑃𝑜𝑠𝑖𝑡𝑖𝑣𝑒</m:t>
                              </m:r>
                            </m:e>
                          </m:d>
                        </m:den>
                      </m:f>
                    </m:oMath>
                  </m:oMathPara>
                </a14:m>
                <a:endParaRPr lang="en-US" dirty="0" smtClean="0"/>
              </a:p>
              <a:p>
                <a:pPr marL="0" indent="0">
                  <a:buNone/>
                </a:pPr>
                <a:r>
                  <a:rPr lang="en-US" dirty="0" smtClean="0"/>
                  <a:t>We know that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𝑃𝑜𝑠𝑖𝑡𝑖𝑣𝑒</m:t>
                        </m:r>
                      </m:e>
                      <m:e>
                        <m:r>
                          <a:rPr lang="en-US" i="1">
                            <a:latin typeface="Cambria Math" panose="02040503050406030204" pitchFamily="18" charset="0"/>
                          </a:rPr>
                          <m:t>𝐷𝑖𝑠𝑒𝑎𝑠𝑒</m:t>
                        </m:r>
                      </m:e>
                    </m:d>
                  </m:oMath>
                </a14:m>
                <a:r>
                  <a:rPr lang="en-US" dirty="0" smtClean="0"/>
                  <a:t>=1 and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b="0" i="1" smtClean="0">
                            <a:latin typeface="Cambria Math" panose="02040503050406030204" pitchFamily="18" charset="0"/>
                          </a:rPr>
                          <m:t>𝐷𝑖𝑠𝑒𝑎𝑠𝑒</m:t>
                        </m:r>
                      </m:e>
                    </m:d>
                    <m:r>
                      <a:rPr lang="en-US" b="0" i="1" smtClean="0">
                        <a:latin typeface="Cambria Math" panose="02040503050406030204" pitchFamily="18" charset="0"/>
                      </a:rPr>
                      <m:t>=0.0015</m:t>
                    </m:r>
                  </m:oMath>
                </a14:m>
                <a:endParaRPr lang="en-US" dirty="0" smtClean="0"/>
              </a:p>
              <a:p>
                <a:pPr marL="0" indent="0">
                  <a:buNone/>
                </a:pPr>
                <a:r>
                  <a:rPr lang="en-US" dirty="0" smtClean="0"/>
                  <a:t>We can compute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𝑃𝑜𝑠𝑖𝑡𝑖𝑣𝑒</m:t>
                        </m:r>
                      </m:e>
                    </m:d>
                  </m:oMath>
                </a14:m>
                <a:r>
                  <a:rPr lang="en-US" dirty="0" smtClean="0"/>
                  <a:t> based on marginal probability rule:</a:t>
                </a:r>
                <a:endParaRPr lang="en-US" i="1" dirty="0" smtClean="0">
                  <a:latin typeface="Cambria Math" panose="02040503050406030204" pitchFamily="18" charset="0"/>
                </a:endParaRPr>
              </a:p>
              <a:p>
                <a:pPr marL="0" indent="0">
                  <a:buNone/>
                </a:pPr>
                <a:endParaRPr lang="en-US" i="1" dirty="0" smtClean="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𝑃𝑜𝑠𝑖𝑡𝑖𝑣𝑒</m:t>
                          </m:r>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𝑃𝑜𝑠𝑖𝑡𝑖𝑣𝑒</m:t>
                          </m:r>
                          <m:r>
                            <a:rPr lang="en-US" b="0" i="1" smtClean="0">
                              <a:latin typeface="Cambria Math" panose="02040503050406030204" pitchFamily="18" charset="0"/>
                            </a:rPr>
                            <m:t>,</m:t>
                          </m:r>
                          <m:r>
                            <a:rPr lang="en-US" b="0" i="1" smtClean="0">
                              <a:latin typeface="Cambria Math" panose="02040503050406030204" pitchFamily="18" charset="0"/>
                            </a:rPr>
                            <m:t>𝐷𝑖𝑠𝑒𝑎𝑠𝑒</m:t>
                          </m:r>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𝑃𝑜𝑠𝑖𝑡𝑖𝑣𝑒</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𝐷𝑖𝑠𝑒𝑎𝑠𝑒</m:t>
                          </m:r>
                        </m:e>
                      </m:d>
                    </m:oMath>
                  </m:oMathPara>
                </a14:m>
                <a:endParaRPr lang="en-US" b="0" i="1" dirty="0" smtClean="0">
                  <a:latin typeface="Cambria Math" panose="02040503050406030204" pitchFamily="18" charset="0"/>
                </a:endParaRPr>
              </a:p>
              <a:p>
                <a:pPr marL="0" indent="0">
                  <a:buNone/>
                </a:pPr>
                <a:r>
                  <a:rPr lang="en-US" b="0" dirty="0" smtClean="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𝑃𝑜𝑠𝑖𝑡𝑖𝑣𝑒</m:t>
                        </m:r>
                      </m:e>
                      <m:e>
                        <m:r>
                          <a:rPr lang="en-US" b="0" i="1" smtClean="0">
                            <a:latin typeface="Cambria Math" panose="02040503050406030204" pitchFamily="18" charset="0"/>
                          </a:rPr>
                          <m:t>𝐷𝑖𝑠𝑒𝑎𝑠𝑒</m:t>
                        </m:r>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𝐷𝑖𝑠𝑒𝑎𝑠𝑒</m:t>
                        </m:r>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𝑃𝑜𝑠𝑖𝑡𝑖𝑣𝑒</m:t>
                        </m:r>
                      </m:e>
                      <m:e>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𝐷𝑖𝑠𝑒𝑎𝑠𝑒</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𝐷𝑖𝑠𝑒𝑎𝑠𝑒</m:t>
                        </m:r>
                      </m:e>
                    </m:d>
                  </m:oMath>
                </a14:m>
                <a:endParaRPr lang="en-US" b="0" i="1" dirty="0" smtClean="0">
                  <a:latin typeface="Cambria Math" panose="02040503050406030204" pitchFamily="18" charset="0"/>
                  <a:ea typeface="Cambria Math" panose="02040503050406030204" pitchFamily="18" charset="0"/>
                </a:endParaRPr>
              </a:p>
              <a:p>
                <a:pPr marL="0" indent="0">
                  <a:buNone/>
                </a:pPr>
                <a14:m>
                  <m:oMath xmlns:m="http://schemas.openxmlformats.org/officeDocument/2006/math">
                    <m:r>
                      <a:rPr lang="en-US" b="0" i="1" smtClean="0">
                        <a:latin typeface="Cambria Math" panose="02040503050406030204" pitchFamily="18" charset="0"/>
                        <a:ea typeface="Cambria Math" panose="02040503050406030204" pitchFamily="18" charset="0"/>
                      </a:rPr>
                      <m:t>                         =1×0.0015+0.01×</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1−0.0015</m:t>
                        </m:r>
                      </m:e>
                    </m:d>
                    <m:r>
                      <a:rPr lang="en-US" b="0" i="1" smtClean="0">
                        <a:latin typeface="Cambria Math" panose="02040503050406030204" pitchFamily="18" charset="0"/>
                        <a:ea typeface="Cambria Math" panose="02040503050406030204" pitchFamily="18" charset="0"/>
                      </a:rPr>
                      <m:t>=</m:t>
                    </m:r>
                  </m:oMath>
                </a14:m>
                <a:r>
                  <a:rPr lang="en-US" dirty="0" smtClean="0"/>
                  <a:t>0.011485</a:t>
                </a:r>
              </a:p>
              <a:p>
                <a:pPr marL="0" indent="0">
                  <a:buNone/>
                </a:pPr>
                <a:r>
                  <a:rPr lang="en-US" dirty="0" smtClean="0"/>
                  <a:t>Now we can just plug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𝑃𝑜𝑠𝑖𝑡𝑖𝑣𝑒</m:t>
                        </m:r>
                      </m:e>
                    </m:d>
                  </m:oMath>
                </a14:m>
                <a:r>
                  <a:rPr lang="en-US" dirty="0" smtClean="0"/>
                  <a:t> in to Bayes rule and we get</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𝐷𝑖𝑠𝑒𝑎𝑠𝑒</m:t>
                          </m:r>
                        </m:e>
                        <m:e>
                          <m:r>
                            <a:rPr lang="en-US" i="1">
                              <a:latin typeface="Cambria Math" panose="02040503050406030204" pitchFamily="18" charset="0"/>
                            </a:rPr>
                            <m:t>𝑃𝑜𝑠𝑖𝑡𝑖𝑣𝑒</m:t>
                          </m:r>
                        </m:e>
                      </m:d>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1×0.0015</m:t>
                          </m:r>
                        </m:num>
                        <m:den>
                          <m:r>
                            <a:rPr lang="en-US" b="0" i="1" smtClean="0">
                              <a:latin typeface="Cambria Math" panose="02040503050406030204" pitchFamily="18" charset="0"/>
                            </a:rPr>
                            <m:t>0.011485</m:t>
                          </m:r>
                        </m:den>
                      </m:f>
                      <m:r>
                        <a:rPr lang="en-US" b="0" i="1" smtClean="0">
                          <a:latin typeface="Cambria Math" panose="02040503050406030204" pitchFamily="18" charset="0"/>
                        </a:rPr>
                        <m:t>=0.1306</m:t>
                      </m:r>
                    </m:oMath>
                  </m:oMathPara>
                </a14:m>
                <a:endParaRPr lang="en-US" dirty="0" smtClean="0"/>
              </a:p>
              <a:p>
                <a:pPr marL="0" indent="0">
                  <a:buNone/>
                </a:pPr>
                <a:endParaRPr lang="en-US" dirty="0" smtClean="0"/>
              </a:p>
              <a:p>
                <a:pPr marL="0" indent="0">
                  <a:buNone/>
                </a:pPr>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1784555" y="2549553"/>
                <a:ext cx="9837174" cy="3128575"/>
              </a:xfrm>
              <a:blipFill>
                <a:blip r:embed="rId2"/>
                <a:stretch>
                  <a:fillRect l="-186" t="-1754" b="-195"/>
                </a:stretch>
              </a:blipFill>
            </p:spPr>
            <p:txBody>
              <a:bodyPr/>
              <a:lstStyle/>
              <a:p>
                <a:r>
                  <a:rPr lang="en-US">
                    <a:noFill/>
                  </a:rPr>
                  <a:t> </a:t>
                </a:r>
              </a:p>
            </p:txBody>
          </p:sp>
        </mc:Fallback>
      </mc:AlternateContent>
    </p:spTree>
    <p:extLst>
      <p:ext uri="{BB962C8B-B14F-4D97-AF65-F5344CB8AC3E}">
        <p14:creationId xmlns:p14="http://schemas.microsoft.com/office/powerpoint/2010/main" val="82678824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7962" y="684473"/>
            <a:ext cx="7729728" cy="598637"/>
          </a:xfrm>
        </p:spPr>
        <p:txBody>
          <a:bodyPr>
            <a:normAutofit fontScale="90000"/>
          </a:bodyPr>
          <a:lstStyle/>
          <a:p>
            <a:r>
              <a:rPr lang="en-US" dirty="0" smtClean="0"/>
              <a:t>Maximum Likelihood Estimation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3457" y="1738391"/>
                <a:ext cx="11621729" cy="4529673"/>
              </a:xfrm>
            </p:spPr>
            <p:txBody>
              <a:bodyPr>
                <a:normAutofit/>
              </a:bodyPr>
              <a:lstStyle/>
              <a:p>
                <a:r>
                  <a:rPr lang="en-US" b="1" dirty="0" smtClean="0"/>
                  <a:t>Maximum likelihood estimation (MLE) </a:t>
                </a:r>
                <a:r>
                  <a:rPr lang="en-US" dirty="0" smtClean="0"/>
                  <a:t>is a statistical technique that allows us to estimate the parameters of a given distribution, using some observed data.</a:t>
                </a:r>
              </a:p>
              <a:p>
                <a:pPr lvl="1"/>
                <a:r>
                  <a:rPr lang="en-US" dirty="0" smtClean="0"/>
                  <a:t>For instance, suppose that we know that the height of adult men follow a normal distribution with unknown parameters ( that is, unknown </a:t>
                </a:r>
                <a14:m>
                  <m:oMath xmlns:m="http://schemas.openxmlformats.org/officeDocument/2006/math">
                    <m:r>
                      <a:rPr lang="en-US" b="0" i="1" smtClean="0">
                        <a:latin typeface="Cambria Math" panose="02040503050406030204" pitchFamily="18" charset="0"/>
                      </a:rPr>
                      <m:t>𝜇</m:t>
                    </m:r>
                  </m:oMath>
                </a14:m>
                <a:r>
                  <a:rPr lang="en-US" dirty="0" smtClean="0"/>
                  <a:t> and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oMath>
                </a14:m>
                <a:r>
                  <a:rPr lang="en-US" dirty="0" smtClean="0"/>
                  <a:t> .MLE can be used to estimate  these parameters based on a limited sample of height of adult men.  </a:t>
                </a:r>
              </a:p>
              <a:p>
                <a:r>
                  <a:rPr lang="en-US" dirty="0" smtClean="0"/>
                  <a:t>Suppose that we have a set of m independent and identifiably distributed training examples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d>
                              <m:dPr>
                                <m:ctrlPr>
                                  <a:rPr lang="en-US" b="0" i="1" smtClean="0">
                                    <a:latin typeface="Cambria Math" panose="02040503050406030204" pitchFamily="18" charset="0"/>
                                  </a:rPr>
                                </m:ctrlPr>
                              </m:dPr>
                              <m:e>
                                <m:r>
                                  <a:rPr lang="en-US" b="0" i="1" smtClean="0">
                                    <a:latin typeface="Cambria Math" panose="02040503050406030204" pitchFamily="18" charset="0"/>
                                  </a:rPr>
                                  <m:t>2</m:t>
                                </m:r>
                              </m:e>
                            </m:d>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sup>
                        </m:sSup>
                      </m:e>
                    </m:d>
                    <m:r>
                      <a:rPr lang="en-US" b="0" i="1" smtClean="0">
                        <a:latin typeface="Cambria Math" panose="02040503050406030204" pitchFamily="18" charset="0"/>
                      </a:rPr>
                      <m:t> </m:t>
                    </m:r>
                  </m:oMath>
                </a14:m>
                <a:r>
                  <a:rPr lang="en-US" dirty="0" smtClean="0"/>
                  <a:t> drawn from a true but unknown distribution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𝑑𝑎𝑡𝑎</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0" smtClean="0">
                        <a:latin typeface="Cambria Math" panose="02040503050406030204" pitchFamily="18" charset="0"/>
                      </a:rPr>
                      <m:t>. </m:t>
                    </m:r>
                  </m:oMath>
                </a14:m>
                <a:r>
                  <a:rPr lang="en-US" dirty="0" smtClean="0"/>
                  <a:t> </a:t>
                </a:r>
              </a:p>
              <a:p>
                <a:r>
                  <a:rPr lang="en-US" dirty="0" smtClean="0"/>
                  <a:t>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𝑚𝑜𝑑𝑒𝑙</m:t>
                        </m:r>
                      </m:sub>
                    </m:sSub>
                    <m:d>
                      <m:dPr>
                        <m:ctrlPr>
                          <a:rPr lang="en-US" i="1">
                            <a:latin typeface="Cambria Math" panose="02040503050406030204" pitchFamily="18" charset="0"/>
                          </a:rPr>
                        </m:ctrlPr>
                      </m:dPr>
                      <m:e>
                        <m:r>
                          <a:rPr lang="en-US" b="0" i="1" smtClean="0">
                            <a:latin typeface="Cambria Math" panose="02040503050406030204" pitchFamily="18" charset="0"/>
                          </a:rPr>
                          <m:t>𝜃</m:t>
                        </m:r>
                      </m:e>
                    </m:d>
                  </m:oMath>
                </a14:m>
                <a:r>
                  <a:rPr lang="en-US" dirty="0" smtClean="0"/>
                  <a:t> be a family of probability distributions with parameters </a:t>
                </a:r>
                <a14:m>
                  <m:oMath xmlns:m="http://schemas.openxmlformats.org/officeDocument/2006/math">
                    <m:r>
                      <a:rPr lang="en-US" i="1">
                        <a:latin typeface="Cambria Math" panose="02040503050406030204" pitchFamily="18" charset="0"/>
                      </a:rPr>
                      <m:t>𝜃</m:t>
                    </m:r>
                  </m:oMath>
                </a14:m>
                <a:r>
                  <a:rPr lang="en-US" dirty="0" smtClean="0"/>
                  <a:t> and we want to use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𝑚𝑜𝑑𝑒𝑙</m:t>
                        </m:r>
                      </m:sub>
                    </m:sSub>
                    <m:d>
                      <m:dPr>
                        <m:ctrlPr>
                          <a:rPr lang="en-US" i="1">
                            <a:latin typeface="Cambria Math" panose="02040503050406030204" pitchFamily="18" charset="0"/>
                          </a:rPr>
                        </m:ctrlPr>
                      </m:dPr>
                      <m:e>
                        <m:r>
                          <a:rPr lang="en-US" i="1">
                            <a:latin typeface="Cambria Math" panose="02040503050406030204" pitchFamily="18" charset="0"/>
                          </a:rPr>
                          <m:t>𝜃</m:t>
                        </m:r>
                      </m:e>
                    </m:d>
                  </m:oMath>
                </a14:m>
                <a:r>
                  <a:rPr lang="en-US" dirty="0" smtClean="0"/>
                  <a:t> to estimate the true distribution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𝑑𝑎𝑡𝑎</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a:latin typeface="Cambria Math" panose="02040503050406030204" pitchFamily="18" charset="0"/>
                      </a:rPr>
                      <m:t>. </m:t>
                    </m:r>
                  </m:oMath>
                </a14:m>
                <a:endParaRPr lang="en-US" dirty="0" smtClean="0"/>
              </a:p>
              <a:p>
                <a:r>
                  <a:rPr lang="en-US" dirty="0" smtClean="0"/>
                  <a:t>The goal of </a:t>
                </a:r>
                <a:r>
                  <a:rPr lang="en-US" b="1" dirty="0" smtClean="0"/>
                  <a:t>MLE</a:t>
                </a:r>
                <a:r>
                  <a:rPr lang="en-US" dirty="0" smtClean="0"/>
                  <a:t> is to find the best estimate for </a:t>
                </a:r>
                <a14:m>
                  <m:oMath xmlns:m="http://schemas.openxmlformats.org/officeDocument/2006/math">
                    <m:r>
                      <a:rPr lang="en-US" i="1">
                        <a:latin typeface="Cambria Math" panose="02040503050406030204" pitchFamily="18" charset="0"/>
                      </a:rPr>
                      <m:t>𝜃</m:t>
                    </m:r>
                  </m:oMath>
                </a14:m>
                <a:r>
                  <a:rPr lang="en-US" dirty="0" smtClean="0"/>
                  <a:t> such that the probability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𝑚𝑜𝑑𝑒𝑙</m:t>
                        </m:r>
                      </m:sub>
                    </m:sSub>
                    <m:d>
                      <m:dPr>
                        <m:ctrlPr>
                          <a:rPr lang="en-US" i="1">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𝜃</m:t>
                        </m:r>
                      </m:e>
                    </m:d>
                  </m:oMath>
                </a14:m>
                <a:r>
                  <a:rPr lang="en-US" dirty="0" smtClean="0"/>
                  <a:t> is maximized. </a:t>
                </a:r>
              </a:p>
              <a:p>
                <a:pPr lvl="2"/>
                <a:r>
                  <a:rPr lang="en-US" dirty="0" smtClean="0"/>
                  <a:t>In other words, MLE tries to answer this question: which values of </a:t>
                </a:r>
                <a14:m>
                  <m:oMath xmlns:m="http://schemas.openxmlformats.org/officeDocument/2006/math">
                    <m:r>
                      <a:rPr lang="en-US" i="1">
                        <a:latin typeface="Cambria Math" panose="02040503050406030204" pitchFamily="18" charset="0"/>
                      </a:rPr>
                      <m:t>𝜃</m:t>
                    </m:r>
                  </m:oMath>
                </a14:m>
                <a:r>
                  <a:rPr lang="en-US" dirty="0" smtClean="0"/>
                  <a:t> maximize the </a:t>
                </a:r>
                <a:r>
                  <a:rPr lang="en-US" b="1" dirty="0" smtClean="0"/>
                  <a:t>likelihood</a:t>
                </a:r>
                <a:r>
                  <a:rPr lang="en-US" dirty="0" smtClean="0"/>
                  <a:t> of observing  the data we observed (i.e. observing X)?</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𝑚𝑜𝑑𝑒𝑙</m:t>
                        </m:r>
                      </m:sub>
                    </m:sSub>
                    <m:d>
                      <m:dPr>
                        <m:ctrlPr>
                          <a:rPr lang="en-US" i="1">
                            <a:latin typeface="Cambria Math" panose="02040503050406030204" pitchFamily="18" charset="0"/>
                          </a:rPr>
                        </m:ctrlPr>
                      </m:dPr>
                      <m:e>
                        <m:r>
                          <a:rPr lang="en-US" i="1">
                            <a:latin typeface="Cambria Math" panose="02040503050406030204" pitchFamily="18" charset="0"/>
                          </a:rPr>
                          <m:t>𝑋</m:t>
                        </m:r>
                        <m:r>
                          <a:rPr lang="en-US" b="0" i="1" smtClean="0">
                            <a:latin typeface="Cambria Math" panose="02040503050406030204" pitchFamily="18" charset="0"/>
                          </a:rPr>
                          <m:t>;</m:t>
                        </m:r>
                        <m:r>
                          <a:rPr lang="en-US" i="1">
                            <a:latin typeface="Cambria Math" panose="02040503050406030204" pitchFamily="18" charset="0"/>
                          </a:rPr>
                          <m:t>𝜃</m:t>
                        </m:r>
                      </m:e>
                    </m:d>
                  </m:oMath>
                </a14:m>
                <a:r>
                  <a:rPr lang="en-US" dirty="0" smtClean="0"/>
                  <a:t> is called the </a:t>
                </a:r>
                <a:r>
                  <a:rPr lang="en-US" b="1" dirty="0" smtClean="0"/>
                  <a:t>likelihood .</a:t>
                </a:r>
                <a:r>
                  <a:rPr lang="en-US" dirty="0" smtClean="0"/>
                  <a:t>. Since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1</m:t>
                            </m:r>
                          </m:e>
                        </m:d>
                      </m:sup>
                    </m:sSup>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2</m:t>
                            </m:r>
                          </m:e>
                        </m:d>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𝑚</m:t>
                            </m:r>
                          </m:e>
                        </m:d>
                      </m:sup>
                    </m:sSup>
                  </m:oMath>
                </a14:m>
                <a:r>
                  <a:rPr lang="en-US" dirty="0" smtClean="0"/>
                  <a:t> are independent,, we have:</a:t>
                </a:r>
              </a:p>
              <a:p>
                <a:pPr marL="0" indent="0">
                  <a:buNone/>
                </a:pPr>
                <a:r>
                  <a:rPr lang="en-US" dirty="0"/>
                  <a:t>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𝑚𝑜𝑑𝑒𝑙</m:t>
                        </m:r>
                      </m:sub>
                    </m:sSub>
                    <m:d>
                      <m:dPr>
                        <m:ctrlPr>
                          <a:rPr lang="en-US" i="1">
                            <a:latin typeface="Cambria Math" panose="02040503050406030204" pitchFamily="18" charset="0"/>
                          </a:rPr>
                        </m:ctrlPr>
                      </m:dPr>
                      <m:e>
                        <m:r>
                          <a:rPr lang="en-US" i="1">
                            <a:latin typeface="Cambria Math" panose="02040503050406030204" pitchFamily="18" charset="0"/>
                          </a:rPr>
                          <m:t>𝑋</m:t>
                        </m:r>
                        <m:r>
                          <a:rPr lang="en-US" b="0" i="1" smtClean="0">
                            <a:latin typeface="Cambria Math" panose="02040503050406030204" pitchFamily="18" charset="0"/>
                          </a:rPr>
                          <m:t>;</m:t>
                        </m:r>
                        <m:r>
                          <a:rPr lang="en-US" i="1">
                            <a:latin typeface="Cambria Math" panose="02040503050406030204" pitchFamily="18" charset="0"/>
                          </a:rPr>
                          <m:t>𝜃</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𝑚𝑜𝑑𝑒𝑙</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1</m:t>
                            </m:r>
                          </m:e>
                        </m:d>
                      </m:sup>
                    </m:sSup>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2</m:t>
                            </m:r>
                          </m:e>
                        </m:d>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b="0" i="1" smtClean="0">
                                <a:latin typeface="Cambria Math" panose="02040503050406030204" pitchFamily="18" charset="0"/>
                              </a:rPr>
                              <m:t>𝑛</m:t>
                            </m:r>
                          </m:e>
                        </m:d>
                      </m:sup>
                    </m:sSup>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𝑚𝑜𝑑𝑒𝑙</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1</m:t>
                            </m:r>
                          </m:e>
                        </m:d>
                      </m:sup>
                    </m:sSup>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𝑚𝑜𝑑𝑒𝑙</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2</m:t>
                            </m:r>
                          </m:e>
                        </m:d>
                      </m:sup>
                    </m:sSup>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𝑚𝑜𝑑𝑒𝑙</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b="0" i="1" smtClean="0">
                                <a:latin typeface="Cambria Math" panose="02040503050406030204" pitchFamily="18" charset="0"/>
                              </a:rPr>
                              <m:t>𝑛</m:t>
                            </m:r>
                          </m:e>
                        </m:d>
                      </m:sup>
                    </m:sSup>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endParaRPr lang="en-US" dirty="0" smtClean="0"/>
              </a:p>
              <a:p>
                <a:pPr marL="457200" lvl="2" indent="0">
                  <a:buNone/>
                </a:pPr>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3457" y="1738391"/>
                <a:ext cx="11621729" cy="4529673"/>
              </a:xfrm>
              <a:blipFill>
                <a:blip r:embed="rId2"/>
                <a:stretch>
                  <a:fillRect l="-367" t="-673" r="-892" b="-808"/>
                </a:stretch>
              </a:blipFill>
            </p:spPr>
            <p:txBody>
              <a:bodyPr/>
              <a:lstStyle/>
              <a:p>
                <a:r>
                  <a:rPr lang="en-US">
                    <a:noFill/>
                  </a:rPr>
                  <a:t> </a:t>
                </a:r>
              </a:p>
            </p:txBody>
          </p:sp>
        </mc:Fallback>
      </mc:AlternateContent>
    </p:spTree>
    <p:extLst>
      <p:ext uri="{BB962C8B-B14F-4D97-AF65-F5344CB8AC3E}">
        <p14:creationId xmlns:p14="http://schemas.microsoft.com/office/powerpoint/2010/main" val="226816396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1885" y="566486"/>
            <a:ext cx="8623677" cy="893605"/>
          </a:xfrm>
        </p:spPr>
        <p:txBody>
          <a:bodyPr/>
          <a:lstStyle/>
          <a:p>
            <a:r>
              <a:rPr lang="en-US" dirty="0" smtClean="0"/>
              <a:t>Maximum Likelihood estimation (Cont.)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75187" y="1592827"/>
                <a:ext cx="11267768" cy="4645742"/>
              </a:xfrm>
            </p:spPr>
            <p:txBody>
              <a:bodyPr>
                <a:normAutofit fontScale="92500" lnSpcReduction="20000"/>
              </a:bodyPr>
              <a:lstStyle/>
              <a:p>
                <a:r>
                  <a:rPr lang="en-US" dirty="0" smtClean="0"/>
                  <a:t>The goal of the MLE is to find the optimal </a:t>
                </a:r>
                <a14:m>
                  <m:oMath xmlns:m="http://schemas.openxmlformats.org/officeDocument/2006/math">
                    <m:r>
                      <a:rPr lang="en-US" b="0" i="1" smtClean="0">
                        <a:latin typeface="Cambria Math" panose="02040503050406030204" pitchFamily="18" charset="0"/>
                      </a:rPr>
                      <m:t>𝜃</m:t>
                    </m:r>
                  </m:oMath>
                </a14:m>
                <a:r>
                  <a:rPr lang="en-US" dirty="0" smtClean="0"/>
                  <a:t> (denoted as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m:t>
                        </m:r>
                      </m:sup>
                    </m:sSup>
                  </m:oMath>
                </a14:m>
                <a:r>
                  <a:rPr lang="en-US" dirty="0" smtClean="0"/>
                  <a:t>) that maximize the likelihood function. This can be formally stated as the following optimization problem:</a:t>
                </a:r>
              </a:p>
              <a:p>
                <a:pPr marL="0" indent="0">
                  <a:buNone/>
                </a:pPr>
                <a:r>
                  <a:rPr lang="en-US"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𝑎𝑟𝑔𝑚𝑎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𝜃</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𝑚𝑜𝑑𝑒𝑙</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1</m:t>
                            </m:r>
                          </m:e>
                        </m:d>
                      </m:sup>
                    </m:sSup>
                    <m:r>
                      <a:rPr lang="en-US" i="1" smtClean="0">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𝑚𝑜𝑑𝑒𝑙</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2</m:t>
                            </m:r>
                          </m:e>
                        </m:d>
                      </m:sup>
                    </m:sSup>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𝑚𝑜𝑑𝑒𝑙</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b="0" i="1" smtClean="0">
                                <a:latin typeface="Cambria Math" panose="02040503050406030204" pitchFamily="18" charset="0"/>
                              </a:rPr>
                              <m:t>𝑛</m:t>
                            </m:r>
                          </m:e>
                        </m:d>
                      </m:sup>
                    </m:sSup>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oMath>
                </a14:m>
                <a:r>
                  <a:rPr lang="en-US" dirty="0" smtClean="0"/>
                  <a:t>)</a:t>
                </a:r>
              </a:p>
              <a:p>
                <a:r>
                  <a:rPr lang="en-US" dirty="0"/>
                  <a:t>The product of many probabilities in the likelihood function is inconvenient and is subject to numerical underflow</a:t>
                </a:r>
              </a:p>
              <a:p>
                <a:pPr lvl="1"/>
                <a:r>
                  <a:rPr lang="en-US" dirty="0"/>
                  <a:t>that is, the result of multiplying many probabilities could be a smaller in magnitude than the smallest number that can be represented by a computer) </a:t>
                </a:r>
                <a:endParaRPr lang="en-US" dirty="0" smtClean="0"/>
              </a:p>
              <a:p>
                <a:r>
                  <a:rPr lang="en-US" dirty="0" smtClean="0"/>
                  <a:t>To obtain a more convenient but equivalent optimization problem, we typically take the log of likelihood function to convert the product of probabilities into sum of probabilities, that is:</a:t>
                </a:r>
              </a:p>
              <a:p>
                <a:pPr marL="228600" lvl="1" indent="0">
                  <a:buNone/>
                </a:pPr>
                <a:r>
                  <a:rPr lang="en-US" dirty="0" smtClean="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𝜃</m:t>
                        </m:r>
                        <m:r>
                          <a:rPr lang="en-US" b="0" i="1" smtClean="0">
                            <a:latin typeface="Cambria Math" panose="02040503050406030204" pitchFamily="18" charset="0"/>
                          </a:rPr>
                          <m:t> </m:t>
                        </m:r>
                      </m:sub>
                    </m:sSub>
                    <m:r>
                      <a:rPr lang="en-US" b="0" i="1" smtClean="0">
                        <a:latin typeface="Cambria Math" panose="02040503050406030204" pitchFamily="18" charset="0"/>
                      </a:rPr>
                      <m:t> </m:t>
                    </m:r>
                    <m:r>
                      <a:rPr lang="en-US" b="0" i="1" smtClean="0">
                        <a:latin typeface="Cambria Math" panose="02040503050406030204" pitchFamily="18" charset="0"/>
                      </a:rPr>
                      <m:t>𝑙𝑜𝑔</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𝑚𝑜𝑑𝑒𝑙</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1</m:t>
                            </m:r>
                          </m:e>
                        </m:d>
                      </m:sup>
                    </m:sSup>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𝑚𝑜𝑑𝑒𝑙</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2</m:t>
                            </m:r>
                          </m:e>
                        </m:d>
                      </m:sup>
                    </m:sSup>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𝑚𝑜𝑑𝑒𝑙</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b="0" i="1" smtClean="0">
                                <a:latin typeface="Cambria Math" panose="02040503050406030204" pitchFamily="18" charset="0"/>
                              </a:rPr>
                              <m:t>𝑛</m:t>
                            </m:r>
                          </m:e>
                        </m:d>
                      </m:sup>
                    </m:sSup>
                    <m:r>
                      <a:rPr lang="en-US" i="1">
                        <a:latin typeface="Cambria Math" panose="02040503050406030204" pitchFamily="18" charset="0"/>
                      </a:rPr>
                      <m:t>;</m:t>
                    </m:r>
                    <m:r>
                      <a:rPr lang="en-US" i="1">
                        <a:latin typeface="Cambria Math" panose="02040503050406030204" pitchFamily="18" charset="0"/>
                      </a:rPr>
                      <m:t>𝜃</m:t>
                    </m:r>
                  </m:oMath>
                </a14:m>
                <a:r>
                  <a:rPr lang="en-US" b="0" i="0" dirty="0" smtClean="0">
                    <a:latin typeface="Cambria Math" panose="02040503050406030204" pitchFamily="18" charset="0"/>
                  </a:rPr>
                  <a:t>))</a:t>
                </a:r>
              </a:p>
              <a:p>
                <a:pPr marL="228600" lvl="1" indent="0">
                  <a:buNone/>
                </a:pPr>
                <a:r>
                  <a:rPr lang="en-US" dirty="0" smtClean="0">
                    <a:latin typeface="Cambria Math" panose="02040503050406030204" pitchFamily="18" charset="0"/>
                  </a:rPr>
                  <a:t>(from calculus we know that (log ab = log a + log b), hence, </a:t>
                </a:r>
              </a:p>
              <a:p>
                <a:pPr marL="228600" lvl="1" indent="0">
                  <a:buNone/>
                </a:pPr>
                <a:endParaRPr lang="en-US" dirty="0" smtClean="0">
                  <a:latin typeface="Cambria Math" panose="02040503050406030204" pitchFamily="18" charset="0"/>
                </a:endParaRPr>
              </a:p>
              <a:p>
                <a:pPr marL="228600" lvl="1"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m:t>
                          </m:r>
                        </m:sup>
                      </m:sSup>
                      <m:r>
                        <a:rPr lang="en-US" b="0">
                          <a:latin typeface="Cambria Math" panose="02040503050406030204" pitchFamily="18" charset="0"/>
                        </a:rPr>
                        <m:t>=</m:t>
                      </m:r>
                      <m:sSub>
                        <m:sSubPr>
                          <m:ctrlPr>
                            <a:rPr lang="en-US" i="1">
                              <a:latin typeface="Cambria Math" panose="02040503050406030204" pitchFamily="18" charset="0"/>
                            </a:rPr>
                          </m:ctrlPr>
                        </m:sSubPr>
                        <m:e>
                          <m:r>
                            <a:rPr lang="en-US" b="0" i="1">
                              <a:latin typeface="Cambria Math" panose="02040503050406030204" pitchFamily="18" charset="0"/>
                            </a:rPr>
                            <m:t>𝑎𝑟𝑔𝑚𝑎𝑥</m:t>
                          </m:r>
                        </m:e>
                        <m:sub>
                          <m:r>
                            <a:rPr lang="en-US" b="0" i="1">
                              <a:latin typeface="Cambria Math" panose="02040503050406030204" pitchFamily="18" charset="0"/>
                            </a:rPr>
                            <m:t>𝜃</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𝑚𝑜𝑑𝑒𝑙</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1</m:t>
                                          </m:r>
                                        </m:e>
                                      </m:d>
                                    </m:sup>
                                  </m:sSup>
                                  <m:r>
                                    <a:rPr lang="en-US" i="1">
                                      <a:latin typeface="Cambria Math" panose="02040503050406030204" pitchFamily="18" charset="0"/>
                                    </a:rPr>
                                    <m:t>;</m:t>
                                  </m:r>
                                  <m:r>
                                    <a:rPr lang="en-US" i="1">
                                      <a:latin typeface="Cambria Math" panose="02040503050406030204" pitchFamily="18" charset="0"/>
                                    </a:rPr>
                                    <m:t>𝜃</m:t>
                                  </m:r>
                                </m:e>
                              </m:d>
                            </m:e>
                          </m:d>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𝑚𝑜𝑑𝑒𝑙</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2</m:t>
                                          </m:r>
                                        </m:e>
                                      </m:d>
                                    </m:sup>
                                  </m:sSup>
                                  <m:r>
                                    <a:rPr lang="en-US" i="1">
                                      <a:latin typeface="Cambria Math" panose="02040503050406030204" pitchFamily="18" charset="0"/>
                                    </a:rPr>
                                    <m:t>;</m:t>
                                  </m:r>
                                  <m:r>
                                    <a:rPr lang="en-US" i="1">
                                      <a:latin typeface="Cambria Math" panose="02040503050406030204" pitchFamily="18" charset="0"/>
                                    </a:rPr>
                                    <m:t>𝜃</m:t>
                                  </m:r>
                                </m:e>
                              </m:d>
                            </m:e>
                          </m:d>
                        </m:e>
                      </m:func>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𝑚𝑜𝑑𝑒𝑙</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b="0" i="1" smtClean="0">
                                  <a:latin typeface="Cambria Math" panose="02040503050406030204" pitchFamily="18" charset="0"/>
                                </a:rPr>
                                <m:t>𝑛</m:t>
                              </m:r>
                            </m:e>
                          </m:d>
                        </m:sup>
                      </m:sSup>
                      <m:r>
                        <a:rPr lang="en-US" i="1">
                          <a:latin typeface="Cambria Math" panose="02040503050406030204" pitchFamily="18" charset="0"/>
                        </a:rPr>
                        <m:t>;</m:t>
                      </m:r>
                      <m:r>
                        <a:rPr lang="en-US" i="1">
                          <a:latin typeface="Cambria Math" panose="02040503050406030204" pitchFamily="18" charset="0"/>
                        </a:rPr>
                        <m:t>𝜃</m:t>
                      </m:r>
                      <m:r>
                        <m:rPr>
                          <m:nor/>
                        </m:rPr>
                        <a:rPr lang="en-US" dirty="0">
                          <a:latin typeface="Cambria Math" panose="02040503050406030204" pitchFamily="18" charset="0"/>
                        </a:rPr>
                        <m:t>)</m:t>
                      </m:r>
                      <m:r>
                        <m:rPr>
                          <m:nor/>
                        </m:rPr>
                        <a:rPr lang="en-US" b="0" i="0" dirty="0" smtClean="0">
                          <a:latin typeface="Cambria Math" panose="02040503050406030204" pitchFamily="18" charset="0"/>
                        </a:rPr>
                        <m:t>)</m:t>
                      </m:r>
                    </m:oMath>
                  </m:oMathPara>
                </a14:m>
                <a:endParaRPr lang="en-US" b="1" dirty="0" smtClean="0"/>
              </a:p>
              <a:p>
                <a:pPr marL="228600" lvl="1" indent="0">
                  <a:buNone/>
                </a:pPr>
                <a:endParaRPr lang="en-US" dirty="0" smtClean="0"/>
              </a:p>
              <a:p>
                <a:r>
                  <a:rPr lang="en-US" dirty="0" smtClean="0"/>
                  <a:t>Note that taking the log does not affect the value of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𝜃</m:t>
                        </m:r>
                      </m:e>
                      <m:sup>
                        <m:r>
                          <a:rPr lang="en-US" i="1">
                            <a:latin typeface="Cambria Math" panose="02040503050406030204" pitchFamily="18" charset="0"/>
                          </a:rPr>
                          <m:t>∗</m:t>
                        </m:r>
                      </m:sup>
                    </m:sSup>
                    <m:r>
                      <a:rPr lang="en-US" b="0" i="0" smtClean="0">
                        <a:latin typeface="Cambria Math" panose="02040503050406030204" pitchFamily="18" charset="0"/>
                      </a:rPr>
                      <m:t> </m:t>
                    </m:r>
                  </m:oMath>
                </a14:m>
                <a:r>
                  <a:rPr lang="en-US" dirty="0" smtClean="0"/>
                  <a:t>because the </a:t>
                </a:r>
                <a:r>
                  <a:rPr lang="en-US" dirty="0" err="1" smtClean="0"/>
                  <a:t>argmax</a:t>
                </a:r>
                <a:r>
                  <a:rPr lang="en-US" dirty="0" smtClean="0"/>
                  <a:t> of a function is the same as the </a:t>
                </a:r>
                <a:r>
                  <a:rPr lang="en-US" dirty="0" err="1" smtClean="0"/>
                  <a:t>argmax</a:t>
                </a:r>
                <a:r>
                  <a:rPr lang="en-US" dirty="0" smtClean="0"/>
                  <a:t> of the log of the function. </a:t>
                </a:r>
                <a:r>
                  <a:rPr lang="en-US" dirty="0"/>
                  <a:t>T</a:t>
                </a:r>
                <a:r>
                  <a:rPr lang="en-US" dirty="0" smtClean="0"/>
                  <a:t>his  means that taking the log of a function does not affect the point at which the function is maximized.</a:t>
                </a:r>
                <a:endParaRPr lang="en-US" dirty="0"/>
              </a:p>
              <a:p>
                <a:pPr marL="228600" lvl="1"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75187" y="1592827"/>
                <a:ext cx="11267768" cy="4645742"/>
              </a:xfrm>
              <a:blipFill>
                <a:blip r:embed="rId2"/>
                <a:stretch>
                  <a:fillRect l="-270" t="-1444" r="-703" b="-131"/>
                </a:stretch>
              </a:blipFill>
            </p:spPr>
            <p:txBody>
              <a:bodyPr/>
              <a:lstStyle/>
              <a:p>
                <a:r>
                  <a:rPr lang="en-US">
                    <a:noFill/>
                  </a:rPr>
                  <a:t> </a:t>
                </a:r>
              </a:p>
            </p:txBody>
          </p:sp>
        </mc:Fallback>
      </mc:AlternateContent>
    </p:spTree>
    <p:extLst>
      <p:ext uri="{BB962C8B-B14F-4D97-AF65-F5344CB8AC3E}">
        <p14:creationId xmlns:p14="http://schemas.microsoft.com/office/powerpoint/2010/main" val="166363491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893277" y="3760839"/>
            <a:ext cx="3298722" cy="545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MLE and supervised learning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2734" y="2638044"/>
                <a:ext cx="12059265" cy="3101983"/>
              </a:xfrm>
            </p:spPr>
            <p:txBody>
              <a:bodyPr>
                <a:normAutofit fontScale="85000" lnSpcReduction="10000"/>
              </a:bodyPr>
              <a:lstStyle/>
              <a:p>
                <a:r>
                  <a:rPr lang="en-US" dirty="0" smtClean="0"/>
                  <a:t>The MLE estimator can be generalized to the case where our goal is to estimate a conditional probability distribution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1" i="0" smtClean="0">
                        <a:latin typeface="Cambria Math" panose="02040503050406030204" pitchFamily="18" charset="0"/>
                      </a:rPr>
                      <m:t>𝐲</m:t>
                    </m:r>
                    <m:r>
                      <a:rPr lang="en-US" b="1" i="0" smtClean="0">
                        <a:latin typeface="Cambria Math" panose="02040503050406030204" pitchFamily="18" charset="0"/>
                      </a:rPr>
                      <m:t>|</m:t>
                    </m:r>
                    <m:r>
                      <a:rPr lang="en-US" b="1" i="0" smtClean="0">
                        <a:latin typeface="Cambria Math" panose="02040503050406030204" pitchFamily="18" charset="0"/>
                      </a:rPr>
                      <m:t>𝐗</m:t>
                    </m:r>
                    <m:r>
                      <a:rPr lang="en-US" b="1" i="0"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endParaRPr lang="en-US" dirty="0" smtClean="0"/>
              </a:p>
              <a:p>
                <a:r>
                  <a:rPr lang="en-US" dirty="0" smtClean="0"/>
                  <a:t>This forms the basis for estimating the parameters of a parametric supervised machine learning model where we have a set of training examples, </a:t>
                </a:r>
                <a14:m>
                  <m:oMath xmlns:m="http://schemas.openxmlformats.org/officeDocument/2006/math">
                    <m:r>
                      <a:rPr lang="en-US" b="0" i="1" smtClean="0">
                        <a:latin typeface="Cambria Math" panose="02040503050406030204" pitchFamily="18" charset="0"/>
                      </a:rPr>
                      <m:t>𝑋</m:t>
                    </m:r>
                  </m:oMath>
                </a14:m>
                <a:r>
                  <a:rPr lang="en-US" dirty="0" smtClean="0"/>
                  <a:t> ,and we want to estimate the parameters </a:t>
                </a:r>
                <a14:m>
                  <m:oMath xmlns:m="http://schemas.openxmlformats.org/officeDocument/2006/math">
                    <m:r>
                      <a:rPr lang="en-US" i="1">
                        <a:latin typeface="Cambria Math" panose="02040503050406030204" pitchFamily="18" charset="0"/>
                      </a:rPr>
                      <m:t>𝜃</m:t>
                    </m:r>
                  </m:oMath>
                </a14:m>
                <a:r>
                  <a:rPr lang="en-US" dirty="0" smtClean="0"/>
                  <a:t> which maximize the likelihood of observing the target </a:t>
                </a:r>
                <a14:m>
                  <m:oMath xmlns:m="http://schemas.openxmlformats.org/officeDocument/2006/math">
                    <m:r>
                      <m:rPr>
                        <m:sty m:val="p"/>
                      </m:rPr>
                      <a:rPr lang="en-US">
                        <a:latin typeface="Cambria Math" panose="02040503050406030204" pitchFamily="18" charset="0"/>
                      </a:rPr>
                      <m:t>y</m:t>
                    </m:r>
                  </m:oMath>
                </a14:m>
                <a:r>
                  <a:rPr lang="en-US" dirty="0" smtClean="0"/>
                  <a:t> given a set of features </a:t>
                </a:r>
                <a14:m>
                  <m:oMath xmlns:m="http://schemas.openxmlformats.org/officeDocument/2006/math">
                    <m:r>
                      <a:rPr lang="en-US" b="1">
                        <a:latin typeface="Cambria Math" panose="02040503050406030204" pitchFamily="18" charset="0"/>
                      </a:rPr>
                      <m:t>𝐗</m:t>
                    </m:r>
                  </m:oMath>
                </a14:m>
                <a:r>
                  <a:rPr lang="en-US" dirty="0" smtClean="0"/>
                  <a:t>.</a:t>
                </a:r>
              </a:p>
              <a:p>
                <a:pPr marL="0" indent="0">
                  <a:buNone/>
                </a:pPr>
                <a:endParaRPr lang="en-US" dirty="0" smtClean="0"/>
              </a:p>
              <a:p>
                <a:pPr marL="0" indent="0">
                  <a:buNone/>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0" i="1" smtClean="0">
                              <a:latin typeface="Cambria Math" panose="02040503050406030204" pitchFamily="18" charset="0"/>
                            </a:rPr>
                            <m:t>𝜃</m:t>
                          </m:r>
                        </m:e>
                        <m:sup>
                          <m:r>
                            <a:rPr lang="en-US" b="1" i="0" smtClean="0">
                              <a:latin typeface="Cambria Math" panose="02040503050406030204" pitchFamily="18" charset="0"/>
                            </a:rPr>
                            <m:t>∗</m:t>
                          </m:r>
                        </m:sup>
                      </m:sSup>
                      <m:r>
                        <a:rPr lang="en-US" b="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𝒂𝒓𝒈𝒎𝒂𝒙</m:t>
                          </m:r>
                        </m:e>
                        <m:sub>
                          <m:r>
                            <a:rPr lang="en-US" b="1" i="1">
                              <a:latin typeface="Cambria Math" panose="02040503050406030204" pitchFamily="18" charset="0"/>
                            </a:rPr>
                            <m:t>𝜽</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𝑚𝑜𝑑𝑒𝑙</m:t>
                                  </m:r>
                                </m:sub>
                              </m:sSub>
                              <m:d>
                                <m:dPr>
                                  <m:ctrlPr>
                                    <a:rPr lang="en-US" i="1">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(1)</m:t>
                                      </m:r>
                                    </m:sup>
                                  </m:sSup>
                                  <m:r>
                                    <a:rPr lang="en-US" b="0" i="1" smtClean="0">
                                      <a:latin typeface="Cambria Math" panose="02040503050406030204" pitchFamily="18" charset="0"/>
                                    </a:rPr>
                                    <m:t>| </m:t>
                                  </m:r>
                                  <m:sSup>
                                    <m:sSupPr>
                                      <m:ctrlPr>
                                        <a:rPr lang="en-US" b="1" i="1">
                                          <a:latin typeface="Cambria Math" panose="02040503050406030204" pitchFamily="18" charset="0"/>
                                        </a:rPr>
                                      </m:ctrlPr>
                                    </m:sSupPr>
                                    <m:e>
                                      <m:r>
                                        <a:rPr lang="en-US" b="1" i="1">
                                          <a:latin typeface="Cambria Math" panose="02040503050406030204" pitchFamily="18" charset="0"/>
                                        </a:rPr>
                                        <m:t>𝒙</m:t>
                                      </m:r>
                                    </m:e>
                                    <m:sup>
                                      <m:d>
                                        <m:dPr>
                                          <m:ctrlPr>
                                            <a:rPr lang="en-US" i="1">
                                              <a:latin typeface="Cambria Math" panose="02040503050406030204" pitchFamily="18" charset="0"/>
                                            </a:rPr>
                                          </m:ctrlPr>
                                        </m:dPr>
                                        <m:e>
                                          <m:r>
                                            <a:rPr lang="en-US" b="0" i="1">
                                              <a:latin typeface="Cambria Math" panose="02040503050406030204" pitchFamily="18" charset="0"/>
                                            </a:rPr>
                                            <m:t>1</m:t>
                                          </m:r>
                                        </m:e>
                                      </m:d>
                                    </m:sup>
                                  </m:sSup>
                                  <m:r>
                                    <a:rPr lang="en-US" i="1">
                                      <a:latin typeface="Cambria Math" panose="02040503050406030204" pitchFamily="18" charset="0"/>
                                    </a:rPr>
                                    <m:t>;</m:t>
                                  </m:r>
                                  <m:r>
                                    <a:rPr lang="en-US" i="1">
                                      <a:latin typeface="Cambria Math" panose="02040503050406030204" pitchFamily="18" charset="0"/>
                                    </a:rPr>
                                    <m:t>𝜃</m:t>
                                  </m:r>
                                </m:e>
                              </m:d>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𝑚𝑜𝑑𝑒𝑙</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sSup>
                                        <m:sSupPr>
                                          <m:ctrlPr>
                                            <a:rPr lang="en-US"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1" i="1" smtClean="0">
                                          <a:latin typeface="Cambria Math" panose="02040503050406030204" pitchFamily="18" charset="0"/>
                                        </a:rPr>
                                        <m:t>|</m:t>
                                      </m:r>
                                      <m:r>
                                        <a:rPr lang="en-US" b="1" i="1" smtClean="0">
                                          <a:latin typeface="Cambria Math" panose="02040503050406030204" pitchFamily="18" charset="0"/>
                                        </a:rPr>
                                        <m:t>𝒙</m:t>
                                      </m:r>
                                    </m:e>
                                    <m:sup>
                                      <m:d>
                                        <m:dPr>
                                          <m:ctrlPr>
                                            <a:rPr lang="en-US" i="1">
                                              <a:latin typeface="Cambria Math" panose="02040503050406030204" pitchFamily="18" charset="0"/>
                                            </a:rPr>
                                          </m:ctrlPr>
                                        </m:dPr>
                                        <m:e>
                                          <m:r>
                                            <a:rPr lang="en-US" i="1">
                                              <a:latin typeface="Cambria Math" panose="02040503050406030204" pitchFamily="18" charset="0"/>
                                            </a:rPr>
                                            <m:t>2</m:t>
                                          </m:r>
                                        </m:e>
                                      </m:d>
                                    </m:sup>
                                  </m:sSup>
                                  <m:r>
                                    <a:rPr lang="en-US" i="1">
                                      <a:latin typeface="Cambria Math" panose="02040503050406030204" pitchFamily="18" charset="0"/>
                                    </a:rPr>
                                    <m:t>;</m:t>
                                  </m:r>
                                  <m:r>
                                    <a:rPr lang="en-US" i="1">
                                      <a:latin typeface="Cambria Math" panose="02040503050406030204" pitchFamily="18" charset="0"/>
                                    </a:rPr>
                                    <m:t>𝜃</m:t>
                                  </m:r>
                                </m:e>
                              </m:d>
                            </m:e>
                          </m:d>
                        </m:e>
                      </m:func>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𝑚𝑜𝑑𝑒𝑙</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sup>
                                      </m:sSup>
                                      <m:r>
                                        <a:rPr lang="en-US" b="1" i="1">
                                          <a:latin typeface="Cambria Math" panose="02040503050406030204" pitchFamily="18" charset="0"/>
                                        </a:rPr>
                                        <m:t>|</m:t>
                                      </m:r>
                                      <m:r>
                                        <a:rPr lang="en-US" b="1" i="1">
                                          <a:latin typeface="Cambria Math" panose="02040503050406030204" pitchFamily="18" charset="0"/>
                                        </a:rPr>
                                        <m:t>𝒙</m:t>
                                      </m:r>
                                    </m:e>
                                    <m:sup>
                                      <m:d>
                                        <m:dPr>
                                          <m:ctrlPr>
                                            <a:rPr lang="en-US" i="1">
                                              <a:latin typeface="Cambria Math" panose="02040503050406030204" pitchFamily="18" charset="0"/>
                                            </a:rPr>
                                          </m:ctrlPr>
                                        </m:dPr>
                                        <m:e>
                                          <m:r>
                                            <a:rPr lang="en-US" b="0" i="1" smtClean="0">
                                              <a:latin typeface="Cambria Math" panose="02040503050406030204" pitchFamily="18" charset="0"/>
                                            </a:rPr>
                                            <m:t>𝑛</m:t>
                                          </m:r>
                                        </m:e>
                                      </m:d>
                                    </m:sup>
                                  </m:sSup>
                                  <m:r>
                                    <a:rPr lang="en-US" i="1">
                                      <a:latin typeface="Cambria Math" panose="02040503050406030204" pitchFamily="18" charset="0"/>
                                    </a:rPr>
                                    <m:t>;</m:t>
                                  </m:r>
                                  <m:r>
                                    <a:rPr lang="en-US" i="1">
                                      <a:latin typeface="Cambria Math" panose="02040503050406030204" pitchFamily="18" charset="0"/>
                                    </a:rPr>
                                    <m:t>𝜃</m:t>
                                  </m:r>
                                </m:e>
                              </m:d>
                            </m:e>
                          </m:d>
                        </m:e>
                      </m:func>
                      <m:r>
                        <a:rPr lang="en-US" b="0" i="1" smtClean="0">
                          <a:latin typeface="Cambria Math" panose="02040503050406030204" pitchFamily="18" charset="0"/>
                        </a:rPr>
                        <m:t>=</m:t>
                      </m:r>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𝜃</m:t>
                          </m:r>
                        </m:sub>
                      </m:sSub>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𝑚𝑜𝑑𝑒𝑙</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r>
                                                <a:rPr lang="en-US" b="0" i="1" smtClean="0">
                                                  <a:latin typeface="Cambria Math" panose="02040503050406030204" pitchFamily="18" charset="0"/>
                                                </a:rPr>
                                                <m:t>𝑖</m:t>
                                              </m:r>
                                              <m:r>
                                                <a:rPr lang="en-US" i="1">
                                                  <a:latin typeface="Cambria Math" panose="02040503050406030204" pitchFamily="18" charset="0"/>
                                                </a:rPr>
                                                <m:t>)</m:t>
                                              </m:r>
                                            </m:sup>
                                          </m:sSup>
                                          <m:r>
                                            <a:rPr lang="en-US" b="1" i="1">
                                              <a:latin typeface="Cambria Math" panose="02040503050406030204" pitchFamily="18" charset="0"/>
                                            </a:rPr>
                                            <m:t>|</m:t>
                                          </m:r>
                                          <m:r>
                                            <a:rPr lang="en-US" b="1" i="1">
                                              <a:latin typeface="Cambria Math" panose="02040503050406030204" pitchFamily="18" charset="0"/>
                                            </a:rPr>
                                            <m:t>𝒙</m:t>
                                          </m:r>
                                        </m:e>
                                        <m:sup>
                                          <m:d>
                                            <m:dPr>
                                              <m:ctrlPr>
                                                <a:rPr lang="en-US" i="1">
                                                  <a:latin typeface="Cambria Math" panose="02040503050406030204" pitchFamily="18" charset="0"/>
                                                </a:rPr>
                                              </m:ctrlPr>
                                            </m:dPr>
                                            <m:e>
                                              <m:r>
                                                <a:rPr lang="en-US" b="0" i="1" smtClean="0">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𝜃</m:t>
                                      </m:r>
                                    </m:e>
                                  </m:d>
                                </m:e>
                              </m:d>
                            </m:e>
                          </m:func>
                        </m:e>
                      </m:nary>
                    </m:oMath>
                  </m:oMathPara>
                </a14:m>
                <a:endParaRPr lang="en-US" b="1" dirty="0"/>
              </a:p>
              <a:p>
                <a:pPr marL="0" indent="0">
                  <a:buNone/>
                </a:pPr>
                <a:r>
                  <a:rPr lang="en-US" dirty="0" smtClean="0"/>
                  <a:t>Where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r>
                          <a:rPr lang="en-US" b="0" i="1" smtClean="0">
                            <a:latin typeface="Cambria Math" panose="02040503050406030204" pitchFamily="18" charset="0"/>
                          </a:rPr>
                          <m:t>𝑖</m:t>
                        </m:r>
                        <m:r>
                          <a:rPr lang="en-US" i="1">
                            <a:latin typeface="Cambria Math" panose="02040503050406030204" pitchFamily="18" charset="0"/>
                          </a:rPr>
                          <m:t>)</m:t>
                        </m:r>
                      </m:sup>
                    </m:sSup>
                    <m:r>
                      <m:rPr>
                        <m:sty m:val="p"/>
                      </m:rPr>
                      <a:rPr lang="en-US" b="0" i="0" smtClean="0">
                        <a:latin typeface="Cambria Math" panose="02040503050406030204" pitchFamily="18" charset="0"/>
                      </a:rPr>
                      <m:t>is</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b="0" i="0" smtClean="0">
                        <a:latin typeface="Cambria Math" panose="02040503050406030204" pitchFamily="18" charset="0"/>
                      </a:rPr>
                      <m:t> </m:t>
                    </m:r>
                  </m:oMath>
                </a14:m>
                <a:r>
                  <a:rPr lang="en-US" dirty="0" smtClean="0"/>
                  <a:t>target value,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𝒙</m:t>
                        </m:r>
                      </m:e>
                      <m:sup>
                        <m:d>
                          <m:dPr>
                            <m:ctrlPr>
                              <a:rPr lang="en-US" i="1">
                                <a:latin typeface="Cambria Math" panose="02040503050406030204" pitchFamily="18" charset="0"/>
                              </a:rPr>
                            </m:ctrlPr>
                          </m:dPr>
                          <m:e>
                            <m:r>
                              <a:rPr lang="en-US" b="0" i="1" smtClean="0">
                                <a:latin typeface="Cambria Math" panose="02040503050406030204" pitchFamily="18" charset="0"/>
                              </a:rPr>
                              <m:t>𝑖</m:t>
                            </m:r>
                          </m:e>
                        </m:d>
                      </m:sup>
                    </m:sSup>
                    <m:r>
                      <a:rPr lang="en-US" b="1" i="1" smtClean="0">
                        <a:latin typeface="Cambria Math" panose="02040503050406030204" pitchFamily="18" charset="0"/>
                      </a:rPr>
                      <m:t> </m:t>
                    </m:r>
                  </m:oMath>
                </a14:m>
                <a:r>
                  <a:rPr lang="en-US" dirty="0" smtClean="0"/>
                  <a:t>is the vector feature for the </a:t>
                </a:r>
                <a:r>
                  <a:rPr lang="en-US" dirty="0" err="1" smtClean="0"/>
                  <a:t>ith</a:t>
                </a:r>
                <a:r>
                  <a:rPr lang="en-US" dirty="0" smtClean="0"/>
                  <a:t> example in the training data and </a:t>
                </a:r>
                <a14:m>
                  <m:oMath xmlns:m="http://schemas.openxmlformats.org/officeDocument/2006/math">
                    <m:sSup>
                      <m:sSupPr>
                        <m:ctrlPr>
                          <a:rPr lang="en-US" b="1" i="1">
                            <a:latin typeface="Cambria Math" panose="02040503050406030204" pitchFamily="18" charset="0"/>
                          </a:rPr>
                        </m:ctrlPr>
                      </m:sSupPr>
                      <m:e>
                        <m:r>
                          <a:rPr lang="en-US" i="1">
                            <a:latin typeface="Cambria Math" panose="02040503050406030204" pitchFamily="18" charset="0"/>
                          </a:rPr>
                          <m:t>𝜃</m:t>
                        </m:r>
                      </m:e>
                      <m:sup>
                        <m:r>
                          <a:rPr lang="en-US" b="1">
                            <a:latin typeface="Cambria Math" panose="02040503050406030204" pitchFamily="18" charset="0"/>
                          </a:rPr>
                          <m:t>∗</m:t>
                        </m:r>
                      </m:sup>
                    </m:sSup>
                  </m:oMath>
                </a14:m>
                <a:r>
                  <a:rPr lang="en-US" dirty="0" smtClean="0"/>
                  <a:t> is the optimal parameters which maximize the log likelihood. </a:t>
                </a:r>
                <a:endParaRPr lang="en-US" dirty="0"/>
              </a:p>
              <a:p>
                <a:r>
                  <a:rPr lang="en-US" dirty="0" smtClean="0"/>
                  <a:t>We will see an example of this when we talk about estimating the parameters of the logistic regression model.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2734" y="2638044"/>
                <a:ext cx="12059265" cy="3101983"/>
              </a:xfrm>
              <a:blipFill>
                <a:blip r:embed="rId3"/>
                <a:stretch>
                  <a:fillRect l="-202" t="-1179" r="-556"/>
                </a:stretch>
              </a:blipFill>
            </p:spPr>
            <p:txBody>
              <a:bodyPr/>
              <a:lstStyle/>
              <a:p>
                <a:r>
                  <a:rPr lang="en-US">
                    <a:noFill/>
                  </a:rPr>
                  <a:t> </a:t>
                </a:r>
              </a:p>
            </p:txBody>
          </p:sp>
        </mc:Fallback>
      </mc:AlternateContent>
    </p:spTree>
    <p:extLst>
      <p:ext uri="{BB962C8B-B14F-4D97-AF65-F5344CB8AC3E}">
        <p14:creationId xmlns:p14="http://schemas.microsoft.com/office/powerpoint/2010/main" val="87958052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81854" y="768960"/>
            <a:ext cx="8546123" cy="1200518"/>
          </a:xfrm>
        </p:spPr>
        <p:txBody>
          <a:bodyPr>
            <a:normAutofit/>
          </a:bodyPr>
          <a:lstStyle/>
          <a:p>
            <a:r>
              <a:rPr lang="en-US" dirty="0" smtClean="0"/>
              <a:t> Preliminaries</a:t>
            </a:r>
            <a:endParaRPr lang="en-US" dirty="0"/>
          </a:p>
        </p:txBody>
      </p:sp>
      <p:sp>
        <p:nvSpPr>
          <p:cNvPr id="6" name="Text Placeholder 5"/>
          <p:cNvSpPr>
            <a:spLocks noGrp="1"/>
          </p:cNvSpPr>
          <p:nvPr>
            <p:ph type="body" idx="1"/>
          </p:nvPr>
        </p:nvSpPr>
        <p:spPr>
          <a:xfrm>
            <a:off x="742482" y="2288836"/>
            <a:ext cx="10233721" cy="3790140"/>
          </a:xfrm>
        </p:spPr>
        <p:txBody>
          <a:bodyPr>
            <a:normAutofit lnSpcReduction="10000"/>
          </a:bodyPr>
          <a:lstStyle/>
          <a:p>
            <a:r>
              <a:rPr lang="en-US" sz="2100" dirty="0">
                <a:solidFill>
                  <a:schemeClr val="tx1">
                    <a:lumMod val="75000"/>
                  </a:schemeClr>
                </a:solidFill>
              </a:rPr>
              <a:t>1.1 AI vs ML vs Deep Learning</a:t>
            </a:r>
          </a:p>
          <a:p>
            <a:r>
              <a:rPr lang="en-US" dirty="0">
                <a:solidFill>
                  <a:schemeClr val="tx1">
                    <a:lumMod val="75000"/>
                  </a:schemeClr>
                </a:solidFill>
              </a:rPr>
              <a:t>1.2  Elements of a Machine Learning Program</a:t>
            </a:r>
          </a:p>
          <a:p>
            <a:r>
              <a:rPr lang="en-US" b="1" dirty="0">
                <a:solidFill>
                  <a:schemeClr val="tx1">
                    <a:lumMod val="95000"/>
                  </a:schemeClr>
                </a:solidFill>
              </a:rPr>
              <a:t>1.3  Examples of Machine Learning Programs</a:t>
            </a:r>
          </a:p>
          <a:p>
            <a:pPr marL="800100" lvl="1" indent="-342900">
              <a:buFont typeface="Arial" panose="020B0604020202020204" pitchFamily="34" charset="0"/>
              <a:buChar char="•"/>
            </a:pPr>
            <a:r>
              <a:rPr lang="en-US" sz="2100" dirty="0" smtClean="0">
                <a:solidFill>
                  <a:schemeClr val="tx1">
                    <a:lumMod val="75000"/>
                  </a:schemeClr>
                </a:solidFill>
              </a:rPr>
              <a:t>Background: Basic </a:t>
            </a:r>
            <a:r>
              <a:rPr lang="en-US" sz="2100" dirty="0">
                <a:solidFill>
                  <a:schemeClr val="tx1">
                    <a:lumMod val="75000"/>
                  </a:schemeClr>
                </a:solidFill>
              </a:rPr>
              <a:t>Linear Algebra </a:t>
            </a:r>
            <a:endParaRPr lang="en-US" sz="2100" dirty="0" smtClean="0">
              <a:solidFill>
                <a:schemeClr val="tx1">
                  <a:lumMod val="75000"/>
                </a:schemeClr>
              </a:solidFill>
            </a:endParaRPr>
          </a:p>
          <a:p>
            <a:pPr marL="800100" lvl="1" indent="-342900">
              <a:lnSpc>
                <a:spcPct val="110000"/>
              </a:lnSpc>
              <a:buFont typeface="Arial" panose="020B0604020202020204" pitchFamily="34" charset="0"/>
              <a:buChar char="•"/>
            </a:pPr>
            <a:r>
              <a:rPr lang="en-US" sz="2100" dirty="0">
                <a:solidFill>
                  <a:schemeClr val="tx1">
                    <a:lumMod val="75000"/>
                  </a:schemeClr>
                </a:solidFill>
              </a:rPr>
              <a:t>Linear Regression</a:t>
            </a:r>
          </a:p>
          <a:p>
            <a:pPr marL="800100" lvl="1" indent="-342900">
              <a:lnSpc>
                <a:spcPct val="120000"/>
              </a:lnSpc>
              <a:buFont typeface="Arial" panose="020B0604020202020204" pitchFamily="34" charset="0"/>
              <a:buChar char="•"/>
            </a:pPr>
            <a:r>
              <a:rPr lang="en-US" sz="2100" dirty="0">
                <a:solidFill>
                  <a:schemeClr val="tx1">
                    <a:lumMod val="75000"/>
                  </a:schemeClr>
                </a:solidFill>
              </a:rPr>
              <a:t>Background: Probability </a:t>
            </a:r>
            <a:endParaRPr lang="en-US" sz="2100" dirty="0" smtClean="0">
              <a:solidFill>
                <a:schemeClr val="tx1">
                  <a:lumMod val="75000"/>
                </a:schemeClr>
              </a:solidFill>
            </a:endParaRPr>
          </a:p>
          <a:p>
            <a:pPr marL="800100" lvl="1" indent="-342900">
              <a:lnSpc>
                <a:spcPct val="120000"/>
              </a:lnSpc>
              <a:buFont typeface="Arial" panose="020B0604020202020204" pitchFamily="34" charset="0"/>
              <a:buChar char="•"/>
            </a:pPr>
            <a:r>
              <a:rPr lang="en-US" b="1" dirty="0" smtClean="0">
                <a:solidFill>
                  <a:schemeClr val="tx1">
                    <a:lumMod val="95000"/>
                  </a:schemeClr>
                </a:solidFill>
              </a:rPr>
              <a:t>Logistic and </a:t>
            </a:r>
            <a:r>
              <a:rPr lang="en-US" b="1" dirty="0" err="1" smtClean="0">
                <a:solidFill>
                  <a:schemeClr val="tx1">
                    <a:lumMod val="95000"/>
                  </a:schemeClr>
                </a:solidFill>
              </a:rPr>
              <a:t>softmax</a:t>
            </a:r>
            <a:r>
              <a:rPr lang="en-US" b="1" dirty="0" smtClean="0">
                <a:solidFill>
                  <a:schemeClr val="tx1">
                    <a:lumMod val="95000"/>
                  </a:schemeClr>
                </a:solidFill>
              </a:rPr>
              <a:t> Regression</a:t>
            </a:r>
            <a:endParaRPr lang="en-US" b="1" dirty="0">
              <a:solidFill>
                <a:schemeClr val="tx1">
                  <a:lumMod val="95000"/>
                </a:schemeClr>
              </a:solidFill>
            </a:endParaRPr>
          </a:p>
          <a:p>
            <a:r>
              <a:rPr lang="en-US" dirty="0">
                <a:solidFill>
                  <a:schemeClr val="tx1">
                    <a:lumMod val="75000"/>
                  </a:schemeClr>
                </a:solidFill>
              </a:rPr>
              <a:t>1.4 Capacity, Overfitting, and Under-fitting</a:t>
            </a:r>
          </a:p>
          <a:p>
            <a:r>
              <a:rPr lang="en-US" dirty="0">
                <a:solidFill>
                  <a:schemeClr val="tx1">
                    <a:lumMod val="75000"/>
                  </a:schemeClr>
                </a:solidFill>
              </a:rPr>
              <a:t>1.5 Hyper-parameters and Validation Sets</a:t>
            </a:r>
          </a:p>
          <a:p>
            <a:endParaRPr lang="en-US" dirty="0">
              <a:solidFill>
                <a:schemeClr val="tx1">
                  <a:lumMod val="85000"/>
                </a:schemeClr>
              </a:solidFill>
            </a:endParaRPr>
          </a:p>
          <a:p>
            <a:pPr lvl="1"/>
            <a:endParaRPr lang="en-US" b="1" dirty="0">
              <a:solidFill>
                <a:schemeClr val="tx1"/>
              </a:solidFill>
            </a:endParaRPr>
          </a:p>
        </p:txBody>
      </p:sp>
    </p:spTree>
    <p:extLst>
      <p:ext uri="{BB962C8B-B14F-4D97-AF65-F5344CB8AC3E}">
        <p14:creationId xmlns:p14="http://schemas.microsoft.com/office/powerpoint/2010/main" val="257518350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02536" y="349230"/>
            <a:ext cx="7729728" cy="769886"/>
          </a:xfrm>
        </p:spPr>
        <p:txBody>
          <a:bodyPr/>
          <a:lstStyle/>
          <a:p>
            <a:r>
              <a:rPr lang="en-US" dirty="0" smtClean="0"/>
              <a:t>Logistic Regression</a:t>
            </a:r>
            <a:endParaRPr lang="en-US" dirty="0"/>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143608" y="1812729"/>
                <a:ext cx="11447584" cy="4470523"/>
              </a:xfrm>
            </p:spPr>
            <p:txBody>
              <a:bodyPr>
                <a:normAutofit/>
              </a:bodyPr>
              <a:lstStyle/>
              <a:p>
                <a:r>
                  <a:rPr lang="en-US" dirty="0" smtClean="0"/>
                  <a:t>Logistic regression is a classification learning algorithm (despite being called regression)</a:t>
                </a:r>
              </a:p>
              <a:p>
                <a:r>
                  <a:rPr lang="en-US" dirty="0" smtClean="0"/>
                  <a:t>Similar to every classification learning algorithm, the goal of logistic regression is to  build a model that can take a vector </a:t>
                </a:r>
                <a14:m>
                  <m:oMath xmlns:m="http://schemas.openxmlformats.org/officeDocument/2006/math">
                    <m:r>
                      <a:rPr lang="en-US" b="1" i="1" smtClean="0">
                        <a:latin typeface="Cambria Math" panose="02040503050406030204" pitchFamily="18" charset="0"/>
                      </a:rPr>
                      <m:t>𝒙</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𝑛</m:t>
                                </m:r>
                              </m:sub>
                            </m:sSub>
                          </m:e>
                        </m:d>
                      </m:e>
                      <m:sup>
                        <m:r>
                          <a:rPr lang="en-US" b="0" i="1" smtClean="0">
                            <a:latin typeface="Cambria Math" panose="02040503050406030204" pitchFamily="18" charset="0"/>
                            <a:ea typeface="Cambria Math" panose="02040503050406030204" pitchFamily="18" charset="0"/>
                          </a:rPr>
                          <m:t>𝑇</m:t>
                        </m:r>
                      </m:sup>
                    </m:sSup>
                    <m:r>
                      <a:rPr lang="en-US" i="1">
                        <a:latin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𝑛</m:t>
                        </m:r>
                      </m:sup>
                    </m:sSup>
                  </m:oMath>
                </a14:m>
                <a:r>
                  <a:rPr lang="en-US" dirty="0" smtClean="0"/>
                  <a:t> and predict the value of a scalar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b="0" i="1" smtClean="0">
                        <a:latin typeface="Cambria Math" panose="02040503050406030204" pitchFamily="18" charset="0"/>
                      </a:rPr>
                      <m:t>∈{1,..</m:t>
                    </m:r>
                    <m:r>
                      <a:rPr lang="en-US" b="0" i="1" smtClean="0">
                        <a:latin typeface="Cambria Math" panose="02040503050406030204" pitchFamily="18" charset="0"/>
                      </a:rPr>
                      <m:t>𝑘</m:t>
                    </m:r>
                    <m:r>
                      <a:rPr lang="en-US" b="0" i="1" smtClean="0">
                        <a:latin typeface="Cambria Math" panose="02040503050406030204" pitchFamily="18" charset="0"/>
                      </a:rPr>
                      <m:t>}</m:t>
                    </m:r>
                  </m:oMath>
                </a14:m>
                <a:r>
                  <a:rPr lang="en-US" dirty="0" smtClean="0"/>
                  <a:t> representing one of the k target classes.</a:t>
                </a:r>
              </a:p>
              <a:p>
                <a:r>
                  <a:rPr lang="en-US" dirty="0" smtClean="0"/>
                  <a:t>First we talk about binary logistic regression where the target variable has two classes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r>
                      <a:rPr lang="en-US" b="0" i="1" smtClean="0">
                        <a:latin typeface="Cambria Math" panose="02040503050406030204" pitchFamily="18" charset="0"/>
                      </a:rPr>
                      <m:t>0,1</m:t>
                    </m:r>
                    <m:r>
                      <a:rPr lang="en-US" i="1">
                        <a:latin typeface="Cambria Math" panose="02040503050406030204" pitchFamily="18" charset="0"/>
                      </a:rPr>
                      <m:t>}</m:t>
                    </m:r>
                  </m:oMath>
                </a14:m>
                <a:r>
                  <a:rPr lang="en-US" dirty="0"/>
                  <a:t> </a:t>
                </a:r>
                <a:r>
                  <a:rPr lang="en-US" dirty="0" smtClean="0"/>
                  <a:t>. Later we extend the formulation to problems with more than two target classes.</a:t>
                </a:r>
              </a:p>
              <a:p>
                <a:r>
                  <a:rPr lang="en-US" dirty="0" smtClean="0"/>
                  <a:t>The idea of logistic regression is to fit a linear model to predict the </a:t>
                </a:r>
                <a:r>
                  <a:rPr lang="en-US" b="1" dirty="0" smtClean="0"/>
                  <a:t>probability </a:t>
                </a:r>
                <a:r>
                  <a:rPr lang="en-US" dirty="0" smtClean="0"/>
                  <a:t>of each of the target classes, that is to predict p(</a:t>
                </a:r>
                <a14:m>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𝑦</m:t>
                        </m:r>
                      </m:e>
                    </m:acc>
                    <m:r>
                      <a:rPr lang="en-US" b="0" i="1" smtClean="0">
                        <a:latin typeface="Cambria Math" panose="02040503050406030204" pitchFamily="18" charset="0"/>
                      </a:rPr>
                      <m:t>=1) </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 </m:t>
                        </m:r>
                        <m:r>
                          <m:rPr>
                            <m:nor/>
                          </m:rPr>
                          <a:rPr lang="en-US" dirty="0"/>
                          <m:t>p</m:t>
                        </m:r>
                        <m:r>
                          <m:rPr>
                            <m:nor/>
                          </m:rPr>
                          <a:rPr lang="en-US" dirty="0"/>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r>
                          <a:rPr lang="en-US" b="0" i="1" smtClean="0">
                            <a:latin typeface="Cambria Math" panose="02040503050406030204" pitchFamily="18" charset="0"/>
                          </a:rPr>
                          <m:t>0</m:t>
                        </m:r>
                      </m:e>
                    </m:d>
                  </m:oMath>
                </a14:m>
                <a:r>
                  <a:rPr lang="en-US" dirty="0" smtClean="0"/>
                  <a:t> would then be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𝑝</m:t>
                    </m:r>
                  </m:oMath>
                </a14:m>
                <a:r>
                  <a:rPr lang="en-US" dirty="0"/>
                  <a:t>(</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r>
                      <a:rPr lang="en-US" b="0" i="1" smtClean="0">
                        <a:latin typeface="Cambria Math" panose="02040503050406030204" pitchFamily="18" charset="0"/>
                      </a:rPr>
                      <m:t>1)</m:t>
                    </m:r>
                  </m:oMath>
                </a14:m>
                <a:r>
                  <a:rPr lang="en-US" dirty="0" smtClean="0"/>
                  <a:t> )</a:t>
                </a:r>
              </a:p>
              <a:p>
                <a:r>
                  <a:rPr lang="en-US" dirty="0" smtClean="0"/>
                  <a:t>One can formulate this as follows:</a:t>
                </a:r>
              </a:p>
              <a:p>
                <a:pPr marL="0" indent="0" algn="ctr">
                  <a:buNone/>
                </a:pP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=1</m:t>
                        </m:r>
                      </m:e>
                    </m:d>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𝑛</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𝑏</m:t>
                    </m:r>
                  </m:oMath>
                </a14:m>
                <a:r>
                  <a:rPr lang="en-US" dirty="0" smtClean="0"/>
                  <a:t>               </a:t>
                </a:r>
              </a:p>
              <a:p>
                <a:r>
                  <a:rPr lang="en-US" dirty="0" smtClean="0"/>
                  <a:t>This formulation though has one problem and that is the left hand side is a probability and should be a value between </a:t>
                </a:r>
                <a14:m>
                  <m:oMath xmlns:m="http://schemas.openxmlformats.org/officeDocument/2006/math">
                    <m:r>
                      <a:rPr lang="en-US" b="0" i="1" smtClean="0">
                        <a:latin typeface="Cambria Math" panose="02040503050406030204" pitchFamily="18" charset="0"/>
                      </a:rPr>
                      <m:t>[0,1]</m:t>
                    </m:r>
                  </m:oMath>
                </a14:m>
                <a:r>
                  <a:rPr lang="en-US" dirty="0" smtClean="0"/>
                  <a:t> while the right hand side could take any </a:t>
                </a:r>
                <a:r>
                  <a:rPr lang="en-US" dirty="0"/>
                  <a:t>value. To avoid this problem we must somehow transform the right hand side </a:t>
                </a:r>
                <a:r>
                  <a:rPr lang="en-US" dirty="0" smtClean="0"/>
                  <a:t>to </a:t>
                </a:r>
                <a:r>
                  <a:rPr lang="en-US" dirty="0"/>
                  <a:t>be between [0,1</a:t>
                </a:r>
                <a:r>
                  <a:rPr lang="en-US" dirty="0" smtClean="0"/>
                  <a:t>]</a:t>
                </a:r>
              </a:p>
              <a:p>
                <a:endParaRPr lang="en-US" dirty="0"/>
              </a:p>
              <a:p>
                <a:pPr marL="0" indent="0">
                  <a:buNone/>
                </a:pPr>
                <a:endParaRPr lang="en-US" dirty="0" smtClean="0"/>
              </a:p>
              <a:p>
                <a:pPr marL="0" indent="0">
                  <a:buNone/>
                </a:pPr>
                <a:endParaRPr lang="en-US" dirty="0" smtClean="0"/>
              </a:p>
              <a:p>
                <a:endParaRPr lang="en-US" dirty="0" smtClean="0"/>
              </a:p>
              <a:p>
                <a:pPr marL="0" indent="0">
                  <a:buNone/>
                </a:pPr>
                <a:endParaRPr lang="en-US" dirty="0" smtClean="0"/>
              </a:p>
              <a:p>
                <a:pPr marL="0" indent="0">
                  <a:buNone/>
                </a:pPr>
                <a:endParaRPr lang="en-US" b="1" dirty="0" smtClean="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143608" y="1812729"/>
                <a:ext cx="11447584" cy="4470523"/>
              </a:xfrm>
              <a:blipFill>
                <a:blip r:embed="rId3"/>
                <a:stretch>
                  <a:fillRect l="-373" t="-681" r="-426"/>
                </a:stretch>
              </a:blipFill>
            </p:spPr>
            <p:txBody>
              <a:bodyPr/>
              <a:lstStyle/>
              <a:p>
                <a:r>
                  <a:rPr lang="en-US">
                    <a:noFill/>
                  </a:rPr>
                  <a:t> </a:t>
                </a:r>
              </a:p>
            </p:txBody>
          </p:sp>
        </mc:Fallback>
      </mc:AlternateContent>
      <p:sp>
        <p:nvSpPr>
          <p:cNvPr id="2" name="Multiply 1"/>
          <p:cNvSpPr/>
          <p:nvPr/>
        </p:nvSpPr>
        <p:spPr>
          <a:xfrm>
            <a:off x="7860891" y="4630993"/>
            <a:ext cx="604684" cy="397325"/>
          </a:xfrm>
          <a:prstGeom prst="mathMultiply">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02834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419" y="254466"/>
            <a:ext cx="10809206" cy="1188720"/>
          </a:xfrm>
        </p:spPr>
        <p:txBody>
          <a:bodyPr/>
          <a:lstStyle/>
          <a:p>
            <a:r>
              <a:rPr lang="en-US" dirty="0" smtClean="0"/>
              <a:t>Machine Learning vs Knowledge-based AI (Cont.)</a:t>
            </a:r>
            <a:endParaRPr lang="en-US" dirty="0"/>
          </a:p>
        </p:txBody>
      </p:sp>
      <p:sp>
        <p:nvSpPr>
          <p:cNvPr id="3" name="Content Placeholder 2"/>
          <p:cNvSpPr>
            <a:spLocks noGrp="1"/>
          </p:cNvSpPr>
          <p:nvPr>
            <p:ph idx="1"/>
          </p:nvPr>
        </p:nvSpPr>
        <p:spPr>
          <a:xfrm>
            <a:off x="1199864" y="1588131"/>
            <a:ext cx="9205688" cy="3101983"/>
          </a:xfrm>
        </p:spPr>
        <p:txBody>
          <a:bodyPr/>
          <a:lstStyle/>
          <a:p>
            <a:r>
              <a:rPr lang="en-US" dirty="0" smtClean="0"/>
              <a:t>A machine learning system is </a:t>
            </a:r>
            <a:r>
              <a:rPr lang="en-US" b="1" dirty="0" smtClean="0"/>
              <a:t>trained </a:t>
            </a:r>
            <a:r>
              <a:rPr lang="en-US" dirty="0" smtClean="0"/>
              <a:t> rather than explicitly programmed with rules</a:t>
            </a:r>
          </a:p>
          <a:p>
            <a:r>
              <a:rPr lang="en-US" dirty="0" smtClean="0"/>
              <a:t>A machine Learning model is presented with many examples relevant to the task, learns the statistical structures in those examples, and allows the system with rules to automate the task.</a:t>
            </a:r>
          </a:p>
          <a:p>
            <a:r>
              <a:rPr lang="en-US" dirty="0" smtClean="0"/>
              <a:t>For example if </a:t>
            </a:r>
            <a:r>
              <a:rPr lang="en-US" dirty="0"/>
              <a:t>you wished to automate the task of tagging your vacation pictures, </a:t>
            </a:r>
            <a:r>
              <a:rPr lang="en-US" dirty="0" smtClean="0"/>
              <a:t>you could </a:t>
            </a:r>
            <a:r>
              <a:rPr lang="en-US" dirty="0"/>
              <a:t>present a machine-learning system with many examples of pictures </a:t>
            </a:r>
            <a:r>
              <a:rPr lang="en-US" dirty="0" smtClean="0"/>
              <a:t>already tagged </a:t>
            </a:r>
            <a:r>
              <a:rPr lang="en-US" dirty="0"/>
              <a:t>by humans, and the system would learn statistical </a:t>
            </a:r>
            <a:r>
              <a:rPr lang="en-US" dirty="0" smtClean="0"/>
              <a:t>rules ( or a function) </a:t>
            </a:r>
            <a:r>
              <a:rPr lang="en-US" dirty="0"/>
              <a:t>for </a:t>
            </a:r>
            <a:r>
              <a:rPr lang="en-US" u="sng" dirty="0"/>
              <a:t>associating</a:t>
            </a:r>
            <a:r>
              <a:rPr lang="en-US" dirty="0"/>
              <a:t> </a:t>
            </a:r>
            <a:r>
              <a:rPr lang="en-US" dirty="0" smtClean="0"/>
              <a:t>specific pictures </a:t>
            </a:r>
            <a:r>
              <a:rPr lang="en-US" dirty="0"/>
              <a:t>to specific tags.</a:t>
            </a:r>
          </a:p>
        </p:txBody>
      </p:sp>
      <p:pic>
        <p:nvPicPr>
          <p:cNvPr id="4" name="Picture 3"/>
          <p:cNvPicPr>
            <a:picLocks noChangeAspect="1"/>
          </p:cNvPicPr>
          <p:nvPr/>
        </p:nvPicPr>
        <p:blipFill>
          <a:blip r:embed="rId2"/>
          <a:stretch>
            <a:fillRect/>
          </a:stretch>
        </p:blipFill>
        <p:spPr>
          <a:xfrm>
            <a:off x="543352" y="4310630"/>
            <a:ext cx="2720222" cy="2408688"/>
          </a:xfrm>
          <a:prstGeom prst="rect">
            <a:avLst/>
          </a:prstGeom>
        </p:spPr>
      </p:pic>
      <p:sp>
        <p:nvSpPr>
          <p:cNvPr id="5" name="Rectangle 4"/>
          <p:cNvSpPr/>
          <p:nvPr/>
        </p:nvSpPr>
        <p:spPr>
          <a:xfrm>
            <a:off x="3807831" y="4775799"/>
            <a:ext cx="1523641" cy="918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Machine Learning Program</a:t>
            </a:r>
            <a:endParaRPr lang="en-US" dirty="0"/>
          </a:p>
        </p:txBody>
      </p:sp>
      <p:sp>
        <p:nvSpPr>
          <p:cNvPr id="6" name="Right Arrow 5"/>
          <p:cNvSpPr/>
          <p:nvPr/>
        </p:nvSpPr>
        <p:spPr>
          <a:xfrm>
            <a:off x="3263575" y="5104262"/>
            <a:ext cx="516856" cy="2456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a:off x="5358872" y="5104262"/>
            <a:ext cx="1228300" cy="3999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234001" y="4583142"/>
            <a:ext cx="659155" cy="369332"/>
          </a:xfrm>
          <a:prstGeom prst="rect">
            <a:avLst/>
          </a:prstGeom>
          <a:noFill/>
        </p:spPr>
        <p:txBody>
          <a:bodyPr wrap="none" rtlCol="0">
            <a:spAutoFit/>
          </a:bodyPr>
          <a:lstStyle/>
          <a:p>
            <a:r>
              <a:rPr lang="en-US" dirty="0" smtClean="0"/>
              <a:t>input</a:t>
            </a:r>
            <a:endParaRPr lang="en-US" dirty="0"/>
          </a:p>
        </p:txBody>
      </p:sp>
      <p:sp>
        <p:nvSpPr>
          <p:cNvPr id="9" name="TextBox 8"/>
          <p:cNvSpPr txBox="1"/>
          <p:nvPr/>
        </p:nvSpPr>
        <p:spPr>
          <a:xfrm>
            <a:off x="5445620" y="4734930"/>
            <a:ext cx="875561" cy="369332"/>
          </a:xfrm>
          <a:prstGeom prst="rect">
            <a:avLst/>
          </a:prstGeom>
          <a:noFill/>
        </p:spPr>
        <p:txBody>
          <a:bodyPr wrap="none" rtlCol="0">
            <a:spAutoFit/>
          </a:bodyPr>
          <a:lstStyle/>
          <a:p>
            <a:r>
              <a:rPr lang="en-US" dirty="0" smtClean="0"/>
              <a:t>Output</a:t>
            </a:r>
            <a:endParaRPr lang="en-US" dirty="0"/>
          </a:p>
        </p:txBody>
      </p:sp>
      <p:sp>
        <p:nvSpPr>
          <p:cNvPr id="10" name="Oval 9"/>
          <p:cNvSpPr/>
          <p:nvPr/>
        </p:nvSpPr>
        <p:spPr>
          <a:xfrm>
            <a:off x="6586901" y="4622882"/>
            <a:ext cx="2211723" cy="15459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 </a:t>
            </a:r>
            <a:r>
              <a:rPr lang="en-US" b="1" dirty="0" smtClean="0"/>
              <a:t>function (aka model)</a:t>
            </a:r>
            <a:r>
              <a:rPr lang="en-US" dirty="0" smtClean="0"/>
              <a:t> that relates an image to a tag</a:t>
            </a:r>
            <a:endParaRPr lang="en-US" dirty="0"/>
          </a:p>
        </p:txBody>
      </p:sp>
      <p:pic>
        <p:nvPicPr>
          <p:cNvPr id="13" name="Picture 12"/>
          <p:cNvPicPr>
            <a:picLocks noChangeAspect="1"/>
          </p:cNvPicPr>
          <p:nvPr/>
        </p:nvPicPr>
        <p:blipFill rotWithShape="1">
          <a:blip r:embed="rId3"/>
          <a:srcRect l="42985"/>
          <a:stretch/>
        </p:blipFill>
        <p:spPr>
          <a:xfrm>
            <a:off x="10355658" y="3529973"/>
            <a:ext cx="1538273" cy="1214109"/>
          </a:xfrm>
          <a:prstGeom prst="rect">
            <a:avLst/>
          </a:prstGeom>
        </p:spPr>
      </p:pic>
      <p:sp>
        <p:nvSpPr>
          <p:cNvPr id="14" name="TextBox 13"/>
          <p:cNvSpPr txBox="1"/>
          <p:nvPr/>
        </p:nvSpPr>
        <p:spPr>
          <a:xfrm>
            <a:off x="10455446" y="3240094"/>
            <a:ext cx="1243995" cy="369332"/>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en-US" dirty="0" smtClean="0"/>
              <a:t>New </a:t>
            </a:r>
            <a:r>
              <a:rPr lang="en-US" dirty="0" err="1" smtClean="0"/>
              <a:t>Iamge</a:t>
            </a:r>
            <a:endParaRPr lang="en-US" dirty="0"/>
          </a:p>
        </p:txBody>
      </p:sp>
      <p:sp>
        <p:nvSpPr>
          <p:cNvPr id="15" name="Down Arrow 14"/>
          <p:cNvSpPr/>
          <p:nvPr/>
        </p:nvSpPr>
        <p:spPr>
          <a:xfrm rot="3932655">
            <a:off x="9340083" y="3921687"/>
            <a:ext cx="315535" cy="19279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rot="20064275">
            <a:off x="8547005" y="4038166"/>
            <a:ext cx="1669958" cy="646331"/>
          </a:xfrm>
          <a:prstGeom prst="rect">
            <a:avLst/>
          </a:prstGeom>
          <a:noFill/>
        </p:spPr>
        <p:txBody>
          <a:bodyPr wrap="square" rtlCol="0">
            <a:spAutoFit/>
          </a:bodyPr>
          <a:lstStyle/>
          <a:p>
            <a:r>
              <a:rPr lang="en-US" dirty="0" smtClean="0"/>
              <a:t>Query: Who is in this image? </a:t>
            </a:r>
            <a:endParaRPr lang="en-US" dirty="0"/>
          </a:p>
        </p:txBody>
      </p:sp>
      <p:pic>
        <p:nvPicPr>
          <p:cNvPr id="1030" name="Picture 6" descr="https://www.wolfram.com/language/12/machine-learning-for-images/assets.en/simple-face-recognition/O_2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4663" y="5333790"/>
            <a:ext cx="1849267" cy="1511173"/>
          </a:xfrm>
          <a:prstGeom prst="rect">
            <a:avLst/>
          </a:prstGeom>
          <a:noFill/>
          <a:extLst>
            <a:ext uri="{909E8E84-426E-40DD-AFC4-6F175D3DCCD1}">
              <a14:hiddenFill xmlns:a14="http://schemas.microsoft.com/office/drawing/2010/main">
                <a:solidFill>
                  <a:srgbClr val="FFFFFF"/>
                </a:solidFill>
              </a14:hiddenFill>
            </a:ext>
          </a:extLst>
        </p:spPr>
      </p:pic>
      <p:sp>
        <p:nvSpPr>
          <p:cNvPr id="19" name="Right Arrow 18"/>
          <p:cNvSpPr/>
          <p:nvPr/>
        </p:nvSpPr>
        <p:spPr>
          <a:xfrm rot="1762595">
            <a:off x="8381927" y="5904194"/>
            <a:ext cx="1808345" cy="316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rot="1791416">
            <a:off x="8880598" y="5499400"/>
            <a:ext cx="903965" cy="369332"/>
          </a:xfrm>
          <a:prstGeom prst="rect">
            <a:avLst/>
          </a:prstGeom>
          <a:noFill/>
        </p:spPr>
        <p:txBody>
          <a:bodyPr wrap="none" rtlCol="0">
            <a:spAutoFit/>
          </a:bodyPr>
          <a:lstStyle/>
          <a:p>
            <a:r>
              <a:rPr lang="en-US" dirty="0" smtClean="0"/>
              <a:t>Answer</a:t>
            </a:r>
            <a:endParaRPr lang="en-US" dirty="0"/>
          </a:p>
        </p:txBody>
      </p:sp>
    </p:spTree>
    <p:extLst>
      <p:ext uri="{BB962C8B-B14F-4D97-AF65-F5344CB8AC3E}">
        <p14:creationId xmlns:p14="http://schemas.microsoft.com/office/powerpoint/2010/main" val="62739906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0413" y="463246"/>
            <a:ext cx="7729728" cy="731373"/>
          </a:xfrm>
        </p:spPr>
        <p:txBody>
          <a:bodyPr>
            <a:normAutofit fontScale="90000"/>
          </a:bodyPr>
          <a:lstStyle/>
          <a:p>
            <a:r>
              <a:rPr lang="en-US" dirty="0" smtClean="0"/>
              <a:t>The logistic model</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70745" y="1403593"/>
                <a:ext cx="7729728" cy="3101983"/>
              </a:xfrm>
            </p:spPr>
            <p:txBody>
              <a:bodyPr>
                <a:normAutofit fontScale="70000" lnSpcReduction="20000"/>
              </a:bodyPr>
              <a:lstStyle/>
              <a:p>
                <a:r>
                  <a:rPr lang="en-US" dirty="0" smtClean="0"/>
                  <a:t>There are many functions that can transform the right-hand side of the above equation to the range [0,1]</a:t>
                </a:r>
              </a:p>
              <a:p>
                <a:r>
                  <a:rPr lang="en-US" dirty="0"/>
                  <a:t>In logistic regression the</a:t>
                </a:r>
                <a:r>
                  <a:rPr lang="en-US" b="1" dirty="0"/>
                  <a:t> logistic </a:t>
                </a:r>
                <a:r>
                  <a:rPr lang="en-US" b="1" dirty="0" smtClean="0"/>
                  <a:t>(aka sigmoid) </a:t>
                </a:r>
                <a:r>
                  <a:rPr lang="en-US" dirty="0" smtClean="0"/>
                  <a:t>function  </a:t>
                </a:r>
                <a:r>
                  <a:rPr lang="en-US" dirty="0"/>
                  <a:t>is used for this transformation</a:t>
                </a:r>
                <a:r>
                  <a:rPr lang="en-US" dirty="0" smtClean="0"/>
                  <a:t>.</a:t>
                </a:r>
                <a:endParaRPr lang="en-US" dirty="0"/>
              </a:p>
              <a:p>
                <a:pPr marL="0" indent="0">
                  <a:buNone/>
                </a:pPr>
                <a:r>
                  <a:rPr lang="en-US" dirty="0"/>
                  <a:t>		</a:t>
                </a:r>
                <a:r>
                  <a:rPr lang="en-US" dirty="0" smtClean="0"/>
                  <a:t>sigmoid</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𝑥</m:t>
                            </m:r>
                          </m:sup>
                        </m:sSup>
                      </m:den>
                    </m:f>
                  </m:oMath>
                </a14:m>
                <a:endParaRPr lang="en-US" dirty="0" smtClean="0"/>
              </a:p>
              <a:p>
                <a:r>
                  <a:rPr lang="en-US" dirty="0"/>
                  <a:t>We can transform the right hand side of the equation in the previous slide to be between [0,1] using the </a:t>
                </a:r>
                <a:r>
                  <a:rPr lang="en-US" dirty="0" smtClean="0"/>
                  <a:t>sigmoid </a:t>
                </a:r>
                <a:r>
                  <a:rPr lang="en-US" dirty="0"/>
                  <a:t>function as follows</a:t>
                </a:r>
                <a:r>
                  <a:rPr lang="en-US" dirty="0" smtClean="0"/>
                  <a:t>:</a:t>
                </a:r>
              </a:p>
              <a:p>
                <a:endParaRPr lang="en-US" dirty="0"/>
              </a:p>
              <a:p>
                <a:pPr marL="0" indent="0">
                  <a:buNone/>
                </a:pP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r>
                          <a:rPr lang="en-US" i="1">
                            <a:latin typeface="Cambria Math" panose="02040503050406030204" pitchFamily="18" charset="0"/>
                          </a:rPr>
                          <m:t>=1</m:t>
                        </m:r>
                      </m:e>
                    </m:d>
                    <m:r>
                      <a:rPr lang="en-US" i="1">
                        <a:latin typeface="Cambria Math" panose="02040503050406030204" pitchFamily="18" charset="0"/>
                      </a:rPr>
                      <m:t>=</m:t>
                    </m:r>
                    <m:r>
                      <a:rPr lang="en-US" b="0" i="1" smtClean="0">
                        <a:latin typeface="Cambria Math" panose="02040503050406030204" pitchFamily="18" charset="0"/>
                      </a:rPr>
                      <m:t>𝑠𝑖𝑔𝑚𝑜𝑖𝑑</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smtClean="0">
                            <a:latin typeface="Cambria Math" panose="02040503050406030204" pitchFamily="18" charset="0"/>
                          </a:rPr>
                          <m:t>+</m:t>
                        </m:r>
                        <m:r>
                          <a:rPr lang="en-US" i="1" smtClean="0">
                            <a:latin typeface="Cambria Math" panose="02040503050406030204" pitchFamily="18" charset="0"/>
                          </a:rPr>
                          <m:t>𝑏</m:t>
                        </m:r>
                      </m:e>
                    </m:d>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rPr>
                                  <m:t>𝑏</m:t>
                                </m:r>
                              </m:e>
                            </m:d>
                          </m:sup>
                        </m:sSup>
                      </m:den>
                    </m:f>
                  </m:oMath>
                </a14:m>
                <a:r>
                  <a:rPr lang="en-US" dirty="0"/>
                  <a:t>              </a:t>
                </a:r>
                <a:endParaRPr lang="en-US" dirty="0" smtClean="0"/>
              </a:p>
              <a:p>
                <a:pPr marL="0" indent="0">
                  <a:buNone/>
                </a:pPr>
                <a:r>
                  <a:rPr lang="en-US" dirty="0" smtClean="0"/>
                  <a:t>In </a:t>
                </a:r>
                <a:r>
                  <a:rPr lang="en-US" dirty="0" err="1" smtClean="0"/>
                  <a:t>vectorized</a:t>
                </a:r>
                <a:r>
                  <a:rPr lang="en-US" dirty="0" smtClean="0"/>
                  <a:t> notation, this would be:</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𝑠𝑖𝑔𝑚𝑜𝑖𝑑</m:t>
                      </m:r>
                      <m:d>
                        <m:dPr>
                          <m:ctrlPr>
                            <a:rPr lang="en-US" i="1">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panose="02040503050406030204" pitchFamily="18" charset="0"/>
                                </a:rPr>
                                <m:t>𝒘</m:t>
                              </m:r>
                            </m:e>
                            <m:sup>
                              <m:r>
                                <a:rPr lang="en-US" b="1" i="1">
                                  <a:latin typeface="Cambria Math" panose="02040503050406030204" pitchFamily="18" charset="0"/>
                                </a:rPr>
                                <m:t>𝑻</m:t>
                              </m:r>
                            </m:sup>
                          </m:sSup>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f>
                        <m:fPr>
                          <m:ctrlPr>
                            <a:rPr lang="en-US" i="1">
                              <a:latin typeface="Cambria Math" panose="02040503050406030204" pitchFamily="18" charset="0"/>
                            </a:rPr>
                          </m:ctrlPr>
                        </m:fPr>
                        <m:num>
                          <m:r>
                            <a:rPr lang="en-US">
                              <a:latin typeface="Cambria Math" panose="02040503050406030204" pitchFamily="18" charset="0"/>
                            </a:rPr>
                            <m:t>1</m:t>
                          </m:r>
                        </m:num>
                        <m:den>
                          <m:r>
                            <a:rPr lang="en-US" i="1">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𝒘</m:t>
                                  </m:r>
                                </m:e>
                                <m:sup>
                                  <m:r>
                                    <a:rPr lang="en-US" b="1" i="1">
                                      <a:latin typeface="Cambria Math" panose="02040503050406030204" pitchFamily="18" charset="0"/>
                                    </a:rPr>
                                    <m:t>𝑻</m:t>
                                  </m:r>
                                </m:sup>
                              </m:sSup>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sup>
                          </m:sSup>
                        </m:den>
                      </m:f>
                    </m:oMath>
                  </m:oMathPara>
                </a14:m>
                <a:endParaRPr lang="en-US" dirty="0" smtClean="0"/>
              </a:p>
              <a:p>
                <a:pPr marL="0" indent="0">
                  <a:buNone/>
                </a:pPr>
                <a:r>
                  <a:rPr lang="en-US" dirty="0" smtClean="0"/>
                  <a:t> Where </a:t>
                </a:r>
                <a14:m>
                  <m:oMath xmlns:m="http://schemas.openxmlformats.org/officeDocument/2006/math">
                    <m:r>
                      <a:rPr lang="en-US" b="1" i="1" smtClean="0">
                        <a:latin typeface="Cambria Math" panose="02040503050406030204" pitchFamily="18" charset="0"/>
                      </a:rPr>
                      <m:t>𝒘</m:t>
                    </m:r>
                    <m:r>
                      <a:rPr lang="en-US" b="1" i="0" smtClean="0">
                        <a:latin typeface="Cambria Math" panose="02040503050406030204" pitchFamily="18" charset="0"/>
                      </a:rPr>
                      <m:t> </m:t>
                    </m:r>
                  </m:oMath>
                </a14:m>
                <a:r>
                  <a:rPr lang="en-US" b="1" dirty="0" smtClean="0"/>
                  <a:t> </a:t>
                </a:r>
                <a:r>
                  <a:rPr lang="en-US" dirty="0" smtClean="0"/>
                  <a:t>is a vector of size m ( where m is the number of features) and b is  scalar.</a:t>
                </a:r>
                <a:endParaRPr lang="en-US" b="1"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70745" y="1403593"/>
                <a:ext cx="7729728" cy="3101983"/>
              </a:xfrm>
              <a:blipFill>
                <a:blip r:embed="rId2"/>
                <a:stretch>
                  <a:fillRect l="-158" t="-1375"/>
                </a:stretch>
              </a:blipFill>
            </p:spPr>
            <p:txBody>
              <a:bodyPr/>
              <a:lstStyle/>
              <a:p>
                <a:r>
                  <a:rPr lang="en-US">
                    <a:noFill/>
                  </a:rPr>
                  <a:t> </a:t>
                </a:r>
              </a:p>
            </p:txBody>
          </p:sp>
        </mc:Fallback>
      </mc:AlternateContent>
      <p:grpSp>
        <p:nvGrpSpPr>
          <p:cNvPr id="4" name="Group 3"/>
          <p:cNvGrpSpPr/>
          <p:nvPr/>
        </p:nvGrpSpPr>
        <p:grpSpPr>
          <a:xfrm>
            <a:off x="6283568" y="3322360"/>
            <a:ext cx="5764829" cy="3313903"/>
            <a:chOff x="2200805" y="3052371"/>
            <a:chExt cx="6547873" cy="3812616"/>
          </a:xfrm>
        </p:grpSpPr>
        <p:pic>
          <p:nvPicPr>
            <p:cNvPr id="5" name="Picture 4"/>
            <p:cNvPicPr>
              <a:picLocks noChangeAspect="1"/>
            </p:cNvPicPr>
            <p:nvPr/>
          </p:nvPicPr>
          <p:blipFill>
            <a:blip r:embed="rId3"/>
            <a:stretch>
              <a:fillRect/>
            </a:stretch>
          </p:blipFill>
          <p:spPr>
            <a:xfrm>
              <a:off x="3625789" y="3052371"/>
              <a:ext cx="5122889" cy="3310588"/>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2200805" y="4155975"/>
                  <a:ext cx="1424984" cy="424913"/>
                </a:xfrm>
                <a:prstGeom prst="rect">
                  <a:avLst/>
                </a:prstGeom>
                <a:noFill/>
              </p:spPr>
              <p:txBody>
                <a:bodyPr wrap="none" lIns="0" tIns="0" rIns="0" bIns="0" rtlCol="0">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𝑝</m:t>
                        </m:r>
                        <m:d>
                          <m:dPr>
                            <m:ctrlPr>
                              <a:rPr lang="en-US" sz="2400" b="0" i="1" smtClean="0">
                                <a:solidFill>
                                  <a:schemeClr val="tx1"/>
                                </a:solidFill>
                                <a:latin typeface="Cambria Math" panose="02040503050406030204" pitchFamily="18" charset="0"/>
                              </a:rPr>
                            </m:ctrlPr>
                          </m:dPr>
                          <m:e>
                            <m:acc>
                              <m:accPr>
                                <m:chr m:val="̂"/>
                                <m:ctrlPr>
                                  <a:rPr lang="en-US" sz="2400" i="1" smtClean="0">
                                    <a:solidFill>
                                      <a:schemeClr val="tx1"/>
                                    </a:solidFill>
                                    <a:latin typeface="Cambria Math" panose="02040503050406030204" pitchFamily="18" charset="0"/>
                                  </a:rPr>
                                </m:ctrlPr>
                              </m:accPr>
                              <m:e>
                                <m:r>
                                  <a:rPr lang="en-US" sz="2400" b="0" i="1" smtClean="0">
                                    <a:solidFill>
                                      <a:schemeClr val="tx1"/>
                                    </a:solidFill>
                                    <a:latin typeface="Cambria Math" panose="02040503050406030204" pitchFamily="18" charset="0"/>
                                  </a:rPr>
                                  <m:t>𝑦</m:t>
                                </m:r>
                              </m:e>
                            </m:acc>
                            <m:r>
                              <a:rPr lang="en-US" sz="2400" b="0" i="1" smtClean="0">
                                <a:solidFill>
                                  <a:schemeClr val="tx1"/>
                                </a:solidFill>
                                <a:latin typeface="Cambria Math" panose="02040503050406030204" pitchFamily="18" charset="0"/>
                              </a:rPr>
                              <m:t>=1</m:t>
                            </m:r>
                          </m:e>
                        </m:d>
                      </m:oMath>
                    </m:oMathPara>
                  </a14:m>
                  <a:endParaRPr lang="en-US" sz="2400" dirty="0">
                    <a:solidFill>
                      <a:schemeClr val="tx1"/>
                    </a:solidFill>
                    <a:latin typeface="Times New Roman"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200805" y="4155975"/>
                  <a:ext cx="1424984" cy="424913"/>
                </a:xfrm>
                <a:prstGeom prst="rect">
                  <a:avLst/>
                </a:prstGeom>
                <a:blipFill>
                  <a:blip r:embed="rId4"/>
                  <a:stretch>
                    <a:fillRect l="-5340" t="-16667" b="-2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5105400" y="6326321"/>
                  <a:ext cx="1559866" cy="538666"/>
                </a:xfrm>
                <a:prstGeom prst="rect">
                  <a:avLst/>
                </a:prstGeom>
              </p:spPr>
              <p:txBody>
                <a:bodyPr wrap="none">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sSup>
                          <m:sSupPr>
                            <m:ctrlPr>
                              <a:rPr lang="en-US" sz="2400" b="1" i="1" smtClean="0">
                                <a:solidFill>
                                  <a:schemeClr val="tx1"/>
                                </a:solidFill>
                                <a:latin typeface="Cambria Math" panose="02040503050406030204" pitchFamily="18" charset="0"/>
                              </a:rPr>
                            </m:ctrlPr>
                          </m:sSupPr>
                          <m:e>
                            <m:r>
                              <a:rPr lang="en-US" sz="2400" b="1" i="1" smtClean="0">
                                <a:solidFill>
                                  <a:schemeClr val="tx1"/>
                                </a:solidFill>
                                <a:latin typeface="Cambria Math" panose="02040503050406030204" pitchFamily="18" charset="0"/>
                              </a:rPr>
                              <m:t>𝒘</m:t>
                            </m:r>
                          </m:e>
                          <m:sup>
                            <m:r>
                              <a:rPr lang="en-US" sz="2400" b="0" i="1" smtClean="0">
                                <a:solidFill>
                                  <a:schemeClr val="tx1"/>
                                </a:solidFill>
                                <a:latin typeface="Cambria Math" panose="02040503050406030204" pitchFamily="18" charset="0"/>
                              </a:rPr>
                              <m:t>𝑇</m:t>
                            </m:r>
                          </m:sup>
                        </m:sSup>
                        <m:r>
                          <a:rPr lang="en-US" sz="2400" b="1" i="1" smtClean="0">
                            <a:solidFill>
                              <a:schemeClr val="tx1"/>
                            </a:solidFill>
                            <a:latin typeface="Cambria Math" panose="02040503050406030204" pitchFamily="18" charset="0"/>
                          </a:rPr>
                          <m:t>𝒙</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𝑏</m:t>
                        </m:r>
                      </m:oMath>
                    </m:oMathPara>
                  </a14:m>
                  <a:endParaRPr lang="en-US" sz="2400" b="1" dirty="0">
                    <a:solidFill>
                      <a:schemeClr val="tx1"/>
                    </a:solidFill>
                    <a:latin typeface="Times New Roman"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5105400" y="6326321"/>
                  <a:ext cx="1559866" cy="538666"/>
                </a:xfrm>
                <a:prstGeom prst="rect">
                  <a:avLst/>
                </a:prstGeom>
                <a:blipFill>
                  <a:blip r:embed="rId5"/>
                  <a:stretch>
                    <a:fillRect/>
                  </a:stretch>
                </a:blipFill>
              </p:spPr>
              <p:txBody>
                <a:bodyPr/>
                <a:lstStyle/>
                <a:p>
                  <a:r>
                    <a:rPr lang="en-US">
                      <a:noFill/>
                    </a:rPr>
                    <a:t> </a:t>
                  </a:r>
                </a:p>
              </p:txBody>
            </p:sp>
          </mc:Fallback>
        </mc:AlternateContent>
      </p:grpSp>
      <p:sp>
        <p:nvSpPr>
          <p:cNvPr id="8" name="TextBox 7"/>
          <p:cNvSpPr txBox="1"/>
          <p:nvPr/>
        </p:nvSpPr>
        <p:spPr>
          <a:xfrm>
            <a:off x="3450070" y="4701295"/>
            <a:ext cx="2475358" cy="1077218"/>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fontAlgn="base">
              <a:spcBef>
                <a:spcPct val="0"/>
              </a:spcBef>
              <a:spcAft>
                <a:spcPct val="0"/>
              </a:spcAft>
            </a:pPr>
            <a:r>
              <a:rPr lang="en-US" sz="1600" dirty="0">
                <a:solidFill>
                  <a:srgbClr val="000000"/>
                </a:solidFill>
                <a:latin typeface="Arial"/>
              </a:rPr>
              <a:t>This figure shows </a:t>
            </a:r>
          </a:p>
          <a:p>
            <a:pPr fontAlgn="base">
              <a:spcBef>
                <a:spcPct val="0"/>
              </a:spcBef>
              <a:spcAft>
                <a:spcPct val="0"/>
              </a:spcAft>
            </a:pPr>
            <a:r>
              <a:rPr lang="en-US" sz="1600" dirty="0">
                <a:solidFill>
                  <a:srgbClr val="000000"/>
                </a:solidFill>
                <a:latin typeface="Arial"/>
              </a:rPr>
              <a:t>How the </a:t>
            </a:r>
            <a:r>
              <a:rPr lang="en-US" sz="1600" dirty="0" smtClean="0">
                <a:solidFill>
                  <a:srgbClr val="000000"/>
                </a:solidFill>
                <a:latin typeface="Arial"/>
              </a:rPr>
              <a:t>sigmoid </a:t>
            </a:r>
            <a:r>
              <a:rPr lang="en-US" sz="1600" dirty="0">
                <a:solidFill>
                  <a:srgbClr val="000000"/>
                </a:solidFill>
                <a:latin typeface="Arial"/>
              </a:rPr>
              <a:t>function</a:t>
            </a:r>
          </a:p>
          <a:p>
            <a:pPr fontAlgn="base">
              <a:spcBef>
                <a:spcPct val="0"/>
              </a:spcBef>
              <a:spcAft>
                <a:spcPct val="0"/>
              </a:spcAft>
            </a:pPr>
            <a:r>
              <a:rPr lang="en-US" sz="1600" dirty="0">
                <a:solidFill>
                  <a:srgbClr val="000000"/>
                </a:solidFill>
                <a:latin typeface="Arial"/>
              </a:rPr>
              <a:t>Transforms its input to</a:t>
            </a:r>
          </a:p>
          <a:p>
            <a:pPr fontAlgn="base">
              <a:spcBef>
                <a:spcPct val="0"/>
              </a:spcBef>
              <a:spcAft>
                <a:spcPct val="0"/>
              </a:spcAft>
            </a:pPr>
            <a:r>
              <a:rPr lang="en-US" sz="1600" dirty="0">
                <a:solidFill>
                  <a:srgbClr val="000000"/>
                </a:solidFill>
                <a:latin typeface="Arial"/>
              </a:rPr>
              <a:t>The range [0,1]</a:t>
            </a:r>
          </a:p>
        </p:txBody>
      </p:sp>
      <p:sp>
        <p:nvSpPr>
          <p:cNvPr id="9" name="Left Arrow 8"/>
          <p:cNvSpPr/>
          <p:nvPr/>
        </p:nvSpPr>
        <p:spPr>
          <a:xfrm>
            <a:off x="6061587" y="5239904"/>
            <a:ext cx="1393427" cy="30549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42149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2709" y="35543"/>
            <a:ext cx="7729728" cy="436405"/>
          </a:xfrm>
        </p:spPr>
        <p:txBody>
          <a:bodyPr>
            <a:normAutofit fontScale="90000"/>
          </a:bodyPr>
          <a:lstStyle/>
          <a:p>
            <a:r>
              <a:rPr lang="en-US" dirty="0" smtClean="0"/>
              <a:t>The logistic Model (Cont.)</a:t>
            </a:r>
            <a:endParaRPr lang="en-US" dirty="0"/>
          </a:p>
        </p:txBody>
      </p:sp>
      <mc:AlternateContent xmlns:mc="http://schemas.openxmlformats.org/markup-compatibility/2006" xmlns:a14="http://schemas.microsoft.com/office/drawing/2010/main">
        <mc:Choice Requires="a14">
          <p:sp>
            <p:nvSpPr>
              <p:cNvPr id="4" name="Rectangle 3"/>
              <p:cNvSpPr/>
              <p:nvPr/>
            </p:nvSpPr>
            <p:spPr>
              <a:xfrm>
                <a:off x="727586" y="606220"/>
                <a:ext cx="11228439" cy="6485814"/>
              </a:xfrm>
              <a:prstGeom prst="rect">
                <a:avLst/>
              </a:prstGeom>
            </p:spPr>
            <p:txBody>
              <a:bodyPr wrap="square">
                <a:spAutoFit/>
              </a:bodyPr>
              <a:lstStyle/>
              <a:p>
                <a:r>
                  <a:rPr lang="en-US" sz="2000" dirty="0" smtClean="0"/>
                  <a:t>After a bit of manipulation of the formula in the previous slide we get:</a:t>
                </a:r>
              </a:p>
              <a:p>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𝑝</m:t>
                          </m:r>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b="0" i="1" smtClean="0">
                                  <a:latin typeface="Cambria Math" panose="02040503050406030204" pitchFamily="18" charset="0"/>
                                </a:rPr>
                                <m:t>=1</m:t>
                              </m:r>
                            </m:e>
                          </m:d>
                          <m:r>
                            <m:rPr>
                              <m:nor/>
                            </m:rPr>
                            <a:rPr lang="en-US" sz="2000" dirty="0">
                              <a:latin typeface="Times New Roman" pitchFamily="18" charset="0"/>
                            </a:rPr>
                            <m:t> </m:t>
                          </m:r>
                        </m:num>
                        <m:den>
                          <m:r>
                            <a:rPr lang="en-US" sz="2000">
                              <a:latin typeface="Cambria Math" panose="02040503050406030204" pitchFamily="18" charset="0"/>
                            </a:rPr>
                            <m:t>1−</m:t>
                          </m:r>
                          <m:r>
                            <a:rPr lang="en-US" sz="2000" i="1">
                              <a:latin typeface="Cambria Math" panose="02040503050406030204" pitchFamily="18" charset="0"/>
                            </a:rPr>
                            <m:t>𝑝</m:t>
                          </m:r>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b="0" i="1" smtClean="0">
                                  <a:latin typeface="Cambria Math" panose="02040503050406030204" pitchFamily="18" charset="0"/>
                                </a:rPr>
                                <m:t>=1</m:t>
                              </m:r>
                            </m:e>
                          </m:d>
                        </m:den>
                      </m:f>
                      <m:r>
                        <a:rPr lang="en-US" sz="2000">
                          <a:latin typeface="Cambria Math" panose="02040503050406030204" pitchFamily="18" charset="0"/>
                        </a:rPr>
                        <m:t>=</m:t>
                      </m:r>
                      <m:sSup>
                        <m:sSupPr>
                          <m:ctrlPr>
                            <a:rPr lang="en-US" sz="2000" i="1">
                              <a:latin typeface="Cambria Math" panose="02040503050406030204" pitchFamily="18" charset="0"/>
                            </a:rPr>
                          </m:ctrlPr>
                        </m:sSupPr>
                        <m:e>
                          <m:r>
                            <a:rPr lang="en-US" sz="2000">
                              <a:latin typeface="Cambria Math" panose="02040503050406030204" pitchFamily="18" charset="0"/>
                            </a:rPr>
                            <m:t>𝑒</m:t>
                          </m:r>
                        </m:e>
                        <m:sup>
                          <m:sSup>
                            <m:sSupPr>
                              <m:ctrlPr>
                                <a:rPr lang="en-US" sz="2000" b="0" i="1" smtClean="0">
                                  <a:latin typeface="Cambria Math" panose="02040503050406030204" pitchFamily="18" charset="0"/>
                                </a:rPr>
                              </m:ctrlPr>
                            </m:sSupPr>
                            <m:e>
                              <m:r>
                                <a:rPr lang="en-US" sz="2000" b="1" i="1" smtClean="0">
                                  <a:latin typeface="Cambria Math" panose="02040503050406030204" pitchFamily="18" charset="0"/>
                                </a:rPr>
                                <m:t>𝒘</m:t>
                              </m:r>
                            </m:e>
                            <m:sup>
                              <m:r>
                                <a:rPr lang="en-US" sz="2000" b="0" i="1" smtClean="0">
                                  <a:latin typeface="Cambria Math" panose="02040503050406030204" pitchFamily="18" charset="0"/>
                                </a:rPr>
                                <m:t>𝑇</m:t>
                              </m:r>
                            </m:sup>
                          </m:sSup>
                          <m:r>
                            <a:rPr lang="en-US" sz="2000" b="1" i="1" smtClean="0">
                              <a:latin typeface="Cambria Math" panose="02040503050406030204" pitchFamily="18" charset="0"/>
                            </a:rPr>
                            <m:t>𝒙</m:t>
                          </m:r>
                          <m:r>
                            <a:rPr lang="en-US" sz="2000" b="0" i="1" smtClean="0">
                              <a:latin typeface="Cambria Math" panose="02040503050406030204" pitchFamily="18" charset="0"/>
                            </a:rPr>
                            <m:t>+</m:t>
                          </m:r>
                          <m:r>
                            <a:rPr lang="en-US" sz="2000" b="0" i="1" smtClean="0">
                              <a:latin typeface="Cambria Math" panose="02040503050406030204" pitchFamily="18" charset="0"/>
                            </a:rPr>
                            <m:t>𝑏</m:t>
                          </m:r>
                        </m:sup>
                      </m:sSup>
                    </m:oMath>
                  </m:oMathPara>
                </a14:m>
                <a:endParaRPr lang="en-US" sz="2000" dirty="0">
                  <a:latin typeface="Cambria Math" panose="02040503050406030204" pitchFamily="18" charset="0"/>
                </a:endParaRPr>
              </a:p>
              <a:p>
                <a:pPr>
                  <a:buFont typeface="Arial" panose="020B0604020202020204" pitchFamily="34" charset="0"/>
                  <a:buChar char="•"/>
                </a:pPr>
                <a:r>
                  <a:rPr lang="en-US" sz="2000" dirty="0"/>
                  <a:t>Now taking the log of both sides we </a:t>
                </a:r>
                <a:r>
                  <a:rPr lang="en-US" sz="2000" dirty="0" smtClean="0"/>
                  <a:t>have:</a:t>
                </a:r>
                <a:endParaRPr lang="en-US" sz="2000" dirty="0"/>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𝑙𝑜𝑔</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a:latin typeface="Cambria Math" panose="02040503050406030204" pitchFamily="18" charset="0"/>
                            </a:rPr>
                            <m:t>𝑝</m:t>
                          </m:r>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b="0" i="1">
                                      <a:latin typeface="Cambria Math" panose="02040503050406030204" pitchFamily="18" charset="0"/>
                                    </a:rPr>
                                    <m:t>𝑦</m:t>
                                  </m:r>
                                </m:e>
                              </m:acc>
                              <m:r>
                                <a:rPr lang="en-US" sz="2000" b="0" i="1" smtClean="0">
                                  <a:latin typeface="Cambria Math" panose="02040503050406030204" pitchFamily="18" charset="0"/>
                                </a:rPr>
                                <m:t>=1</m:t>
                              </m:r>
                            </m:e>
                          </m:d>
                          <m:r>
                            <m:rPr>
                              <m:nor/>
                            </m:rPr>
                            <a:rPr lang="en-US" sz="2000" dirty="0">
                              <a:latin typeface="Times New Roman" pitchFamily="18" charset="0"/>
                            </a:rPr>
                            <m:t> </m:t>
                          </m:r>
                        </m:num>
                        <m:den>
                          <m:r>
                            <a:rPr lang="en-US" sz="2000" b="0" i="1">
                              <a:latin typeface="Cambria Math" panose="02040503050406030204" pitchFamily="18" charset="0"/>
                            </a:rPr>
                            <m:t>1</m:t>
                          </m:r>
                          <m:r>
                            <a:rPr lang="en-US" sz="2000" b="0">
                              <a:latin typeface="Cambria Math" panose="02040503050406030204" pitchFamily="18" charset="0"/>
                            </a:rPr>
                            <m:t>−</m:t>
                          </m:r>
                          <m:r>
                            <a:rPr lang="en-US" sz="2000" b="0" i="1">
                              <a:latin typeface="Cambria Math" panose="02040503050406030204" pitchFamily="18" charset="0"/>
                            </a:rPr>
                            <m:t>𝑝</m:t>
                          </m:r>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b="0" i="1">
                                      <a:latin typeface="Cambria Math" panose="02040503050406030204" pitchFamily="18" charset="0"/>
                                    </a:rPr>
                                    <m:t>𝑦</m:t>
                                  </m:r>
                                </m:e>
                              </m:acc>
                              <m:r>
                                <a:rPr lang="en-US" sz="2000" b="0" i="1" smtClean="0">
                                  <a:latin typeface="Cambria Math" panose="02040503050406030204" pitchFamily="18" charset="0"/>
                                </a:rPr>
                                <m:t>=1</m:t>
                              </m:r>
                            </m:e>
                          </m:d>
                        </m:den>
                      </m:f>
                      <m:r>
                        <a:rPr lang="en-US" sz="2000" b="0" i="0" smtClean="0">
                          <a:latin typeface="Cambria Math" panose="02040503050406030204" pitchFamily="18" charset="0"/>
                        </a:rPr>
                        <m:t>)</m:t>
                      </m:r>
                      <m:r>
                        <a:rPr lang="en-US" sz="2000" b="0">
                          <a:latin typeface="Cambria Math" panose="02040503050406030204" pitchFamily="18" charset="0"/>
                        </a:rPr>
                        <m:t>=</m:t>
                      </m:r>
                      <m:sSup>
                        <m:sSupPr>
                          <m:ctrlPr>
                            <a:rPr lang="en-US" sz="2000" i="1">
                              <a:latin typeface="Cambria Math" panose="02040503050406030204" pitchFamily="18" charset="0"/>
                            </a:rPr>
                          </m:ctrlPr>
                        </m:sSupPr>
                        <m:e>
                          <m:r>
                            <a:rPr lang="en-US" sz="2000" b="1" i="1">
                              <a:latin typeface="Cambria Math" panose="02040503050406030204" pitchFamily="18" charset="0"/>
                            </a:rPr>
                            <m:t>𝒘</m:t>
                          </m:r>
                        </m:e>
                        <m:sup>
                          <m:r>
                            <a:rPr lang="en-US" sz="2000" b="0" i="1">
                              <a:latin typeface="Cambria Math" panose="02040503050406030204" pitchFamily="18" charset="0"/>
                            </a:rPr>
                            <m:t>𝑇</m:t>
                          </m:r>
                        </m:sup>
                      </m:sSup>
                      <m:r>
                        <a:rPr lang="en-US" sz="2000" b="1" i="1">
                          <a:latin typeface="Cambria Math" panose="02040503050406030204" pitchFamily="18" charset="0"/>
                        </a:rPr>
                        <m:t>𝒙</m:t>
                      </m:r>
                      <m:r>
                        <a:rPr lang="en-US" sz="2000" b="0" i="1">
                          <a:latin typeface="Cambria Math" panose="02040503050406030204" pitchFamily="18" charset="0"/>
                        </a:rPr>
                        <m:t>+</m:t>
                      </m:r>
                      <m:r>
                        <a:rPr lang="en-US" sz="2000" b="0" i="1">
                          <a:latin typeface="Cambria Math" panose="02040503050406030204" pitchFamily="18" charset="0"/>
                        </a:rPr>
                        <m:t>𝑏</m:t>
                      </m:r>
                    </m:oMath>
                  </m:oMathPara>
                </a14:m>
                <a:endParaRPr lang="en-US" sz="2000" dirty="0"/>
              </a:p>
              <a:p>
                <a:endParaRPr lang="en-US" sz="2000" dirty="0"/>
              </a:p>
              <a:p>
                <a:pPr>
                  <a:buFont typeface="Arial" panose="020B0604020202020204" pitchFamily="34" charset="0"/>
                  <a:buChar char="•"/>
                </a:pPr>
                <a:r>
                  <a:rPr lang="en-US" sz="2000" dirty="0" smtClean="0"/>
                  <a:t>The quantity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𝑝</m:t>
                        </m:r>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i="1">
                                <a:latin typeface="Cambria Math" panose="02040503050406030204" pitchFamily="18" charset="0"/>
                              </a:rPr>
                              <m:t>=1</m:t>
                            </m:r>
                          </m:e>
                        </m:d>
                        <m:r>
                          <m:rPr>
                            <m:nor/>
                          </m:rPr>
                          <a:rPr lang="en-US" sz="2000" dirty="0">
                            <a:latin typeface="Times New Roman" pitchFamily="18" charset="0"/>
                          </a:rPr>
                          <m:t> </m:t>
                        </m:r>
                      </m:num>
                      <m:den>
                        <m:r>
                          <a:rPr lang="en-US" sz="2000">
                            <a:latin typeface="Cambria Math" panose="02040503050406030204" pitchFamily="18" charset="0"/>
                          </a:rPr>
                          <m:t>1−</m:t>
                        </m:r>
                        <m:r>
                          <a:rPr lang="en-US" sz="2000" i="1">
                            <a:latin typeface="Cambria Math" panose="02040503050406030204" pitchFamily="18" charset="0"/>
                          </a:rPr>
                          <m:t>𝑝</m:t>
                        </m:r>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i="1">
                                <a:latin typeface="Cambria Math" panose="02040503050406030204" pitchFamily="18" charset="0"/>
                              </a:rPr>
                              <m:t>=1</m:t>
                            </m:r>
                          </m:e>
                        </m:d>
                      </m:den>
                    </m:f>
                  </m:oMath>
                </a14:m>
                <a:r>
                  <a:rPr lang="en-US" sz="2000" dirty="0"/>
                  <a:t>is called </a:t>
                </a:r>
                <a:r>
                  <a:rPr lang="en-US" sz="2000" b="1" dirty="0"/>
                  <a:t>odds </a:t>
                </a:r>
                <a:r>
                  <a:rPr lang="en-US" sz="2000" dirty="0"/>
                  <a:t>which can take any value between 0 to infinity</a:t>
                </a:r>
                <a:endParaRPr lang="en-US" sz="2000" b="1" dirty="0"/>
              </a:p>
              <a:p>
                <a:pPr lvl="1">
                  <a:buFont typeface="Arial" panose="020B0604020202020204" pitchFamily="34" charset="0"/>
                  <a:buChar char="•"/>
                </a:pPr>
                <a:r>
                  <a:rPr lang="en-US" b="1" dirty="0"/>
                  <a:t>Odds </a:t>
                </a:r>
                <a:r>
                  <a:rPr lang="en-US" dirty="0"/>
                  <a:t>of an event is the probability of the event over the probability of its </a:t>
                </a:r>
                <a:r>
                  <a:rPr lang="en-US" dirty="0" smtClean="0"/>
                  <a:t>complement</a:t>
                </a:r>
                <a:r>
                  <a:rPr lang="en-US" b="1" dirty="0" smtClean="0"/>
                  <a:t>.</a:t>
                </a:r>
              </a:p>
              <a:p>
                <a:pPr lvl="1"/>
                <a:endParaRPr lang="en-US" b="1" dirty="0"/>
              </a:p>
              <a:p>
                <a:pPr>
                  <a:buFont typeface="Arial" panose="020B0604020202020204" pitchFamily="34" charset="0"/>
                  <a:buChar char="•"/>
                </a:pPr>
                <a:r>
                  <a:rPr lang="en-US" sz="2000" dirty="0"/>
                  <a:t>S</a:t>
                </a:r>
                <a:r>
                  <a:rPr lang="en-US" sz="2000" dirty="0" smtClean="0"/>
                  <a:t>o </a:t>
                </a:r>
                <a:r>
                  <a:rPr lang="en-US" sz="2000" dirty="0"/>
                  <a:t>in </a:t>
                </a:r>
                <a:r>
                  <a:rPr lang="en-US" sz="2000" dirty="0" smtClean="0"/>
                  <a:t>binary logistic </a:t>
                </a:r>
                <a:r>
                  <a:rPr lang="en-US" sz="2000" dirty="0"/>
                  <a:t>regression we fit a linear model to predict the </a:t>
                </a:r>
                <a:r>
                  <a:rPr lang="en-US" sz="2000" b="1" dirty="0"/>
                  <a:t>log odds </a:t>
                </a:r>
                <a:r>
                  <a:rPr lang="en-US" sz="2000" dirty="0" smtClean="0"/>
                  <a:t>of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i="1">
                        <a:latin typeface="Cambria Math" panose="02040503050406030204" pitchFamily="18" charset="0"/>
                      </a:rPr>
                      <m:t>=1</m:t>
                    </m:r>
                  </m:oMath>
                </a14:m>
                <a:r>
                  <a:rPr lang="en-US" sz="2000" dirty="0" smtClean="0"/>
                  <a:t> and from the log odds, we can compute the predicted probability </a:t>
                </a:r>
                <a14:m>
                  <m:oMath xmlns:m="http://schemas.openxmlformats.org/officeDocument/2006/math">
                    <m:r>
                      <a:rPr lang="en-US" sz="2000" i="1">
                        <a:latin typeface="Cambria Math" panose="02040503050406030204" pitchFamily="18" charset="0"/>
                      </a:rPr>
                      <m:t>𝑝</m:t>
                    </m:r>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i="1">
                            <a:latin typeface="Cambria Math" panose="02040503050406030204" pitchFamily="18" charset="0"/>
                          </a:rPr>
                          <m:t>=1</m:t>
                        </m:r>
                      </m:e>
                    </m:d>
                  </m:oMath>
                </a14:m>
                <a:endParaRPr lang="en-US" sz="2000" dirty="0" smtClean="0"/>
              </a:p>
              <a:p>
                <a:pPr>
                  <a:buFont typeface="Arial" panose="020B0604020202020204" pitchFamily="34" charset="0"/>
                  <a:buChar char="•"/>
                </a:pPr>
                <a:endParaRPr lang="en-US" sz="2000" dirty="0" smtClean="0"/>
              </a:p>
              <a:p>
                <a:pPr>
                  <a:buFont typeface="Arial" panose="020B0604020202020204" pitchFamily="34" charset="0"/>
                  <a:buChar char="•"/>
                </a:pPr>
                <a:r>
                  <a:rPr lang="en-US" sz="2000" dirty="0" smtClean="0"/>
                  <a:t>For instance, suppose that based on gender, age, and estimated income, we want to predict whether a user will purchase a product advertised on her social media platform.  The logistic model assumes that:</a:t>
                </a:r>
              </a:p>
              <a:p>
                <a:r>
                  <a:rPr lang="en-US" sz="2000" dirty="0"/>
                  <a:t>	</a:t>
                </a:r>
                <a:r>
                  <a:rPr lang="en-US" sz="2000" dirty="0" smtClean="0"/>
                  <a:t>		</a:t>
                </a:r>
                <a14:m>
                  <m:oMath xmlns:m="http://schemas.openxmlformats.org/officeDocument/2006/math">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𝑝𝑢𝑟𝑐h𝑎𝑠</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m:t>
                            </m:r>
                          </m:sup>
                        </m:sSup>
                        <m:r>
                          <a:rPr lang="en-US" sz="2000" b="0" i="1" smtClean="0">
                            <a:latin typeface="Cambria Math" panose="02040503050406030204" pitchFamily="18" charset="0"/>
                          </a:rPr>
                          <m:t>=1</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𝑠𝑖𝑔𝑚𝑜𝑖𝑑</m:t>
                        </m:r>
                        <m:r>
                          <a:rPr lang="en-US" sz="2000" b="0" i="1" smtClean="0">
                            <a:latin typeface="Cambria Math" panose="02040503050406030204" pitchFamily="18" charset="0"/>
                          </a:rPr>
                          <m:t> (</m:t>
                        </m:r>
                        <m:r>
                          <a:rPr lang="en-US" sz="2000" b="0" i="1" smtClean="0">
                            <a:latin typeface="Cambria Math" panose="02040503050406030204" pitchFamily="18" charset="0"/>
                          </a:rPr>
                          <m:t>𝑤</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𝑎𝑔</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𝑖</m:t>
                            </m:r>
                          </m:e>
                        </m:d>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r>
                      <a:rPr lang="en-US" sz="2000" b="0" i="1" smtClean="0">
                        <a:latin typeface="Cambria Math" panose="02040503050406030204" pitchFamily="18" charset="0"/>
                      </a:rPr>
                      <m:t>𝑔𝑒𝑛𝑑𝑒</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𝑟</m:t>
                        </m:r>
                      </m:e>
                      <m: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𝑖</m:t>
                            </m:r>
                          </m:e>
                        </m:d>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r>
                      <a:rPr lang="en-US" sz="2000" b="0" i="1" smtClean="0">
                        <a:latin typeface="Cambria Math" panose="02040503050406030204" pitchFamily="18" charset="0"/>
                      </a:rPr>
                      <m:t>𝑠𝑎𝑙𝑎𝑟</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𝑦</m:t>
                        </m:r>
                      </m:e>
                      <m: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𝑖</m:t>
                            </m:r>
                          </m:e>
                        </m:d>
                      </m:sup>
                    </m:sSup>
                    <m:r>
                      <a:rPr lang="en-US" sz="2000" b="0" i="1" smtClean="0">
                        <a:latin typeface="Cambria Math" panose="02040503050406030204" pitchFamily="18" charset="0"/>
                      </a:rPr>
                      <m:t>+</m:t>
                    </m:r>
                    <m:r>
                      <a:rPr lang="en-US" sz="2000" b="0" i="1" smtClean="0">
                        <a:latin typeface="Cambria Math" panose="02040503050406030204" pitchFamily="18" charset="0"/>
                      </a:rPr>
                      <m:t>𝑏</m:t>
                    </m:r>
                    <m:r>
                      <a:rPr lang="en-US" sz="2000" b="0" i="0" smtClean="0">
                        <a:latin typeface="Cambria Math" panose="02040503050406030204" pitchFamily="18" charset="0"/>
                      </a:rPr>
                      <m:t>)</m:t>
                    </m:r>
                  </m:oMath>
                </a14:m>
                <a:endParaRPr lang="en-US" sz="2000" dirty="0" smtClean="0"/>
              </a:p>
              <a:p>
                <a:pPr marL="342900" indent="-342900">
                  <a:buFont typeface="Arial" panose="020B0604020202020204" pitchFamily="34" charset="0"/>
                  <a:buChar char="•"/>
                </a:pPr>
                <a:r>
                  <a:rPr lang="en-US" sz="2000" dirty="0" smtClean="0"/>
                  <a:t>In what follows we explain how the parameters </a:t>
                </a:r>
                <a14:m>
                  <m:oMath xmlns:m="http://schemas.openxmlformats.org/officeDocument/2006/math">
                    <m:r>
                      <a:rPr lang="en-US" sz="2000" b="1" i="1" smtClean="0">
                        <a:latin typeface="Cambria Math" panose="02040503050406030204" pitchFamily="18" charset="0"/>
                      </a:rPr>
                      <m:t>𝒘</m:t>
                    </m:r>
                  </m:oMath>
                </a14:m>
                <a:r>
                  <a:rPr lang="en-US" sz="2000" b="1" dirty="0" smtClean="0"/>
                  <a:t> </a:t>
                </a:r>
                <a:r>
                  <a:rPr lang="en-US" sz="2000" dirty="0" smtClean="0"/>
                  <a:t>and b can be estimated from the training data. Once these parameters are estimated, we can use the above formula to predict the probability that any new user (not in the training set) will purchase given their age, gender, and salary range.</a:t>
                </a:r>
                <a:endParaRPr lang="en-US" sz="2000" b="1" dirty="0" smtClean="0"/>
              </a:p>
              <a:p>
                <a:endParaRPr lang="en-US" sz="2000" dirty="0"/>
              </a:p>
            </p:txBody>
          </p:sp>
        </mc:Choice>
        <mc:Fallback xmlns="">
          <p:sp>
            <p:nvSpPr>
              <p:cNvPr id="4" name="Rectangle 3"/>
              <p:cNvSpPr>
                <a:spLocks noRot="1" noChangeAspect="1" noMove="1" noResize="1" noEditPoints="1" noAdjustHandles="1" noChangeArrowheads="1" noChangeShapeType="1" noTextEdit="1"/>
              </p:cNvSpPr>
              <p:nvPr/>
            </p:nvSpPr>
            <p:spPr>
              <a:xfrm>
                <a:off x="727586" y="606220"/>
                <a:ext cx="11228439" cy="6485814"/>
              </a:xfrm>
              <a:prstGeom prst="rect">
                <a:avLst/>
              </a:prstGeom>
              <a:blipFill>
                <a:blip r:embed="rId2"/>
                <a:stretch>
                  <a:fillRect l="-543" t="-470" r="-869"/>
                </a:stretch>
              </a:blipFill>
            </p:spPr>
            <p:txBody>
              <a:bodyPr/>
              <a:lstStyle/>
              <a:p>
                <a:r>
                  <a:rPr lang="en-US">
                    <a:noFill/>
                  </a:rPr>
                  <a:t> </a:t>
                </a:r>
              </a:p>
            </p:txBody>
          </p:sp>
        </mc:Fallback>
      </mc:AlternateContent>
    </p:spTree>
    <p:extLst>
      <p:ext uri="{BB962C8B-B14F-4D97-AF65-F5344CB8AC3E}">
        <p14:creationId xmlns:p14="http://schemas.microsoft.com/office/powerpoint/2010/main" val="258126346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964692"/>
            <a:ext cx="7729728" cy="893605"/>
          </a:xfrm>
        </p:spPr>
        <p:txBody>
          <a:bodyPr>
            <a:normAutofit fontScale="90000"/>
          </a:bodyPr>
          <a:lstStyle/>
          <a:p>
            <a:r>
              <a:rPr lang="en-US" dirty="0" smtClean="0"/>
              <a:t>Logistic Regression: Estimating Model parameters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2786" y="2109020"/>
                <a:ext cx="11783962" cy="4041057"/>
              </a:xfrm>
            </p:spPr>
            <p:txBody>
              <a:bodyPr>
                <a:normAutofit/>
              </a:bodyPr>
              <a:lstStyle/>
              <a:p>
                <a:pPr>
                  <a:tabLst>
                    <a:tab pos="58738" algn="l"/>
                  </a:tabLst>
                </a:pPr>
                <a:r>
                  <a:rPr lang="en-US" dirty="0" smtClean="0"/>
                  <a:t>In logistic regression, we are interested to predict the probability of each target class.  Therefore, we can say that, the target variable we want to predict, </a:t>
                </a:r>
                <a14:m>
                  <m:oMath xmlns:m="http://schemas.openxmlformats.org/officeDocument/2006/math">
                    <m:sSup>
                      <m:sSupPr>
                        <m:ctrlPr>
                          <a:rPr lang="en-US" b="0" i="1" smtClean="0">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oMath>
                </a14:m>
                <a:r>
                  <a:rPr lang="en-US" dirty="0" smtClean="0"/>
                  <a:t>,  is a random variable with two </a:t>
                </a:r>
                <a:r>
                  <a:rPr lang="en-US" dirty="0"/>
                  <a:t>possible outcomes </a:t>
                </a:r>
                <a:r>
                  <a:rPr lang="en-US" dirty="0" smtClean="0"/>
                  <a:t>(</a:t>
                </a:r>
                <a14:m>
                  <m:oMath xmlns:m="http://schemas.openxmlformats.org/officeDocument/2006/math">
                    <m:sSup>
                      <m:sSupPr>
                        <m:ctrlPr>
                          <a:rPr lang="en-US" b="0" i="1" smtClean="0">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r>
                      <a:rPr lang="en-US" b="0" i="1" smtClean="0">
                        <a:latin typeface="Cambria Math" panose="02040503050406030204" pitchFamily="18" charset="0"/>
                      </a:rPr>
                      <m:t>  </m:t>
                    </m:r>
                  </m:oMath>
                </a14:m>
                <a:r>
                  <a:rPr lang="en-US" dirty="0" smtClean="0"/>
                  <a:t>=</a:t>
                </a:r>
                <a:r>
                  <a:rPr lang="en-US" dirty="0"/>
                  <a:t>1,</a:t>
                </a:r>
                <a14:m>
                  <m:oMath xmlns:m="http://schemas.openxmlformats.org/officeDocument/2006/math">
                    <m:sSup>
                      <m:sSupPr>
                        <m:ctrlPr>
                          <a:rPr lang="en-US" b="0" i="1" smtClean="0">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r>
                              <a:rPr lang="en-US" b="0" i="1" smtClean="0">
                                <a:latin typeface="Cambria Math" panose="02040503050406030204" pitchFamily="18" charset="0"/>
                              </a:rPr>
                              <m:t> </m:t>
                            </m:r>
                          </m:e>
                        </m:acc>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oMath>
                </a14:m>
                <a:r>
                  <a:rPr lang="en-US" dirty="0"/>
                  <a:t>=0) </a:t>
                </a:r>
                <a:r>
                  <a:rPr lang="en-US" dirty="0" smtClean="0"/>
                  <a:t> and can be assumed to have a Bernoulli distribution:</a:t>
                </a:r>
              </a:p>
              <a:p>
                <a:pPr marL="0" indent="0">
                  <a:buNone/>
                  <a:tabLst>
                    <a:tab pos="58738" algn="l"/>
                  </a:tabLst>
                </a:pPr>
                <a:r>
                  <a:rPr lang="en-US" dirty="0"/>
                  <a:t>	</a:t>
                </a:r>
                <a:r>
                  <a:rPr lang="en-US" dirty="0" smtClean="0"/>
                  <a:t>		</a:t>
                </a:r>
                <a14:m>
                  <m:oMath xmlns:m="http://schemas.openxmlformats.org/officeDocument/2006/math">
                    <m:sSup>
                      <m:sSupPr>
                        <m:ctrlPr>
                          <a:rPr lang="en-US" b="0" i="1" dirty="0" smtClean="0">
                            <a:latin typeface="Cambria Math" panose="02040503050406030204" pitchFamily="18" charset="0"/>
                            <a:ea typeface="Cambria Math" panose="02040503050406030204" pitchFamily="18" charset="0"/>
                          </a:rPr>
                        </m:ctrlPr>
                      </m:sSupPr>
                      <m:e>
                        <m:acc>
                          <m:accPr>
                            <m:chr m:val="̂"/>
                            <m:ctrlPr>
                              <a:rPr lang="en-US" i="1" dirty="0" smtClean="0">
                                <a:latin typeface="Cambria Math" panose="02040503050406030204" pitchFamily="18" charset="0"/>
                                <a:ea typeface="Cambria Math" panose="02040503050406030204" pitchFamily="18" charset="0"/>
                              </a:rPr>
                            </m:ctrlPr>
                          </m:accPr>
                          <m:e>
                            <m:r>
                              <a:rPr lang="en-US" b="0" i="1" dirty="0" smtClean="0">
                                <a:latin typeface="Cambria Math" panose="02040503050406030204" pitchFamily="18" charset="0"/>
                                <a:ea typeface="Cambria Math" panose="02040503050406030204" pitchFamily="18" charset="0"/>
                              </a:rPr>
                              <m:t>𝑦</m:t>
                            </m:r>
                          </m:e>
                        </m:acc>
                      </m:e>
                      <m:sup>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𝑖</m:t>
                        </m:r>
                        <m:r>
                          <a:rPr lang="en-US" b="0" i="1" dirty="0" smtClean="0">
                            <a:latin typeface="Cambria Math" panose="02040503050406030204" pitchFamily="18" charset="0"/>
                            <a:ea typeface="Cambria Math" panose="02040503050406030204" pitchFamily="18" charset="0"/>
                          </a:rPr>
                          <m:t>)</m:t>
                        </m:r>
                      </m:sup>
                    </m:sSup>
                    <m:r>
                      <a:rPr lang="en-US" b="0" i="0" dirty="0" smtClean="0">
                        <a:latin typeface="Cambria Math" panose="02040503050406030204" pitchFamily="18" charset="0"/>
                        <a:ea typeface="Cambria Math" panose="02040503050406030204" pitchFamily="18" charset="0"/>
                      </a:rPr>
                      <m:t>|</m:t>
                    </m:r>
                    <m:sSup>
                      <m:sSupPr>
                        <m:ctrlPr>
                          <a:rPr lang="en-US" b="0" i="1" dirty="0" smtClean="0">
                            <a:latin typeface="Cambria Math" panose="02040503050406030204" pitchFamily="18" charset="0"/>
                            <a:ea typeface="Cambria Math" panose="02040503050406030204" pitchFamily="18" charset="0"/>
                          </a:rPr>
                        </m:ctrlPr>
                      </m:sSupPr>
                      <m:e>
                        <m:r>
                          <m:rPr>
                            <m:sty m:val="p"/>
                          </m:rPr>
                          <a:rPr lang="en-US" b="0" i="0" dirty="0" smtClean="0">
                            <a:latin typeface="Cambria Math" panose="02040503050406030204" pitchFamily="18" charset="0"/>
                            <a:ea typeface="Cambria Math" panose="02040503050406030204" pitchFamily="18" charset="0"/>
                          </a:rPr>
                          <m:t>x</m:t>
                        </m:r>
                      </m:e>
                      <m:sup>
                        <m:d>
                          <m:dPr>
                            <m:ctrlPr>
                              <a:rPr lang="en-US" b="0" i="1" dirty="0" smtClean="0">
                                <a:latin typeface="Cambria Math" panose="02040503050406030204" pitchFamily="18" charset="0"/>
                                <a:ea typeface="Cambria Math" panose="02040503050406030204" pitchFamily="18" charset="0"/>
                              </a:rPr>
                            </m:ctrlPr>
                          </m:dPr>
                          <m:e>
                            <m:r>
                              <m:rPr>
                                <m:sty m:val="p"/>
                              </m:rPr>
                              <a:rPr lang="en-US" b="0" i="0" dirty="0" smtClean="0">
                                <a:latin typeface="Cambria Math" panose="02040503050406030204" pitchFamily="18" charset="0"/>
                                <a:ea typeface="Cambria Math" panose="02040503050406030204" pitchFamily="18" charset="0"/>
                              </a:rPr>
                              <m:t>i</m:t>
                            </m:r>
                          </m:e>
                        </m:d>
                      </m:sup>
                    </m:sSup>
                    <m:r>
                      <a:rPr lang="en-US" dirty="0">
                        <a:latin typeface="Cambria Math" panose="02040503050406030204" pitchFamily="18" charset="0"/>
                        <a:ea typeface="Cambria Math" panose="02040503050406030204" pitchFamily="18" charset="0"/>
                      </a:rPr>
                      <m:t>~</m:t>
                    </m:r>
                    <m:r>
                      <m:rPr>
                        <m:sty m:val="p"/>
                      </m:rPr>
                      <a:rPr lang="en-US" dirty="0">
                        <a:latin typeface="Cambria Math" panose="02040503050406030204" pitchFamily="18" charset="0"/>
                        <a:ea typeface="Cambria Math" panose="02040503050406030204" pitchFamily="18" charset="0"/>
                      </a:rPr>
                      <m:t>Bernoulli</m:t>
                    </m:r>
                    <m:r>
                      <a:rPr lang="en-US" dirty="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m:rPr>
                            <m:sty m:val="p"/>
                          </m:rPr>
                          <a:rPr lang="en-US" b="0" i="0" dirty="0" smtClean="0">
                            <a:latin typeface="Cambria Math" panose="02040503050406030204" pitchFamily="18" charset="0"/>
                            <a:ea typeface="Cambria Math" panose="02040503050406030204" pitchFamily="18" charset="0"/>
                          </a:rPr>
                          <m:t>p</m:t>
                        </m:r>
                      </m:e>
                      <m:sub>
                        <m:r>
                          <m:rPr>
                            <m:sty m:val="p"/>
                          </m:rPr>
                          <a:rPr lang="en-US" b="0" i="0" dirty="0" smtClean="0">
                            <a:latin typeface="Cambria Math" panose="02040503050406030204" pitchFamily="18" charset="0"/>
                            <a:ea typeface="Cambria Math" panose="02040503050406030204" pitchFamily="18" charset="0"/>
                          </a:rPr>
                          <m:t>i</m:t>
                        </m:r>
                      </m:sub>
                    </m:sSub>
                    <m:r>
                      <a:rPr lang="en-US" dirty="0">
                        <a:latin typeface="Cambria Math" panose="02040503050406030204" pitchFamily="18" charset="0"/>
                        <a:ea typeface="Cambria Math" panose="02040503050406030204" pitchFamily="18" charset="0"/>
                      </a:rPr>
                      <m:t>)</m:t>
                    </m:r>
                  </m:oMath>
                </a14:m>
                <a:r>
                  <a:rPr lang="en-US" dirty="0"/>
                  <a:t> </a:t>
                </a:r>
                <a:endParaRPr lang="en-US" dirty="0" smtClean="0"/>
              </a:p>
              <a:p>
                <a:pPr marL="0" indent="0">
                  <a:buNone/>
                  <a:tabLst>
                    <a:tab pos="58738" algn="l"/>
                  </a:tabLst>
                </a:pPr>
                <a:r>
                  <a:rPr lang="en-US" dirty="0" smtClean="0"/>
                  <a:t>So for each observation </a:t>
                </a:r>
                <a14:m>
                  <m:oMath xmlns:m="http://schemas.openxmlformats.org/officeDocument/2006/math">
                    <m:r>
                      <a:rPr lang="en-US" b="0" i="1" smtClean="0">
                        <a:latin typeface="Cambria Math" panose="02040503050406030204" pitchFamily="18" charset="0"/>
                      </a:rPr>
                      <m:t>𝑖</m:t>
                    </m:r>
                  </m:oMath>
                </a14:m>
                <a:r>
                  <a:rPr lang="en-US" dirty="0" smtClean="0"/>
                  <a:t> in the training examples, the probability of observing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r>
                          <a:rPr lang="en-US" b="0" i="1" smtClean="0">
                            <a:latin typeface="Cambria Math" panose="02040503050406030204" pitchFamily="18" charset="0"/>
                          </a:rPr>
                          <m:t>𝑖</m:t>
                        </m:r>
                        <m:r>
                          <a:rPr lang="en-US" i="1">
                            <a:latin typeface="Cambria Math" panose="02040503050406030204" pitchFamily="18" charset="0"/>
                          </a:rPr>
                          <m:t>)</m:t>
                        </m:r>
                      </m:sup>
                    </m:sSup>
                    <m:r>
                      <a:rPr lang="en-US" b="0" i="0" smtClean="0">
                        <a:latin typeface="Cambria Math" panose="02040503050406030204" pitchFamily="18" charset="0"/>
                      </a:rPr>
                      <m:t> </m:t>
                    </m:r>
                  </m:oMath>
                </a14:m>
                <a:r>
                  <a:rPr lang="en-US" dirty="0" smtClean="0"/>
                  <a:t>given the feature vector </a:t>
                </a:r>
                <a14:m>
                  <m:oMath xmlns:m="http://schemas.openxmlformats.org/officeDocument/2006/math">
                    <m:sSup>
                      <m:sSupPr>
                        <m:ctrlPr>
                          <a:rPr lang="en-US" i="1" dirty="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𝑥</m:t>
                        </m:r>
                      </m:e>
                      <m:sup>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𝑖</m:t>
                        </m:r>
                        <m:r>
                          <a:rPr lang="en-US" i="1" dirty="0">
                            <a:latin typeface="Cambria Math" panose="02040503050406030204" pitchFamily="18" charset="0"/>
                            <a:ea typeface="Cambria Math" panose="02040503050406030204" pitchFamily="18" charset="0"/>
                          </a:rPr>
                          <m:t>)</m:t>
                        </m:r>
                      </m:sup>
                    </m:sSup>
                  </m:oMath>
                </a14:m>
                <a:r>
                  <a:rPr lang="en-US" dirty="0" smtClean="0"/>
                  <a:t>  is equal to: (based on slide 63)</a:t>
                </a:r>
              </a:p>
              <a:p>
                <a:pPr marL="0" indent="0">
                  <a:buNone/>
                  <a:tabLst>
                    <a:tab pos="58738" algn="l"/>
                  </a:tabLst>
                </a:pPr>
                <a:r>
                  <a:rPr lang="en-US" dirty="0"/>
                  <a:t>	</a:t>
                </a:r>
                <a:r>
                  <a:rPr lang="en-US" dirty="0" smtClean="0"/>
                  <a:t>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p>
                          <m:sSupPr>
                            <m:ctrlPr>
                              <a:rPr lang="en-US" b="0" i="1" dirty="0" smtClean="0">
                                <a:latin typeface="Cambria Math" panose="02040503050406030204" pitchFamily="18" charset="0"/>
                                <a:ea typeface="Cambria Math" panose="02040503050406030204" pitchFamily="18" charset="0"/>
                              </a:rPr>
                            </m:ctrlPr>
                          </m:sSupPr>
                          <m:e>
                            <m:acc>
                              <m:accPr>
                                <m:chr m:val="̂"/>
                                <m:ctrlPr>
                                  <a:rPr lang="en-US" i="1" dirty="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𝑦</m:t>
                                </m:r>
                              </m:e>
                            </m:acc>
                          </m:e>
                          <m:sup>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𝑖</m:t>
                                </m:r>
                              </m:e>
                            </m:d>
                          </m:sup>
                        </m:sSup>
                        <m:r>
                          <a:rPr lang="en-US" b="0" i="1" dirty="0" smtClean="0">
                            <a:latin typeface="Cambria Math" panose="02040503050406030204" pitchFamily="18" charset="0"/>
                            <a:ea typeface="Cambria Math" panose="02040503050406030204" pitchFamily="18" charset="0"/>
                          </a:rPr>
                          <m:t>=</m:t>
                        </m:r>
                        <m:sSup>
                          <m:sSupPr>
                            <m:ctrlPr>
                              <a:rPr lang="en-US" b="0"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𝑦</m:t>
                            </m:r>
                          </m:e>
                          <m:sup>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𝑖</m:t>
                            </m:r>
                            <m:r>
                              <a:rPr lang="en-US" b="0" i="1" dirty="0" smtClean="0">
                                <a:latin typeface="Cambria Math" panose="02040503050406030204" pitchFamily="18" charset="0"/>
                                <a:ea typeface="Cambria Math" panose="02040503050406030204" pitchFamily="18" charset="0"/>
                              </a:rPr>
                              <m:t>)</m:t>
                            </m:r>
                          </m:sup>
                        </m:sSup>
                        <m:r>
                          <a:rPr lang="en-US" b="0" i="1" dirty="0" smtClean="0">
                            <a:latin typeface="Cambria Math" panose="02040503050406030204" pitchFamily="18" charset="0"/>
                            <a:ea typeface="Cambria Math" panose="02040503050406030204" pitchFamily="18" charset="0"/>
                          </a:rPr>
                          <m:t>|</m:t>
                        </m:r>
                        <m:sSup>
                          <m:sSupPr>
                            <m:ctrlPr>
                              <a:rPr lang="en-US" b="0"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𝑥</m:t>
                            </m:r>
                          </m:e>
                          <m:sup>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𝑖</m:t>
                                </m:r>
                              </m:e>
                            </m:d>
                          </m:sup>
                        </m:sSup>
                      </m:e>
                    </m:d>
                    <m:r>
                      <a:rPr lang="en-US" b="0" i="1" dirty="0" smtClean="0">
                        <a:latin typeface="Cambria Math" panose="02040503050406030204" pitchFamily="18" charset="0"/>
                        <a:ea typeface="Cambria Math" panose="02040503050406030204" pitchFamily="18" charset="0"/>
                      </a:rPr>
                      <m:t>=</m:t>
                    </m:r>
                    <m:sSubSup>
                      <m:sSubSupPr>
                        <m:ctrlPr>
                          <a:rPr lang="en-US" b="0" i="1" dirty="0" smtClean="0">
                            <a:latin typeface="Cambria Math" panose="02040503050406030204" pitchFamily="18" charset="0"/>
                            <a:ea typeface="Cambria Math" panose="02040503050406030204" pitchFamily="18" charset="0"/>
                          </a:rPr>
                        </m:ctrlPr>
                      </m:sSubSupPr>
                      <m:e>
                        <m:r>
                          <a:rPr lang="en-US" b="0" i="1" dirty="0" smtClean="0">
                            <a:latin typeface="Cambria Math" panose="02040503050406030204" pitchFamily="18" charset="0"/>
                            <a:ea typeface="Cambria Math" panose="02040503050406030204" pitchFamily="18" charset="0"/>
                          </a:rPr>
                          <m:t>𝑝</m:t>
                        </m:r>
                      </m:e>
                      <m:sub>
                        <m:r>
                          <a:rPr lang="en-US" b="0" i="1" dirty="0" smtClean="0">
                            <a:latin typeface="Cambria Math" panose="02040503050406030204" pitchFamily="18" charset="0"/>
                            <a:ea typeface="Cambria Math" panose="02040503050406030204" pitchFamily="18" charset="0"/>
                          </a:rPr>
                          <m:t>𝑖</m:t>
                        </m:r>
                      </m:sub>
                      <m:sup>
                        <m:sSup>
                          <m:sSupPr>
                            <m:ctrlPr>
                              <a:rPr lang="en-US" b="0"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𝑦</m:t>
                            </m:r>
                          </m:e>
                          <m:sup>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𝑖</m:t>
                                </m:r>
                              </m:e>
                            </m:d>
                          </m:sup>
                        </m:sSup>
                      </m:sup>
                    </m:sSubSup>
                    <m:sSup>
                      <m:sSupPr>
                        <m:ctrlPr>
                          <a:rPr lang="en-US" b="0" i="1" dirty="0" smtClean="0">
                            <a:latin typeface="Cambria Math" panose="02040503050406030204" pitchFamily="18" charset="0"/>
                            <a:ea typeface="Cambria Math" panose="02040503050406030204" pitchFamily="18" charset="0"/>
                          </a:rPr>
                        </m:ctrlPr>
                      </m:sSupPr>
                      <m:e>
                        <m:sSup>
                          <m:sSupPr>
                            <m:ctrlPr>
                              <a:rPr lang="en-US" b="0" i="1" dirty="0" smtClean="0">
                                <a:latin typeface="Cambria Math" panose="02040503050406030204" pitchFamily="18" charset="0"/>
                                <a:ea typeface="Cambria Math" panose="02040503050406030204" pitchFamily="18" charset="0"/>
                              </a:rPr>
                            </m:ctrlPr>
                          </m:sSupPr>
                          <m:e>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1−</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𝑝</m:t>
                                    </m:r>
                                  </m:e>
                                  <m:sub>
                                    <m:r>
                                      <a:rPr lang="en-US" b="0" i="1" dirty="0" smtClean="0">
                                        <a:latin typeface="Cambria Math" panose="02040503050406030204" pitchFamily="18" charset="0"/>
                                        <a:ea typeface="Cambria Math" panose="02040503050406030204" pitchFamily="18" charset="0"/>
                                      </a:rPr>
                                      <m:t>𝑖</m:t>
                                    </m:r>
                                  </m:sub>
                                </m:sSub>
                              </m:e>
                            </m:d>
                          </m:e>
                          <m:sup>
                            <m:r>
                              <a:rPr lang="en-US" b="0" i="1" dirty="0" smtClean="0">
                                <a:latin typeface="Cambria Math" panose="02040503050406030204" pitchFamily="18" charset="0"/>
                                <a:ea typeface="Cambria Math" panose="02040503050406030204" pitchFamily="18" charset="0"/>
                              </a:rPr>
                              <m:t>1−</m:t>
                            </m:r>
                            <m:r>
                              <a:rPr lang="en-US" b="0" i="1" dirty="0" smtClean="0">
                                <a:latin typeface="Cambria Math" panose="02040503050406030204" pitchFamily="18" charset="0"/>
                                <a:ea typeface="Cambria Math" panose="02040503050406030204" pitchFamily="18" charset="0"/>
                              </a:rPr>
                              <m:t>𝑦</m:t>
                            </m:r>
                          </m:sup>
                        </m:sSup>
                      </m:e>
                      <m:sup>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𝑖</m:t>
                            </m:r>
                          </m:e>
                        </m:d>
                      </m:sup>
                    </m:sSup>
                  </m:oMath>
                </a14:m>
                <a:endParaRPr lang="en-US" dirty="0" smtClean="0"/>
              </a:p>
              <a:p>
                <a:pPr marL="0" indent="0">
                  <a:buNone/>
                  <a:tabLst>
                    <a:tab pos="58738" algn="l"/>
                  </a:tabLst>
                </a:pPr>
                <a:r>
                  <a:rPr lang="en-US" dirty="0" smtClean="0"/>
                  <a:t>Where </a:t>
                </a:r>
                <a14:m>
                  <m:oMath xmlns:m="http://schemas.openxmlformats.org/officeDocument/2006/math">
                    <m:sSup>
                      <m:sSupPr>
                        <m:ctrlPr>
                          <a:rPr lang="en-US" i="1" dirty="0">
                            <a:latin typeface="Cambria Math" panose="02040503050406030204" pitchFamily="18" charset="0"/>
                            <a:ea typeface="Cambria Math" panose="02040503050406030204" pitchFamily="18" charset="0"/>
                          </a:rPr>
                        </m:ctrlPr>
                      </m:sSupPr>
                      <m:e>
                        <m:acc>
                          <m:accPr>
                            <m:chr m:val="̂"/>
                            <m:ctrlPr>
                              <a:rPr lang="en-US" i="1" dirty="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𝑦</m:t>
                            </m:r>
                          </m:e>
                        </m:acc>
                      </m:e>
                      <m:sup>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𝑖</m:t>
                            </m:r>
                          </m:e>
                        </m:d>
                      </m:sup>
                    </m:sSup>
                  </m:oMath>
                </a14:m>
                <a:r>
                  <a:rPr lang="en-US" dirty="0" smtClean="0"/>
                  <a:t> is the predicted class, </a:t>
                </a:r>
                <a14:m>
                  <m:oMath xmlns:m="http://schemas.openxmlformats.org/officeDocument/2006/math">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𝑦</m:t>
                        </m:r>
                      </m:e>
                      <m:sup>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𝑖</m:t>
                        </m:r>
                        <m:r>
                          <a:rPr lang="en-US" i="1" dirty="0">
                            <a:latin typeface="Cambria Math" panose="02040503050406030204" pitchFamily="18" charset="0"/>
                            <a:ea typeface="Cambria Math" panose="02040503050406030204" pitchFamily="18" charset="0"/>
                          </a:rPr>
                          <m:t>)</m:t>
                        </m:r>
                      </m:sup>
                    </m:sSup>
                  </m:oMath>
                </a14:m>
                <a:r>
                  <a:rPr lang="en-US" dirty="0" smtClean="0"/>
                  <a:t> is the actual class and parameter </a:t>
                </a:r>
                <a14:m>
                  <m:oMath xmlns:m="http://schemas.openxmlformats.org/officeDocument/2006/math">
                    <m:sSub>
                      <m:sSubPr>
                        <m:ctrlPr>
                          <a:rPr lang="en-US" b="0" i="1" dirty="0" smtClean="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𝑝</m:t>
                        </m:r>
                      </m:e>
                      <m:sub>
                        <m:r>
                          <a:rPr lang="en-US" b="0" i="1" dirty="0" smtClean="0">
                            <a:latin typeface="Cambria Math" panose="02040503050406030204" pitchFamily="18" charset="0"/>
                            <a:ea typeface="Cambria Math" panose="02040503050406030204" pitchFamily="18" charset="0"/>
                          </a:rPr>
                          <m:t>𝑖</m:t>
                        </m:r>
                      </m:sub>
                    </m:sSub>
                  </m:oMath>
                </a14:m>
                <a:r>
                  <a:rPr lang="en-US" dirty="0" smtClean="0"/>
                  <a:t> is the predicted probability for class 1: </a:t>
                </a:r>
                <a14:m>
                  <m:oMath xmlns:m="http://schemas.openxmlformats.org/officeDocument/2006/math">
                    <m:r>
                      <m:rPr>
                        <m:sty m:val="p"/>
                      </m:rPr>
                      <a:rPr lang="en-US" b="0" i="0" dirty="0" smtClean="0">
                        <a:latin typeface="Cambria Math" panose="02040503050406030204" pitchFamily="18" charset="0"/>
                        <a:ea typeface="Cambria Math" panose="02040503050406030204" pitchFamily="18" charset="0"/>
                      </a:rPr>
                      <m:t>p</m:t>
                    </m:r>
                    <m:d>
                      <m:dPr>
                        <m:ctrlPr>
                          <a:rPr lang="en-US" b="0" i="1" dirty="0" smtClean="0">
                            <a:latin typeface="Cambria Math" panose="02040503050406030204" pitchFamily="18" charset="0"/>
                            <a:ea typeface="Cambria Math" panose="02040503050406030204" pitchFamily="18" charset="0"/>
                          </a:rPr>
                        </m:ctrlPr>
                      </m:dPr>
                      <m:e>
                        <m:sSup>
                          <m:sSupPr>
                            <m:ctrlPr>
                              <a:rPr lang="en-US" b="0" i="1" dirty="0" smtClean="0">
                                <a:latin typeface="Cambria Math" panose="02040503050406030204" pitchFamily="18" charset="0"/>
                                <a:ea typeface="Cambria Math" panose="02040503050406030204" pitchFamily="18" charset="0"/>
                              </a:rPr>
                            </m:ctrlPr>
                          </m:sSupPr>
                          <m:e>
                            <m:acc>
                              <m:accPr>
                                <m:chr m:val="̂"/>
                                <m:ctrlPr>
                                  <a:rPr lang="en-US" i="1" dirty="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𝑦</m:t>
                                </m:r>
                              </m:e>
                            </m:acc>
                          </m:e>
                          <m:sup>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𝑖</m:t>
                                </m:r>
                              </m:e>
                            </m:d>
                          </m:sup>
                        </m:sSup>
                        <m:r>
                          <a:rPr lang="en-US" b="0" i="1" dirty="0" smtClean="0">
                            <a:latin typeface="Cambria Math" panose="02040503050406030204" pitchFamily="18" charset="0"/>
                            <a:ea typeface="Cambria Math" panose="02040503050406030204" pitchFamily="18" charset="0"/>
                          </a:rPr>
                          <m:t>=1</m:t>
                        </m:r>
                      </m:e>
                    </m:d>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𝑠𝑖𝑔𝑚𝑜𝑖𝑑</m:t>
                    </m:r>
                    <m:r>
                      <a:rPr lang="en-US" b="0" i="1" dirty="0" smtClean="0">
                        <a:latin typeface="Cambria Math" panose="02040503050406030204" pitchFamily="18" charset="0"/>
                        <a:ea typeface="Cambria Math" panose="02040503050406030204" pitchFamily="18" charset="0"/>
                      </a:rPr>
                      <m:t>(</m:t>
                    </m:r>
                    <m:sSup>
                      <m:sSupPr>
                        <m:ctrlPr>
                          <a:rPr lang="en-US" b="1" i="1" dirty="0" smtClean="0">
                            <a:latin typeface="Cambria Math" panose="02040503050406030204" pitchFamily="18" charset="0"/>
                            <a:ea typeface="Cambria Math" panose="02040503050406030204" pitchFamily="18" charset="0"/>
                          </a:rPr>
                        </m:ctrlPr>
                      </m:sSupPr>
                      <m:e>
                        <m:r>
                          <a:rPr lang="en-US" b="1" i="1" dirty="0" smtClean="0">
                            <a:latin typeface="Cambria Math" panose="02040503050406030204" pitchFamily="18" charset="0"/>
                            <a:ea typeface="Cambria Math" panose="02040503050406030204" pitchFamily="18" charset="0"/>
                          </a:rPr>
                          <m:t>𝒘</m:t>
                        </m:r>
                      </m:e>
                      <m:sup>
                        <m:r>
                          <a:rPr lang="en-US" b="1" i="1" dirty="0" smtClean="0">
                            <a:latin typeface="Cambria Math" panose="02040503050406030204" pitchFamily="18" charset="0"/>
                            <a:ea typeface="Cambria Math" panose="02040503050406030204" pitchFamily="18" charset="0"/>
                          </a:rPr>
                          <m:t>𝑻</m:t>
                        </m:r>
                      </m:sup>
                    </m:sSup>
                    <m:sSup>
                      <m:sSupPr>
                        <m:ctrlPr>
                          <a:rPr lang="en-US" i="1" dirty="0" smtClean="0">
                            <a:latin typeface="Cambria Math" panose="02040503050406030204" pitchFamily="18" charset="0"/>
                            <a:ea typeface="Cambria Math" panose="02040503050406030204" pitchFamily="18" charset="0"/>
                          </a:rPr>
                        </m:ctrlPr>
                      </m:sSupPr>
                      <m:e>
                        <m:r>
                          <a:rPr lang="en-US" b="1" i="1" dirty="0" smtClean="0">
                            <a:latin typeface="Cambria Math" panose="02040503050406030204" pitchFamily="18" charset="0"/>
                            <a:ea typeface="Cambria Math" panose="02040503050406030204" pitchFamily="18" charset="0"/>
                          </a:rPr>
                          <m:t>𝒙</m:t>
                        </m:r>
                      </m:e>
                      <m:sup>
                        <m:d>
                          <m:dPr>
                            <m:ctrlPr>
                              <a:rPr lang="en-US" i="1" dirty="0" smtClean="0">
                                <a:latin typeface="Cambria Math" panose="02040503050406030204" pitchFamily="18" charset="0"/>
                                <a:ea typeface="Cambria Math" panose="02040503050406030204" pitchFamily="18" charset="0"/>
                              </a:rPr>
                            </m:ctrlPr>
                          </m:dPr>
                          <m:e>
                            <m:r>
                              <a:rPr lang="en-US" i="1" dirty="0" smtClean="0">
                                <a:latin typeface="Cambria Math" panose="02040503050406030204" pitchFamily="18" charset="0"/>
                                <a:ea typeface="Cambria Math" panose="02040503050406030204" pitchFamily="18" charset="0"/>
                              </a:rPr>
                              <m:t>𝑖</m:t>
                            </m:r>
                          </m:e>
                        </m:d>
                      </m:sup>
                    </m:sSup>
                    <m:r>
                      <a:rPr lang="en-US" b="0" i="0" dirty="0" smtClean="0">
                        <a:latin typeface="Cambria Math" panose="02040503050406030204" pitchFamily="18" charset="0"/>
                        <a:ea typeface="Cambria Math" panose="02040503050406030204" pitchFamily="18" charset="0"/>
                      </a:rPr>
                      <m:t>+</m:t>
                    </m:r>
                    <m:r>
                      <m:rPr>
                        <m:sty m:val="p"/>
                      </m:rPr>
                      <a:rPr lang="en-US" b="0" i="0" dirty="0" smtClean="0">
                        <a:latin typeface="Cambria Math" panose="02040503050406030204" pitchFamily="18" charset="0"/>
                        <a:ea typeface="Cambria Math" panose="02040503050406030204" pitchFamily="18" charset="0"/>
                      </a:rPr>
                      <m:t>b</m:t>
                    </m:r>
                    <m:r>
                      <a:rPr lang="en-US" b="0" i="0" dirty="0" smtClean="0">
                        <a:latin typeface="Cambria Math" panose="02040503050406030204" pitchFamily="18" charset="0"/>
                        <a:ea typeface="Cambria Math" panose="02040503050406030204" pitchFamily="18" charset="0"/>
                      </a:rPr>
                      <m:t>)</m:t>
                    </m:r>
                    <m:r>
                      <a:rPr lang="en-US" b="1" i="1" dirty="0" smtClean="0">
                        <a:latin typeface="Cambria Math" panose="02040503050406030204" pitchFamily="18" charset="0"/>
                        <a:ea typeface="Cambria Math" panose="02040503050406030204" pitchFamily="18" charset="0"/>
                      </a:rPr>
                      <m:t> </m:t>
                    </m:r>
                  </m:oMath>
                </a14:m>
                <a:r>
                  <a:rPr lang="en-US" dirty="0" smtClean="0"/>
                  <a:t>(based on logistic model, slide 79)</a:t>
                </a:r>
              </a:p>
              <a:p>
                <a:pPr marL="0" indent="0">
                  <a:buNone/>
                </a:pPr>
                <a:r>
                  <a:rPr lang="en-US" dirty="0"/>
                  <a:t>	</a:t>
                </a:r>
                <a:r>
                  <a:rPr lang="en-US" dirty="0" smtClean="0"/>
                  <a:t> </a:t>
                </a:r>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2786" y="2109020"/>
                <a:ext cx="11783962" cy="4041057"/>
              </a:xfrm>
              <a:blipFill>
                <a:blip r:embed="rId3"/>
                <a:stretch>
                  <a:fillRect l="-2897" t="-905" b="-4977"/>
                </a:stretch>
              </a:blipFill>
            </p:spPr>
            <p:txBody>
              <a:bodyPr/>
              <a:lstStyle/>
              <a:p>
                <a:r>
                  <a:rPr lang="en-US">
                    <a:noFill/>
                  </a:rPr>
                  <a:t> </a:t>
                </a:r>
              </a:p>
            </p:txBody>
          </p:sp>
        </mc:Fallback>
      </mc:AlternateContent>
    </p:spTree>
    <p:extLst>
      <p:ext uri="{BB962C8B-B14F-4D97-AF65-F5344CB8AC3E}">
        <p14:creationId xmlns:p14="http://schemas.microsoft.com/office/powerpoint/2010/main" val="93778233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966263" y="4373071"/>
            <a:ext cx="3895201" cy="365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22787" y="184167"/>
            <a:ext cx="11508658" cy="893605"/>
          </a:xfrm>
        </p:spPr>
        <p:txBody>
          <a:bodyPr>
            <a:normAutofit fontScale="90000"/>
          </a:bodyPr>
          <a:lstStyle/>
          <a:p>
            <a:r>
              <a:rPr lang="en-US" dirty="0" smtClean="0"/>
              <a:t>Logistic Regression: Estimating Model parameters (Cont.) </a:t>
            </a:r>
            <a:endParaRPr lang="en-US" dirty="0"/>
          </a:p>
        </p:txBody>
      </p:sp>
      <p:sp>
        <p:nvSpPr>
          <p:cNvPr id="3" name="Content Placeholder 2"/>
          <p:cNvSpPr>
            <a:spLocks noGrp="1"/>
          </p:cNvSpPr>
          <p:nvPr>
            <p:ph idx="1"/>
          </p:nvPr>
        </p:nvSpPr>
        <p:spPr>
          <a:xfrm>
            <a:off x="422786" y="2109020"/>
            <a:ext cx="11783962" cy="3259393"/>
          </a:xfrm>
        </p:spPr>
        <p:txBody>
          <a:bodyPr>
            <a:normAutofit/>
          </a:bodyPr>
          <a:lstStyle/>
          <a:p>
            <a:endParaRPr lang="en-US" b="1" dirty="0" smtClean="0"/>
          </a:p>
          <a:p>
            <a:endParaRPr lang="en-US" b="1" dirty="0" smtClean="0"/>
          </a:p>
          <a:p>
            <a:endParaRPr lang="en-US" b="1" dirty="0" smtClean="0"/>
          </a:p>
          <a:p>
            <a:endParaRPr lang="en-US" b="1" dirty="0"/>
          </a:p>
          <a:p>
            <a:endParaRPr lang="en-US" b="1" dirty="0" smtClean="0"/>
          </a:p>
          <a:p>
            <a:endParaRPr lang="en-US" b="1" dirty="0"/>
          </a:p>
          <a:p>
            <a:endParaRPr lang="en-US" b="1" dirty="0" smtClean="0"/>
          </a:p>
        </p:txBody>
      </p:sp>
      <mc:AlternateContent xmlns:mc="http://schemas.openxmlformats.org/markup-compatibility/2006" xmlns:a14="http://schemas.microsoft.com/office/drawing/2010/main">
        <mc:Choice Requires="a14">
          <p:sp>
            <p:nvSpPr>
              <p:cNvPr id="5" name="Rectangle 4"/>
              <p:cNvSpPr/>
              <p:nvPr/>
            </p:nvSpPr>
            <p:spPr>
              <a:xfrm>
                <a:off x="-111793" y="1077772"/>
                <a:ext cx="11926529" cy="6523902"/>
              </a:xfrm>
              <a:prstGeom prst="rect">
                <a:avLst/>
              </a:prstGeom>
            </p:spPr>
            <p:txBody>
              <a:bodyPr wrap="square">
                <a:spAutoFit/>
              </a:bodyPr>
              <a:lstStyle/>
              <a:p>
                <a:pPr marL="285750" indent="-285750">
                  <a:buFont typeface="Arial" panose="020B0604020202020204" pitchFamily="34" charset="0"/>
                  <a:buChar char="•"/>
                  <a:tabLst>
                    <a:tab pos="58738" algn="l"/>
                  </a:tabLst>
                </a:pPr>
                <a:r>
                  <a:rPr lang="en-US" dirty="0" smtClean="0"/>
                  <a:t>Now we can use maximum likelihood estimation to estimate the parameters of logistic regression.</a:t>
                </a:r>
              </a:p>
              <a:p>
                <a:pPr marL="285750" indent="-285750">
                  <a:buFont typeface="Arial" panose="020B0604020202020204" pitchFamily="34" charset="0"/>
                  <a:buChar char="•"/>
                  <a:tabLst>
                    <a:tab pos="58738" algn="l"/>
                  </a:tabLst>
                </a:pPr>
                <a:r>
                  <a:rPr lang="en-US" dirty="0" smtClean="0"/>
                  <a:t>recall </a:t>
                </a:r>
                <a:r>
                  <a:rPr lang="en-US" dirty="0"/>
                  <a:t>that in maximum likelihood estimation we want to find the parameters </a:t>
                </a:r>
                <a14:m>
                  <m:oMath xmlns:m="http://schemas.openxmlformats.org/officeDocument/2006/math">
                    <m:r>
                      <a:rPr lang="en-US" i="1">
                        <a:latin typeface="Cambria Math" panose="02040503050406030204" pitchFamily="18" charset="0"/>
                      </a:rPr>
                      <m:t>𝜃</m:t>
                    </m:r>
                  </m:oMath>
                </a14:m>
                <a:r>
                  <a:rPr lang="en-US" dirty="0"/>
                  <a:t> which maximize the likelihood </a:t>
                </a:r>
                <a:r>
                  <a:rPr lang="en-US" dirty="0" smtClean="0"/>
                  <a:t>function</a:t>
                </a:r>
              </a:p>
              <a:p>
                <a:pPr algn="ctr"/>
                <a:r>
                  <a:rPr lang="en-US" dirty="0" smtClean="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𝜃</m:t>
                        </m:r>
                      </m:e>
                      <m:sup>
                        <m:r>
                          <a:rPr lang="en-US" i="1">
                            <a:latin typeface="Cambria Math" panose="02040503050406030204" pitchFamily="18" charset="0"/>
                          </a:rPr>
                          <m:t>∗</m:t>
                        </m:r>
                      </m:sup>
                    </m:sSup>
                    <m:r>
                      <a:rPr lang="en-US">
                        <a:latin typeface="Cambria Math" panose="02040503050406030204" pitchFamily="18" charset="0"/>
                      </a:rPr>
                      <m:t>=</m:t>
                    </m:r>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𝜃</m:t>
                        </m:r>
                      </m:sub>
                    </m:sSub>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func>
                          <m:funcPr>
                            <m:ctrlPr>
                              <a:rPr lang="en-US" i="1" smtClean="0">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𝑚𝑜𝑑𝑒𝑙</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sSup>
                                          <m:sSupPr>
                                            <m:ctrlPr>
                                              <a:rPr lang="en-US" i="1" smtClean="0">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r>
                                              <a:rPr lang="en-US" b="0" i="1" smtClean="0">
                                                <a:latin typeface="Cambria Math" panose="02040503050406030204" pitchFamily="18" charset="0"/>
                                              </a:rPr>
                                              <m:t> </m:t>
                                            </m:r>
                                            <m:r>
                                              <a:rPr lang="en-US" b="0" i="1" smtClean="0">
                                                <a:latin typeface="Cambria Math" panose="02040503050406030204" pitchFamily="18" charset="0"/>
                                              </a:rPr>
                                              <m:t>𝑖</m:t>
                                            </m:r>
                                            <m:r>
                                              <a:rPr lang="en-US" i="1">
                                                <a:latin typeface="Cambria Math" panose="02040503050406030204" pitchFamily="18" charset="0"/>
                                              </a:rPr>
                                              <m:t>)</m:t>
                                            </m:r>
                                          </m:sup>
                                        </m:sSup>
                                        <m:r>
                                          <a:rPr lang="en-US" b="1" i="1">
                                            <a:latin typeface="Cambria Math" panose="02040503050406030204" pitchFamily="18" charset="0"/>
                                          </a:rPr>
                                          <m:t>|</m:t>
                                        </m:r>
                                        <m:r>
                                          <a:rPr lang="en-US" b="1" i="1">
                                            <a:latin typeface="Cambria Math" panose="02040503050406030204" pitchFamily="18" charset="0"/>
                                          </a:rPr>
                                          <m:t>𝒙</m:t>
                                        </m:r>
                                      </m:e>
                                      <m:sup>
                                        <m:d>
                                          <m:dPr>
                                            <m:ctrlPr>
                                              <a:rPr lang="en-US" i="1">
                                                <a:latin typeface="Cambria Math" panose="02040503050406030204" pitchFamily="18" charset="0"/>
                                              </a:rPr>
                                            </m:ctrlPr>
                                          </m:dPr>
                                          <m:e>
                                            <m:r>
                                              <a:rPr lang="en-US" b="0" i="1" smtClean="0">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𝜃</m:t>
                                    </m:r>
                                  </m:e>
                                </m:d>
                              </m:e>
                            </m:d>
                          </m:e>
                        </m:func>
                      </m:e>
                    </m:nary>
                  </m:oMath>
                </a14:m>
                <a:endParaRPr lang="en-US" b="1" dirty="0"/>
              </a:p>
              <a:p>
                <a:pPr marL="285750" indent="-285750">
                  <a:buFont typeface="Arial" panose="020B0604020202020204" pitchFamily="34" charset="0"/>
                  <a:buChar char="•"/>
                </a:pPr>
                <a:r>
                  <a:rPr lang="en-US" dirty="0"/>
                  <a:t>The parameters of logistic regression model are the weight vector </a:t>
                </a:r>
                <a:r>
                  <a:rPr lang="en-US" b="1" dirty="0"/>
                  <a:t>w </a:t>
                </a:r>
                <a:r>
                  <a:rPr lang="en-US" dirty="0"/>
                  <a:t> </a:t>
                </a:r>
                <a:r>
                  <a:rPr lang="en-US" dirty="0" smtClean="0"/>
                  <a:t>and </a:t>
                </a:r>
                <a:r>
                  <a:rPr lang="en-US" dirty="0"/>
                  <a:t>the bias parameter b.</a:t>
                </a:r>
                <a:r>
                  <a:rPr lang="en-US" b="1" dirty="0"/>
                  <a:t> </a:t>
                </a:r>
                <a:endParaRPr lang="en-US" b="1" dirty="0" smtClean="0"/>
              </a:p>
              <a:p>
                <a:endParaRPr lang="en-US" b="1" dirty="0"/>
              </a:p>
              <a:p>
                <a:pPr marL="285750" indent="-285750">
                  <a:buFont typeface="Arial" panose="020B0604020202020204" pitchFamily="34" charset="0"/>
                  <a:buChar char="•"/>
                </a:pPr>
                <a:r>
                  <a:rPr lang="en-US" dirty="0" smtClean="0"/>
                  <a:t>We </a:t>
                </a:r>
                <a:r>
                  <a:rPr lang="en-US" dirty="0"/>
                  <a:t>can plug in </a:t>
                </a:r>
                <a14:m>
                  <m:oMath xmlns:m="http://schemas.openxmlformats.org/officeDocument/2006/math">
                    <m:sSubSup>
                      <m:sSubSupPr>
                        <m:ctrlPr>
                          <a:rPr lang="en-US" b="0" i="1" dirty="0" smtClean="0">
                            <a:latin typeface="Cambria Math" panose="02040503050406030204" pitchFamily="18" charset="0"/>
                            <a:ea typeface="Cambria Math" panose="02040503050406030204" pitchFamily="18" charset="0"/>
                          </a:rPr>
                        </m:ctrlPr>
                      </m:sSubSupPr>
                      <m:e>
                        <m:r>
                          <a:rPr lang="en-US" i="1" dirty="0">
                            <a:latin typeface="Cambria Math" panose="02040503050406030204" pitchFamily="18" charset="0"/>
                            <a:ea typeface="Cambria Math" panose="02040503050406030204" pitchFamily="18" charset="0"/>
                          </a:rPr>
                          <m:t>𝑝</m:t>
                        </m:r>
                      </m:e>
                      <m:sub>
                        <m:r>
                          <a:rPr lang="en-US" b="0" i="1" dirty="0" smtClean="0">
                            <a:latin typeface="Cambria Math" panose="02040503050406030204" pitchFamily="18" charset="0"/>
                            <a:ea typeface="Cambria Math" panose="02040503050406030204" pitchFamily="18" charset="0"/>
                          </a:rPr>
                          <m:t>𝑖</m:t>
                        </m:r>
                      </m:sub>
                      <m:sup>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𝑦</m:t>
                            </m:r>
                          </m:e>
                          <m:sup>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𝑖</m:t>
                                </m:r>
                              </m:e>
                            </m:d>
                          </m:sup>
                        </m:sSup>
                      </m:sup>
                    </m:sSubSup>
                    <m:sSup>
                      <m:sSupPr>
                        <m:ctrlPr>
                          <a:rPr lang="en-US" i="1" dirty="0">
                            <a:latin typeface="Cambria Math" panose="02040503050406030204" pitchFamily="18" charset="0"/>
                            <a:ea typeface="Cambria Math" panose="02040503050406030204" pitchFamily="18" charset="0"/>
                          </a:rPr>
                        </m:ctrlPr>
                      </m:sSupPr>
                      <m:e>
                        <m:sSup>
                          <m:sSupPr>
                            <m:ctrlPr>
                              <a:rPr lang="en-US" i="1" dirty="0">
                                <a:latin typeface="Cambria Math" panose="02040503050406030204" pitchFamily="18" charset="0"/>
                                <a:ea typeface="Cambria Math" panose="02040503050406030204" pitchFamily="18" charset="0"/>
                              </a:rPr>
                            </m:ctrlPr>
                          </m:sSupPr>
                          <m:e>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1−</m:t>
                                </m:r>
                                <m:sSub>
                                  <m:sSubPr>
                                    <m:ctrlPr>
                                      <a:rPr lang="en-US" b="0" i="1" dirty="0" smtClean="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𝑝</m:t>
                                    </m:r>
                                  </m:e>
                                  <m:sub>
                                    <m:r>
                                      <a:rPr lang="en-US" b="0" i="1" dirty="0" smtClean="0">
                                        <a:latin typeface="Cambria Math" panose="02040503050406030204" pitchFamily="18" charset="0"/>
                                        <a:ea typeface="Cambria Math" panose="02040503050406030204" pitchFamily="18" charset="0"/>
                                      </a:rPr>
                                      <m:t>𝑖</m:t>
                                    </m:r>
                                  </m:sub>
                                </m:sSub>
                              </m:e>
                            </m:d>
                          </m:e>
                          <m:sup>
                            <m:r>
                              <a:rPr lang="en-US" i="1" dirty="0">
                                <a:latin typeface="Cambria Math" panose="02040503050406030204" pitchFamily="18" charset="0"/>
                                <a:ea typeface="Cambria Math" panose="02040503050406030204" pitchFamily="18" charset="0"/>
                              </a:rPr>
                              <m:t>𝑦</m:t>
                            </m:r>
                          </m:sup>
                        </m:sSup>
                      </m:e>
                      <m:sup>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𝑖</m:t>
                            </m:r>
                          </m:e>
                        </m:d>
                      </m:sup>
                    </m:sSup>
                  </m:oMath>
                </a14:m>
                <a:r>
                  <a:rPr lang="en-US" dirty="0"/>
                  <a:t>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𝑚𝑜𝑑𝑒𝑙</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b="0" i="1" smtClean="0">
                                    <a:latin typeface="Cambria Math" panose="02040503050406030204" pitchFamily="18" charset="0"/>
                                  </a:rPr>
                                  <m:t>𝑖</m:t>
                                </m:r>
                              </m:e>
                            </m:d>
                          </m:sup>
                        </m:sSup>
                        <m:r>
                          <a:rPr lang="en-US" i="1">
                            <a:latin typeface="Cambria Math" panose="02040503050406030204" pitchFamily="18" charset="0"/>
                          </a:rPr>
                          <m:t>| </m:t>
                        </m:r>
                        <m:sSup>
                          <m:sSupPr>
                            <m:ctrlPr>
                              <a:rPr lang="en-US" b="1" i="1">
                                <a:latin typeface="Cambria Math" panose="02040503050406030204" pitchFamily="18" charset="0"/>
                              </a:rPr>
                            </m:ctrlPr>
                          </m:sSupPr>
                          <m:e>
                            <m:r>
                              <a:rPr lang="en-US" b="1" i="1">
                                <a:latin typeface="Cambria Math" panose="02040503050406030204" pitchFamily="18" charset="0"/>
                              </a:rPr>
                              <m:t>𝒙</m:t>
                            </m:r>
                          </m:e>
                          <m:sup>
                            <m:d>
                              <m:dPr>
                                <m:ctrlPr>
                                  <a:rPr lang="en-US" i="1">
                                    <a:latin typeface="Cambria Math" panose="02040503050406030204" pitchFamily="18" charset="0"/>
                                  </a:rPr>
                                </m:ctrlPr>
                              </m:dPr>
                              <m:e>
                                <m:r>
                                  <a:rPr lang="en-US" b="0" i="1" smtClean="0">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𝜃</m:t>
                        </m:r>
                      </m:e>
                    </m:d>
                  </m:oMath>
                </a14:m>
                <a:r>
                  <a:rPr lang="en-US" dirty="0"/>
                  <a:t> and we get</a:t>
                </a:r>
                <a:r>
                  <a:rPr lang="en-US" dirty="0" smtClean="0"/>
                  <a:t>:</a:t>
                </a:r>
              </a:p>
              <a:p>
                <a:pPr marL="285750" indent="-285750">
                  <a:buFont typeface="Arial" panose="020B0604020202020204" pitchFamily="34" charset="0"/>
                  <a:buChar char="•"/>
                </a:pPr>
                <a:endParaRPr lang="en-US" dirty="0"/>
              </a:p>
              <a:p>
                <a:endParaRPr lang="en-US" dirty="0" smtClean="0"/>
              </a:p>
              <a:p>
                <a:endParaRPr lang="en-US" dirty="0"/>
              </a:p>
              <a:p>
                <a:endParaRPr lang="en-US" dirty="0"/>
              </a:p>
              <a:p>
                <a:pPr marL="228600" lvl="1"/>
                <a:r>
                  <a:rPr lang="en-US" dirty="0"/>
                  <a:t>	</a:t>
                </a:r>
              </a:p>
              <a:p>
                <a:pPr marL="285750" indent="-285750">
                  <a:buFont typeface="Arial" panose="020B0604020202020204" pitchFamily="34" charset="0"/>
                  <a:buChar char="•"/>
                </a:pPr>
                <a:r>
                  <a:rPr lang="en-US" dirty="0"/>
                  <a:t>The  negative of the likelihood function,  </a:t>
                </a:r>
                <a:r>
                  <a:rPr lang="en-US" dirty="0" smtClean="0"/>
                  <a:t>-</a:t>
                </a:r>
                <a14:m>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i="1">
                            <a:latin typeface="Cambria Math" panose="02040503050406030204" pitchFamily="18" charset="0"/>
                          </a:rPr>
                          <m:t>𝑖</m:t>
                        </m:r>
                      </m:sub>
                      <m:sup/>
                      <m:e>
                        <m:func>
                          <m:funcPr>
                            <m:ctrlPr>
                              <a:rPr lang="en-US" i="1">
                                <a:latin typeface="Cambria Math" panose="02040503050406030204" pitchFamily="18" charset="0"/>
                              </a:rPr>
                            </m:ctrlPr>
                          </m:funcPr>
                          <m:fName>
                            <m:sSup>
                              <m:sSupPr>
                                <m:ctrlPr>
                                  <a:rPr lang="en-US" i="1" dirty="0">
                                    <a:latin typeface="Cambria Math" panose="02040503050406030204" pitchFamily="18" charset="0"/>
                                  </a:rPr>
                                </m:ctrlPr>
                              </m:sSupPr>
                              <m:e>
                                <m:r>
                                  <a:rPr lang="en-US" i="1" dirty="0">
                                    <a:latin typeface="Cambria Math" panose="02040503050406030204" pitchFamily="18" charset="0"/>
                                  </a:rPr>
                                  <m:t>(</m:t>
                                </m:r>
                                <m:r>
                                  <a:rPr lang="en-US" i="1" dirty="0">
                                    <a:latin typeface="Cambria Math" panose="02040503050406030204" pitchFamily="18" charset="0"/>
                                  </a:rPr>
                                  <m:t>𝑦</m:t>
                                </m:r>
                              </m:e>
                              <m:sup>
                                <m:d>
                                  <m:dPr>
                                    <m:ctrlPr>
                                      <a:rPr lang="en-US" i="1" dirty="0">
                                        <a:latin typeface="Cambria Math" panose="02040503050406030204" pitchFamily="18" charset="0"/>
                                      </a:rPr>
                                    </m:ctrlPr>
                                  </m:dPr>
                                  <m:e>
                                    <m:r>
                                      <a:rPr lang="en-US" i="1" dirty="0">
                                        <a:latin typeface="Cambria Math" panose="02040503050406030204" pitchFamily="18" charset="0"/>
                                      </a:rPr>
                                      <m:t>𝑖</m:t>
                                    </m:r>
                                  </m:e>
                                </m:d>
                              </m:sup>
                            </m:sSup>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𝑖</m:t>
                                    </m:r>
                                  </m:sub>
                                </m:sSub>
                              </m:e>
                            </m:d>
                            <m:r>
                              <a:rPr lang="en-US" i="1">
                                <a:latin typeface="Cambria Math" panose="02040503050406030204" pitchFamily="18" charset="0"/>
                              </a:rPr>
                              <m:t>+</m:t>
                            </m:r>
                            <m:r>
                              <a:rPr lang="en-US" b="0" i="1" smtClean="0">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b="0" i="1" smtClean="0">
                                <a:latin typeface="Cambria Math" panose="02040503050406030204" pitchFamily="18" charset="0"/>
                              </a:rPr>
                              <m:t>)</m:t>
                            </m:r>
                            <m:r>
                              <a:rPr lang="en-US" i="1">
                                <a:latin typeface="Cambria Math" panose="02040503050406030204" pitchFamily="18" charset="0"/>
                              </a:rPr>
                              <m:t>𝑙𝑜𝑔</m:t>
                            </m:r>
                            <m:r>
                              <a:rPr lang="en-US" i="1">
                                <a:latin typeface="Cambria Math" panose="02040503050406030204" pitchFamily="18" charset="0"/>
                              </a:rPr>
                              <m:t>(1−</m:t>
                            </m:r>
                            <m:sSub>
                              <m:sSubPr>
                                <m:ctrlPr>
                                  <a:rPr lang="en-US" b="0" i="1" smtClean="0">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𝑖</m:t>
                                </m:r>
                              </m:sub>
                            </m:sSub>
                            <m:r>
                              <a:rPr lang="en-US" i="1">
                                <a:latin typeface="Cambria Math" panose="02040503050406030204" pitchFamily="18" charset="0"/>
                              </a:rPr>
                              <m:t>)</m:t>
                            </m:r>
                          </m:e>
                        </m:func>
                      </m:e>
                    </m:nary>
                  </m:oMath>
                </a14:m>
                <a:r>
                  <a:rPr lang="en-US" dirty="0" smtClean="0"/>
                  <a:t>is </a:t>
                </a:r>
                <a:r>
                  <a:rPr lang="en-US" dirty="0"/>
                  <a:t>the predicted probability of </a:t>
                </a:r>
                <a:r>
                  <a:rPr lang="en-US" dirty="0" smtClean="0"/>
                  <a:t>class 1,  </a:t>
                </a:r>
                <a:r>
                  <a:rPr lang="en-US" dirty="0"/>
                  <a:t>is called the </a:t>
                </a:r>
                <a:r>
                  <a:rPr lang="en-US" b="1" dirty="0"/>
                  <a:t>binary cross </a:t>
                </a:r>
                <a:r>
                  <a:rPr lang="en-US" b="1" dirty="0" smtClean="0"/>
                  <a:t>entropy</a:t>
                </a:r>
                <a:r>
                  <a:rPr lang="en-US" b="1" dirty="0"/>
                  <a:t> </a:t>
                </a:r>
                <a:r>
                  <a:rPr lang="en-US" b="1" dirty="0" smtClean="0"/>
                  <a:t>loss. </a:t>
                </a:r>
                <a:r>
                  <a:rPr lang="en-US" dirty="0" smtClean="0"/>
                  <a:t> Maximizing the log likelihood for logistic regression is equivalent to minimizing the binary cross entropy loss.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Unlike the  linear regression, the above optimization problem for finding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𝒘</m:t>
                        </m:r>
                      </m:e>
                      <m:sup>
                        <m:r>
                          <a:rPr lang="en-US" b="1" i="1">
                            <a:latin typeface="Cambria Math" panose="02040503050406030204" pitchFamily="18" charset="0"/>
                          </a:rPr>
                          <m:t>∗</m:t>
                        </m:r>
                      </m:sup>
                    </m:sSup>
                    <m:r>
                      <a:rPr lang="en-US" i="1">
                        <a:latin typeface="Cambria Math" panose="02040503050406030204" pitchFamily="18" charset="0"/>
                      </a:rPr>
                      <m:t>, </m:t>
                    </m:r>
                    <m:sSup>
                      <m:sSupPr>
                        <m:ctrlPr>
                          <a:rPr lang="en-US" b="1" i="1">
                            <a:latin typeface="Cambria Math" panose="02040503050406030204" pitchFamily="18" charset="0"/>
                          </a:rPr>
                        </m:ctrlPr>
                      </m:sSupPr>
                      <m:e>
                        <m:r>
                          <a:rPr lang="en-US" i="1">
                            <a:latin typeface="Cambria Math" panose="02040503050406030204" pitchFamily="18" charset="0"/>
                          </a:rPr>
                          <m:t>𝑏</m:t>
                        </m:r>
                      </m:e>
                      <m:sup>
                        <m:r>
                          <a:rPr lang="en-US" b="1" i="1">
                            <a:latin typeface="Cambria Math" panose="02040503050406030204" pitchFamily="18" charset="0"/>
                          </a:rPr>
                          <m:t>∗</m:t>
                        </m:r>
                      </m:sup>
                    </m:sSup>
                  </m:oMath>
                </a14:m>
                <a:r>
                  <a:rPr lang="en-US" dirty="0" smtClean="0"/>
                  <a:t> does not have an analytic solution ( if we set the derivative to zero, we cannot find a closed form solution). Therefore numerical optimization methods  (such as gradient descent) are used to find optimal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𝒘</m:t>
                        </m:r>
                      </m:e>
                      <m:sup>
                        <m:r>
                          <a:rPr lang="en-US" b="1" i="1">
                            <a:latin typeface="Cambria Math" panose="02040503050406030204" pitchFamily="18" charset="0"/>
                          </a:rPr>
                          <m:t>∗</m:t>
                        </m:r>
                      </m:sup>
                    </m:sSup>
                    <m:r>
                      <a:rPr lang="en-US" i="1">
                        <a:latin typeface="Cambria Math" panose="02040503050406030204" pitchFamily="18" charset="0"/>
                      </a:rPr>
                      <m:t>, </m:t>
                    </m:r>
                    <m:sSup>
                      <m:sSupPr>
                        <m:ctrlPr>
                          <a:rPr lang="en-US" b="1" i="1">
                            <a:latin typeface="Cambria Math" panose="02040503050406030204" pitchFamily="18" charset="0"/>
                          </a:rPr>
                        </m:ctrlPr>
                      </m:sSupPr>
                      <m:e>
                        <m:r>
                          <a:rPr lang="en-US" i="1">
                            <a:latin typeface="Cambria Math" panose="02040503050406030204" pitchFamily="18" charset="0"/>
                          </a:rPr>
                          <m:t>𝑏</m:t>
                        </m:r>
                      </m:e>
                      <m:sup>
                        <m:r>
                          <a:rPr lang="en-US" b="1" i="1">
                            <a:latin typeface="Cambria Math" panose="02040503050406030204" pitchFamily="18" charset="0"/>
                          </a:rPr>
                          <m:t>∗</m:t>
                        </m:r>
                      </m:sup>
                    </m:sSup>
                  </m:oMath>
                </a14:m>
                <a:r>
                  <a:rPr lang="en-US" dirty="0" smtClean="0"/>
                  <a:t>. Gradient descent is the main optimization machinery for optimization in deep learning and will be covered in detail in a later module.</a:t>
                </a:r>
                <a:endParaRPr lang="en-US" dirty="0"/>
              </a:p>
              <a:p>
                <a:endParaRPr lang="en-US" dirty="0" smtClean="0"/>
              </a:p>
              <a:p>
                <a:pPr marL="285750" indent="-285750">
                  <a:buFont typeface="Arial" panose="020B0604020202020204" pitchFamily="34" charset="0"/>
                  <a:buChar char="•"/>
                </a:pPr>
                <a:endParaRPr lang="en-US" dirty="0"/>
              </a:p>
              <a:p>
                <a:pPr marL="228600" lvl="1"/>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11793" y="1077772"/>
                <a:ext cx="11926529" cy="6523902"/>
              </a:xfrm>
              <a:prstGeom prst="rect">
                <a:avLst/>
              </a:prstGeom>
              <a:blipFill>
                <a:blip r:embed="rId3"/>
                <a:stretch>
                  <a:fillRect l="-358" t="-561" r="-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80219" y="3256620"/>
                <a:ext cx="11651226" cy="880113"/>
              </a:xfrm>
              <a:prstGeom prst="rect">
                <a:avLst/>
              </a:prstGeom>
            </p:spPr>
            <p:style>
              <a:lnRef idx="1">
                <a:schemeClr val="accent1"/>
              </a:lnRef>
              <a:fillRef idx="2">
                <a:schemeClr val="accent1"/>
              </a:fillRef>
              <a:effectRef idx="1">
                <a:schemeClr val="accent1"/>
              </a:effectRef>
              <a:fontRef idx="minor">
                <a:schemeClr val="dk1"/>
              </a:fontRef>
            </p:style>
            <p:txBody>
              <a:bodyPr wrap="square" lIns="0" tIns="0" rIns="0" bIns="0" rtlCol="0">
                <a:spAutoFit/>
              </a:bodyPr>
              <a:lstStyle/>
              <a:p>
                <a:pPr marL="228600" lvl="1"/>
                <a14:m>
                  <m:oMathPara xmlns:m="http://schemas.openxmlformats.org/officeDocument/2006/math">
                    <m:oMathParaPr>
                      <m:jc m:val="left"/>
                    </m:oMathParaPr>
                    <m:oMath xmlns:m="http://schemas.openxmlformats.org/officeDocument/2006/math">
                      <m:sSup>
                        <m:sSupPr>
                          <m:ctrlPr>
                            <a:rPr lang="en-US" sz="1600" b="1" i="1" smtClean="0">
                              <a:latin typeface="Cambria Math" panose="02040503050406030204" pitchFamily="18" charset="0"/>
                            </a:rPr>
                          </m:ctrlPr>
                        </m:sSupPr>
                        <m:e>
                          <m:r>
                            <a:rPr lang="en-US" sz="1600" b="1" i="1">
                              <a:latin typeface="Cambria Math" panose="02040503050406030204" pitchFamily="18" charset="0"/>
                            </a:rPr>
                            <m:t>𝒘</m:t>
                          </m:r>
                        </m:e>
                        <m:sup>
                          <m:r>
                            <a:rPr lang="en-US" sz="1600" b="1" i="1">
                              <a:latin typeface="Cambria Math" panose="02040503050406030204" pitchFamily="18" charset="0"/>
                            </a:rPr>
                            <m:t>∗</m:t>
                          </m:r>
                        </m:sup>
                      </m:sSup>
                      <m:r>
                        <a:rPr lang="en-US" sz="1600" i="1">
                          <a:latin typeface="Cambria Math" panose="02040503050406030204" pitchFamily="18" charset="0"/>
                        </a:rPr>
                        <m:t>, </m:t>
                      </m:r>
                      <m:sSup>
                        <m:sSupPr>
                          <m:ctrlPr>
                            <a:rPr lang="en-US" sz="1600" b="1" i="1">
                              <a:latin typeface="Cambria Math" panose="02040503050406030204" pitchFamily="18" charset="0"/>
                            </a:rPr>
                          </m:ctrlPr>
                        </m:sSupPr>
                        <m:e>
                          <m:r>
                            <a:rPr lang="en-US" sz="1600" i="1">
                              <a:latin typeface="Cambria Math" panose="02040503050406030204" pitchFamily="18" charset="0"/>
                            </a:rPr>
                            <m:t>𝑏</m:t>
                          </m:r>
                        </m:e>
                        <m:sup>
                          <m:r>
                            <a:rPr lang="en-US" sz="1600" b="1" i="1">
                              <a:latin typeface="Cambria Math" panose="02040503050406030204" pitchFamily="18" charset="0"/>
                            </a:rPr>
                            <m:t>∗</m:t>
                          </m:r>
                        </m:sup>
                      </m:sSup>
                      <m:r>
                        <a:rPr lang="en-US" sz="1600" b="1" i="1">
                          <a:latin typeface="Cambria Math" panose="02040503050406030204" pitchFamily="18" charset="0"/>
                        </a:rPr>
                        <m:t>=</m:t>
                      </m:r>
                      <m:r>
                        <a:rPr lang="en-US" sz="1600" i="1">
                          <a:latin typeface="Cambria Math" panose="02040503050406030204" pitchFamily="18" charset="0"/>
                        </a:rPr>
                        <m:t>𝑎𝑟𝑔𝑚𝑎</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1" i="1">
                              <a:latin typeface="Cambria Math" panose="02040503050406030204" pitchFamily="18" charset="0"/>
                            </a:rPr>
                            <m:t>𝒘</m:t>
                          </m:r>
                          <m:r>
                            <a:rPr lang="en-US" sz="1600" b="1" i="1">
                              <a:latin typeface="Cambria Math" panose="02040503050406030204" pitchFamily="18" charset="0"/>
                            </a:rPr>
                            <m:t>,</m:t>
                          </m:r>
                          <m:r>
                            <a:rPr lang="en-US" sz="1600" i="1">
                              <a:latin typeface="Cambria Math" panose="02040503050406030204" pitchFamily="18" charset="0"/>
                            </a:rPr>
                            <m:t>𝑏</m:t>
                          </m:r>
                        </m:sub>
                      </m:sSub>
                      <m:nary>
                        <m:naryPr>
                          <m:chr m:val="∑"/>
                          <m:supHide m:val="on"/>
                          <m:ctrlPr>
                            <a:rPr lang="en-US" sz="1600" i="1">
                              <a:latin typeface="Cambria Math" panose="02040503050406030204" pitchFamily="18" charset="0"/>
                            </a:rPr>
                          </m:ctrlPr>
                        </m:naryPr>
                        <m:sub>
                          <m:r>
                            <m:rPr>
                              <m:brk m:alnAt="7"/>
                            </m:rPr>
                            <a:rPr lang="en-US" sz="1600" i="1">
                              <a:latin typeface="Cambria Math" panose="02040503050406030204" pitchFamily="18" charset="0"/>
                            </a:rPr>
                            <m:t>𝑖</m:t>
                          </m:r>
                        </m:sub>
                        <m:sup/>
                        <m:e>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log</m:t>
                              </m:r>
                            </m:fName>
                            <m:e>
                              <m:d>
                                <m:dPr>
                                  <m:ctrlPr>
                                    <a:rPr lang="en-US" sz="1600" i="1">
                                      <a:latin typeface="Cambria Math" panose="02040503050406030204" pitchFamily="18" charset="0"/>
                                    </a:rPr>
                                  </m:ctrlPr>
                                </m:dPr>
                                <m:e>
                                  <m:sSubSup>
                                    <m:sSubSupPr>
                                      <m:ctrlPr>
                                        <a:rPr lang="en-US" sz="1600" b="0" i="1" dirty="0" smtClean="0">
                                          <a:latin typeface="Cambria Math" panose="02040503050406030204" pitchFamily="18" charset="0"/>
                                          <a:ea typeface="Cambria Math" panose="02040503050406030204" pitchFamily="18" charset="0"/>
                                        </a:rPr>
                                      </m:ctrlPr>
                                    </m:sSubSupPr>
                                    <m:e>
                                      <m:r>
                                        <a:rPr lang="en-US" sz="1600" i="1" dirty="0">
                                          <a:latin typeface="Cambria Math" panose="02040503050406030204" pitchFamily="18" charset="0"/>
                                          <a:ea typeface="Cambria Math" panose="02040503050406030204" pitchFamily="18" charset="0"/>
                                        </a:rPr>
                                        <m:t>𝑝</m:t>
                                      </m:r>
                                    </m:e>
                                    <m:sub>
                                      <m:r>
                                        <a:rPr lang="en-US" sz="1600" b="0" i="1" dirty="0" smtClean="0">
                                          <a:latin typeface="Cambria Math" panose="02040503050406030204" pitchFamily="18" charset="0"/>
                                          <a:ea typeface="Cambria Math" panose="02040503050406030204" pitchFamily="18" charset="0"/>
                                        </a:rPr>
                                        <m:t>𝑖</m:t>
                                      </m:r>
                                    </m:sub>
                                    <m:sup>
                                      <m:sSup>
                                        <m:sSupPr>
                                          <m:ctrlPr>
                                            <a:rPr lang="en-US" sz="1600" i="1" dirty="0">
                                              <a:latin typeface="Cambria Math" panose="02040503050406030204" pitchFamily="18" charset="0"/>
                                              <a:ea typeface="Cambria Math" panose="02040503050406030204" pitchFamily="18" charset="0"/>
                                            </a:rPr>
                                          </m:ctrlPr>
                                        </m:sSupPr>
                                        <m:e>
                                          <m:r>
                                            <a:rPr lang="en-US" sz="1600" i="1" dirty="0">
                                              <a:latin typeface="Cambria Math" panose="02040503050406030204" pitchFamily="18" charset="0"/>
                                              <a:ea typeface="Cambria Math" panose="02040503050406030204" pitchFamily="18" charset="0"/>
                                            </a:rPr>
                                            <m:t>𝑦</m:t>
                                          </m:r>
                                        </m:e>
                                        <m:sup>
                                          <m:d>
                                            <m:dPr>
                                              <m:ctrlPr>
                                                <a:rPr lang="en-US" sz="1600" i="1" dirty="0">
                                                  <a:latin typeface="Cambria Math" panose="02040503050406030204" pitchFamily="18" charset="0"/>
                                                  <a:ea typeface="Cambria Math" panose="02040503050406030204" pitchFamily="18" charset="0"/>
                                                </a:rPr>
                                              </m:ctrlPr>
                                            </m:dPr>
                                            <m:e>
                                              <m:r>
                                                <a:rPr lang="en-US" sz="1600" i="1" dirty="0">
                                                  <a:latin typeface="Cambria Math" panose="02040503050406030204" pitchFamily="18" charset="0"/>
                                                  <a:ea typeface="Cambria Math" panose="02040503050406030204" pitchFamily="18" charset="0"/>
                                                </a:rPr>
                                                <m:t>𝑖</m:t>
                                              </m:r>
                                            </m:e>
                                          </m:d>
                                        </m:sup>
                                      </m:sSup>
                                    </m:sup>
                                  </m:sSubSup>
                                  <m:sSup>
                                    <m:sSupPr>
                                      <m:ctrlPr>
                                        <a:rPr lang="en-US" sz="1600" i="1" dirty="0">
                                          <a:latin typeface="Cambria Math" panose="02040503050406030204" pitchFamily="18" charset="0"/>
                                          <a:ea typeface="Cambria Math" panose="02040503050406030204" pitchFamily="18" charset="0"/>
                                        </a:rPr>
                                      </m:ctrlPr>
                                    </m:sSupPr>
                                    <m:e>
                                      <m:sSup>
                                        <m:sSupPr>
                                          <m:ctrlPr>
                                            <a:rPr lang="en-US" sz="1600" i="1" dirty="0">
                                              <a:latin typeface="Cambria Math" panose="02040503050406030204" pitchFamily="18" charset="0"/>
                                              <a:ea typeface="Cambria Math" panose="02040503050406030204" pitchFamily="18" charset="0"/>
                                            </a:rPr>
                                          </m:ctrlPr>
                                        </m:sSupPr>
                                        <m:e>
                                          <m:d>
                                            <m:dPr>
                                              <m:ctrlPr>
                                                <a:rPr lang="en-US" sz="1600" i="1" dirty="0">
                                                  <a:latin typeface="Cambria Math" panose="02040503050406030204" pitchFamily="18" charset="0"/>
                                                  <a:ea typeface="Cambria Math" panose="02040503050406030204" pitchFamily="18" charset="0"/>
                                                </a:rPr>
                                              </m:ctrlPr>
                                            </m:dPr>
                                            <m:e>
                                              <m:r>
                                                <a:rPr lang="en-US" sz="1600" i="1" dirty="0">
                                                  <a:latin typeface="Cambria Math" panose="02040503050406030204" pitchFamily="18" charset="0"/>
                                                  <a:ea typeface="Cambria Math" panose="02040503050406030204" pitchFamily="18" charset="0"/>
                                                </a:rPr>
                                                <m:t>1−</m:t>
                                              </m:r>
                                              <m:sSub>
                                                <m:sSubPr>
                                                  <m:ctrlPr>
                                                    <a:rPr lang="en-US" sz="1600" b="0" i="1" dirty="0" smtClean="0">
                                                      <a:latin typeface="Cambria Math" panose="02040503050406030204" pitchFamily="18" charset="0"/>
                                                      <a:ea typeface="Cambria Math" panose="02040503050406030204" pitchFamily="18" charset="0"/>
                                                    </a:rPr>
                                                  </m:ctrlPr>
                                                </m:sSubPr>
                                                <m:e>
                                                  <m:r>
                                                    <a:rPr lang="en-US" sz="1600" i="1" dirty="0">
                                                      <a:latin typeface="Cambria Math" panose="02040503050406030204" pitchFamily="18" charset="0"/>
                                                      <a:ea typeface="Cambria Math" panose="02040503050406030204" pitchFamily="18" charset="0"/>
                                                    </a:rPr>
                                                    <m:t>𝑝</m:t>
                                                  </m:r>
                                                </m:e>
                                                <m:sub>
                                                  <m:r>
                                                    <a:rPr lang="en-US" sz="1600" b="0" i="1" dirty="0" smtClean="0">
                                                      <a:latin typeface="Cambria Math" panose="02040503050406030204" pitchFamily="18" charset="0"/>
                                                      <a:ea typeface="Cambria Math" panose="02040503050406030204" pitchFamily="18" charset="0"/>
                                                    </a:rPr>
                                                    <m:t>𝑖</m:t>
                                                  </m:r>
                                                </m:sub>
                                              </m:sSub>
                                            </m:e>
                                          </m:d>
                                        </m:e>
                                        <m:sup>
                                          <m:r>
                                            <a:rPr lang="en-US" sz="1600" b="0" i="1" dirty="0" smtClean="0">
                                              <a:latin typeface="Cambria Math" panose="02040503050406030204" pitchFamily="18" charset="0"/>
                                              <a:ea typeface="Cambria Math" panose="02040503050406030204" pitchFamily="18" charset="0"/>
                                            </a:rPr>
                                            <m:t>1−</m:t>
                                          </m:r>
                                          <m:r>
                                            <a:rPr lang="en-US" sz="1600" i="1" dirty="0">
                                              <a:latin typeface="Cambria Math" panose="02040503050406030204" pitchFamily="18" charset="0"/>
                                              <a:ea typeface="Cambria Math" panose="02040503050406030204" pitchFamily="18" charset="0"/>
                                            </a:rPr>
                                            <m:t>𝑦</m:t>
                                          </m:r>
                                        </m:sup>
                                      </m:sSup>
                                    </m:e>
                                    <m:sup>
                                      <m:d>
                                        <m:dPr>
                                          <m:ctrlPr>
                                            <a:rPr lang="en-US" sz="1600" i="1" dirty="0">
                                              <a:latin typeface="Cambria Math" panose="02040503050406030204" pitchFamily="18" charset="0"/>
                                              <a:ea typeface="Cambria Math" panose="02040503050406030204" pitchFamily="18" charset="0"/>
                                            </a:rPr>
                                          </m:ctrlPr>
                                        </m:dPr>
                                        <m:e>
                                          <m:r>
                                            <a:rPr lang="en-US" sz="1600" i="1" dirty="0">
                                              <a:latin typeface="Cambria Math" panose="02040503050406030204" pitchFamily="18" charset="0"/>
                                              <a:ea typeface="Cambria Math" panose="02040503050406030204" pitchFamily="18" charset="0"/>
                                            </a:rPr>
                                            <m:t>𝑖</m:t>
                                          </m:r>
                                        </m:e>
                                      </m:d>
                                    </m:sup>
                                  </m:sSup>
                                </m:e>
                              </m:d>
                            </m:e>
                          </m:func>
                        </m:e>
                      </m:nary>
                      <m:r>
                        <a:rPr lang="en-US" sz="1600" b="0" i="1" dirty="0" smtClean="0">
                          <a:latin typeface="Cambria Math" panose="02040503050406030204" pitchFamily="18" charset="0"/>
                          <a:ea typeface="Cambria Math" panose="02040503050406030204" pitchFamily="18" charset="0"/>
                        </a:rPr>
                        <m:t>=</m:t>
                      </m:r>
                      <m:r>
                        <a:rPr lang="en-US" sz="1600" i="1" smtClean="0">
                          <a:latin typeface="Cambria Math" panose="02040503050406030204" pitchFamily="18" charset="0"/>
                        </a:rPr>
                        <m:t>𝑎𝑟𝑔𝑚𝑎</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1" i="1">
                              <a:latin typeface="Cambria Math" panose="02040503050406030204" pitchFamily="18" charset="0"/>
                            </a:rPr>
                            <m:t>𝒘</m:t>
                          </m:r>
                          <m:r>
                            <a:rPr lang="en-US" sz="1600" b="1" i="1">
                              <a:latin typeface="Cambria Math" panose="02040503050406030204" pitchFamily="18" charset="0"/>
                            </a:rPr>
                            <m:t>,</m:t>
                          </m:r>
                          <m:r>
                            <a:rPr lang="en-US" sz="1600" i="1">
                              <a:latin typeface="Cambria Math" panose="02040503050406030204" pitchFamily="18" charset="0"/>
                            </a:rPr>
                            <m:t>𝑏</m:t>
                          </m:r>
                        </m:sub>
                      </m:sSub>
                      <m:nary>
                        <m:naryPr>
                          <m:chr m:val="∑"/>
                          <m:supHide m:val="on"/>
                          <m:ctrlPr>
                            <a:rPr lang="en-US" sz="1600" i="1">
                              <a:latin typeface="Cambria Math" panose="02040503050406030204" pitchFamily="18" charset="0"/>
                            </a:rPr>
                          </m:ctrlPr>
                        </m:naryPr>
                        <m:sub>
                          <m:r>
                            <m:rPr>
                              <m:brk m:alnAt="7"/>
                            </m:rPr>
                            <a:rPr lang="en-US" sz="1600" i="1">
                              <a:latin typeface="Cambria Math" panose="02040503050406030204" pitchFamily="18" charset="0"/>
                            </a:rPr>
                            <m:t>𝑖</m:t>
                          </m:r>
                        </m:sub>
                        <m:sup/>
                        <m:e>
                          <m:func>
                            <m:funcPr>
                              <m:ctrlPr>
                                <a:rPr lang="en-US" sz="1600" i="1">
                                  <a:latin typeface="Cambria Math" panose="02040503050406030204" pitchFamily="18" charset="0"/>
                                </a:rPr>
                              </m:ctrlPr>
                            </m:funcPr>
                            <m:fName>
                              <m:sSup>
                                <m:sSupPr>
                                  <m:ctrlPr>
                                    <a:rPr lang="en-US" sz="1600" i="1" dirty="0">
                                      <a:latin typeface="Cambria Math" panose="02040503050406030204" pitchFamily="18" charset="0"/>
                                      <a:ea typeface="Cambria Math" panose="02040503050406030204" pitchFamily="18" charset="0"/>
                                    </a:rPr>
                                  </m:ctrlPr>
                                </m:sSupPr>
                                <m:e>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𝑦</m:t>
                                  </m:r>
                                </m:e>
                                <m:sup>
                                  <m:d>
                                    <m:dPr>
                                      <m:ctrlPr>
                                        <a:rPr lang="en-US" sz="1600" i="1" dirty="0">
                                          <a:latin typeface="Cambria Math" panose="02040503050406030204" pitchFamily="18" charset="0"/>
                                          <a:ea typeface="Cambria Math" panose="02040503050406030204" pitchFamily="18" charset="0"/>
                                        </a:rPr>
                                      </m:ctrlPr>
                                    </m:dPr>
                                    <m:e>
                                      <m:r>
                                        <a:rPr lang="en-US" sz="1600" i="1" dirty="0">
                                          <a:latin typeface="Cambria Math" panose="02040503050406030204" pitchFamily="18" charset="0"/>
                                          <a:ea typeface="Cambria Math" panose="02040503050406030204" pitchFamily="18" charset="0"/>
                                        </a:rPr>
                                        <m:t>𝑖</m:t>
                                      </m:r>
                                    </m:e>
                                  </m:d>
                                </m:sup>
                              </m:sSup>
                              <m:r>
                                <m:rPr>
                                  <m:sty m:val="p"/>
                                </m:rPr>
                                <a:rPr lang="en-US" sz="1600">
                                  <a:latin typeface="Cambria Math" panose="02040503050406030204" pitchFamily="18" charset="0"/>
                                </a:rPr>
                                <m:t>log</m:t>
                              </m:r>
                            </m:fName>
                            <m:e>
                              <m:d>
                                <m:dPr>
                                  <m:ctrlPr>
                                    <a:rPr lang="en-US" sz="1600" i="1">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i="1">
                                          <a:latin typeface="Cambria Math" panose="02040503050406030204" pitchFamily="18" charset="0"/>
                                        </a:rPr>
                                        <m:t>𝑝</m:t>
                                      </m:r>
                                    </m:e>
                                    <m:sub>
                                      <m:r>
                                        <a:rPr lang="en-US" sz="1600" b="0" i="1" smtClean="0">
                                          <a:latin typeface="Cambria Math" panose="02040503050406030204" pitchFamily="18" charset="0"/>
                                        </a:rPr>
                                        <m:t>𝑖</m:t>
                                      </m:r>
                                    </m:sub>
                                  </m:sSub>
                                </m:e>
                              </m:d>
                              <m:r>
                                <a:rPr lang="en-US" sz="1600" i="1">
                                  <a:latin typeface="Cambria Math" panose="02040503050406030204" pitchFamily="18" charset="0"/>
                                </a:rPr>
                                <m:t>+</m:t>
                              </m:r>
                              <m:r>
                                <a:rPr lang="en-US" sz="1600" b="0" i="1" smtClean="0">
                                  <a:latin typeface="Cambria Math" panose="02040503050406030204" pitchFamily="18" charset="0"/>
                                </a:rPr>
                                <m:t>(1−</m:t>
                              </m:r>
                              <m:sSup>
                                <m:sSupPr>
                                  <m:ctrlPr>
                                    <a:rPr lang="en-US" sz="1600" i="1">
                                      <a:latin typeface="Cambria Math" panose="02040503050406030204" pitchFamily="18" charset="0"/>
                                    </a:rPr>
                                  </m:ctrlPr>
                                </m:sSupPr>
                                <m:e>
                                  <m:r>
                                    <a:rPr lang="en-US" sz="1600" i="1">
                                      <a:latin typeface="Cambria Math" panose="02040503050406030204" pitchFamily="18" charset="0"/>
                                    </a:rPr>
                                    <m:t>𝑦</m:t>
                                  </m:r>
                                </m:e>
                                <m:sup>
                                  <m:d>
                                    <m:dPr>
                                      <m:ctrlPr>
                                        <a:rPr lang="en-US" sz="1600" i="1">
                                          <a:latin typeface="Cambria Math" panose="02040503050406030204" pitchFamily="18" charset="0"/>
                                        </a:rPr>
                                      </m:ctrlPr>
                                    </m:dPr>
                                    <m:e>
                                      <m:r>
                                        <a:rPr lang="en-US" sz="1600" i="1">
                                          <a:latin typeface="Cambria Math" panose="02040503050406030204" pitchFamily="18" charset="0"/>
                                        </a:rPr>
                                        <m:t>𝑖</m:t>
                                      </m:r>
                                    </m:e>
                                  </m:d>
                                </m:sup>
                              </m:sSup>
                              <m:r>
                                <a:rPr lang="en-US" sz="1600" b="0" i="1" smtClean="0">
                                  <a:latin typeface="Cambria Math" panose="02040503050406030204" pitchFamily="18" charset="0"/>
                                </a:rPr>
                                <m:t>)</m:t>
                              </m:r>
                              <m:r>
                                <a:rPr lang="en-US" sz="1600" i="1">
                                  <a:latin typeface="Cambria Math" panose="02040503050406030204" pitchFamily="18" charset="0"/>
                                </a:rPr>
                                <m:t>𝑙𝑜𝑔</m:t>
                              </m:r>
                              <m:r>
                                <a:rPr lang="en-US" sz="1600" i="1">
                                  <a:latin typeface="Cambria Math" panose="02040503050406030204" pitchFamily="18" charset="0"/>
                                </a:rPr>
                                <m:t>(1−</m:t>
                              </m:r>
                              <m:sSub>
                                <m:sSubPr>
                                  <m:ctrlPr>
                                    <a:rPr lang="en-US" sz="1600" b="0" i="1" smtClean="0">
                                      <a:latin typeface="Cambria Math" panose="02040503050406030204" pitchFamily="18" charset="0"/>
                                    </a:rPr>
                                  </m:ctrlPr>
                                </m:sSubPr>
                                <m:e>
                                  <m:r>
                                    <a:rPr lang="en-US" sz="1600" i="1">
                                      <a:latin typeface="Cambria Math" panose="02040503050406030204" pitchFamily="18" charset="0"/>
                                    </a:rPr>
                                    <m:t>𝑝</m:t>
                                  </m:r>
                                </m:e>
                                <m:sub>
                                  <m:r>
                                    <a:rPr lang="en-US" sz="1600" b="0" i="1" smtClean="0">
                                      <a:latin typeface="Cambria Math" panose="02040503050406030204" pitchFamily="18" charset="0"/>
                                    </a:rPr>
                                    <m:t>𝑖</m:t>
                                  </m:r>
                                </m:sub>
                              </m:sSub>
                              <m:r>
                                <a:rPr lang="en-US" sz="1600" i="1">
                                  <a:latin typeface="Cambria Math" panose="02040503050406030204" pitchFamily="18" charset="0"/>
                                </a:rPr>
                                <m:t>)</m:t>
                              </m:r>
                            </m:e>
                          </m:func>
                        </m:e>
                      </m:nary>
                      <m:r>
                        <m:rPr>
                          <m:nor/>
                        </m:rPr>
                        <a:rPr lang="en-US" sz="1600" dirty="0"/>
                        <m:t>)</m:t>
                      </m:r>
                    </m:oMath>
                  </m:oMathPara>
                </a14:m>
                <a:endParaRPr lang="en-US" sz="1600" b="0" i="0" dirty="0" smtClean="0"/>
              </a:p>
              <a:p>
                <a:pPr marL="228600" lvl="1"/>
                <a14:m>
                  <m:oMathPara xmlns:m="http://schemas.openxmlformats.org/officeDocument/2006/math">
                    <m:oMathParaPr>
                      <m:jc m:val="left"/>
                    </m:oMathParaPr>
                    <m:oMath xmlns:m="http://schemas.openxmlformats.org/officeDocument/2006/math">
                      <m:r>
                        <m:rPr>
                          <m:nor/>
                        </m:rPr>
                        <a:rPr lang="en-US" sz="1600" dirty="0"/>
                        <m:t> </m:t>
                      </m:r>
                      <m:r>
                        <m:rPr>
                          <m:nor/>
                        </m:rPr>
                        <a:rPr lang="en-US" sz="1600" dirty="0"/>
                        <m:t>where</m:t>
                      </m:r>
                      <m:r>
                        <m:rPr>
                          <m:nor/>
                        </m:rPr>
                        <a:rPr lang="en-US" sz="1600" dirty="0"/>
                        <m:t> </m:t>
                      </m:r>
                      <m:sSub>
                        <m:sSubPr>
                          <m:ctrlPr>
                            <a:rPr lang="en-US" sz="1600" b="0" i="1" dirty="0" smtClean="0">
                              <a:latin typeface="Cambria Math" panose="02040503050406030204" pitchFamily="18" charset="0"/>
                              <a:ea typeface="Cambria Math" panose="02040503050406030204" pitchFamily="18" charset="0"/>
                            </a:rPr>
                          </m:ctrlPr>
                        </m:sSubPr>
                        <m:e>
                          <m:r>
                            <m:rPr>
                              <m:sty m:val="p"/>
                            </m:rPr>
                            <a:rPr lang="en-US" sz="1600" dirty="0">
                              <a:latin typeface="Cambria Math" panose="02040503050406030204" pitchFamily="18" charset="0"/>
                              <a:ea typeface="Cambria Math" panose="02040503050406030204" pitchFamily="18" charset="0"/>
                            </a:rPr>
                            <m:t>p</m:t>
                          </m:r>
                        </m:e>
                        <m:sub>
                          <m:r>
                            <m:rPr>
                              <m:sty m:val="p"/>
                            </m:rPr>
                            <a:rPr lang="en-US" sz="1600" b="0" i="0" dirty="0" smtClean="0">
                              <a:latin typeface="Cambria Math" panose="02040503050406030204" pitchFamily="18" charset="0"/>
                              <a:ea typeface="Cambria Math" panose="02040503050406030204" pitchFamily="18" charset="0"/>
                            </a:rPr>
                            <m:t>i</m:t>
                          </m:r>
                        </m:sub>
                      </m:sSub>
                      <m:r>
                        <a:rPr lang="en-US" sz="1600" dirty="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𝑝</m:t>
                      </m:r>
                      <m:d>
                        <m:dPr>
                          <m:ctrlPr>
                            <a:rPr lang="en-US" sz="1600" b="0" i="1" dirty="0" smtClean="0">
                              <a:latin typeface="Cambria Math" panose="02040503050406030204" pitchFamily="18" charset="0"/>
                              <a:ea typeface="Cambria Math" panose="02040503050406030204" pitchFamily="18" charset="0"/>
                            </a:rPr>
                          </m:ctrlPr>
                        </m:dPr>
                        <m:e>
                          <m:sSup>
                            <m:sSupPr>
                              <m:ctrlPr>
                                <a:rPr lang="en-US" sz="1600" b="0" i="1" dirty="0" smtClean="0">
                                  <a:latin typeface="Cambria Math" panose="02040503050406030204" pitchFamily="18" charset="0"/>
                                  <a:ea typeface="Cambria Math" panose="02040503050406030204" pitchFamily="18" charset="0"/>
                                </a:rPr>
                              </m:ctrlPr>
                            </m:sSupPr>
                            <m:e>
                              <m:acc>
                                <m:accPr>
                                  <m:chr m:val="̂"/>
                                  <m:ctrlPr>
                                    <a:rPr lang="en-US" sz="1600" b="0" i="1" dirty="0" smtClean="0">
                                      <a:latin typeface="Cambria Math" panose="02040503050406030204" pitchFamily="18" charset="0"/>
                                      <a:ea typeface="Cambria Math" panose="02040503050406030204" pitchFamily="18" charset="0"/>
                                    </a:rPr>
                                  </m:ctrlPr>
                                </m:accPr>
                                <m:e>
                                  <m:r>
                                    <a:rPr lang="en-US" sz="1600" b="0" i="1" dirty="0" smtClean="0">
                                      <a:latin typeface="Cambria Math" panose="02040503050406030204" pitchFamily="18" charset="0"/>
                                      <a:ea typeface="Cambria Math" panose="02040503050406030204" pitchFamily="18" charset="0"/>
                                    </a:rPr>
                                    <m:t>𝑦</m:t>
                                  </m:r>
                                </m:e>
                              </m:acc>
                            </m:e>
                            <m:sup>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𝑖</m:t>
                                  </m:r>
                                </m:e>
                              </m:d>
                            </m:sup>
                          </m:sSup>
                          <m:r>
                            <a:rPr lang="en-US" sz="1600" b="0" i="1" dirty="0" smtClean="0">
                              <a:latin typeface="Cambria Math" panose="02040503050406030204" pitchFamily="18" charset="0"/>
                              <a:ea typeface="Cambria Math" panose="02040503050406030204" pitchFamily="18" charset="0"/>
                            </a:rPr>
                            <m:t>=1</m:t>
                          </m:r>
                        </m:e>
                      </m:d>
                      <m:r>
                        <a:rPr lang="en-US" sz="1600" b="0" i="1" dirty="0" smtClean="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𝑠𝑖𝑔𝑚𝑜𝑖𝑑</m:t>
                      </m:r>
                      <m:r>
                        <a:rPr lang="en-US" sz="1600"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𝒘</m:t>
                          </m:r>
                        </m:e>
                        <m:sup>
                          <m:r>
                            <a:rPr lang="en-US" sz="1600" b="1" i="1" dirty="0">
                              <a:latin typeface="Cambria Math" panose="02040503050406030204" pitchFamily="18" charset="0"/>
                              <a:ea typeface="Cambria Math" panose="02040503050406030204" pitchFamily="18" charset="0"/>
                            </a:rPr>
                            <m:t>𝑻</m:t>
                          </m:r>
                        </m:sup>
                      </m:sSup>
                      <m:sSup>
                        <m:sSupPr>
                          <m:ctrlPr>
                            <a:rPr lang="en-US" sz="1600"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𝒙</m:t>
                          </m:r>
                        </m:e>
                        <m:sup>
                          <m:d>
                            <m:dPr>
                              <m:ctrlPr>
                                <a:rPr lang="en-US" sz="1600" i="1" dirty="0">
                                  <a:latin typeface="Cambria Math" panose="02040503050406030204" pitchFamily="18" charset="0"/>
                                  <a:ea typeface="Cambria Math" panose="02040503050406030204" pitchFamily="18" charset="0"/>
                                </a:rPr>
                              </m:ctrlPr>
                            </m:dPr>
                            <m:e>
                              <m:r>
                                <a:rPr lang="en-US" sz="1600" i="1" dirty="0">
                                  <a:latin typeface="Cambria Math" panose="02040503050406030204" pitchFamily="18" charset="0"/>
                                  <a:ea typeface="Cambria Math" panose="02040503050406030204" pitchFamily="18" charset="0"/>
                                </a:rPr>
                                <m:t>𝑖</m:t>
                              </m:r>
                            </m:e>
                          </m:d>
                        </m:sup>
                      </m:sSup>
                      <m:r>
                        <a:rPr lang="en-US" sz="1600" dirty="0">
                          <a:latin typeface="Cambria Math" panose="02040503050406030204" pitchFamily="18" charset="0"/>
                          <a:ea typeface="Cambria Math" panose="02040503050406030204" pitchFamily="18" charset="0"/>
                        </a:rPr>
                        <m:t>+</m:t>
                      </m:r>
                      <m:r>
                        <m:rPr>
                          <m:sty m:val="p"/>
                        </m:rPr>
                        <a:rPr lang="en-US" sz="1600" dirty="0">
                          <a:latin typeface="Cambria Math" panose="02040503050406030204" pitchFamily="18" charset="0"/>
                          <a:ea typeface="Cambria Math" panose="02040503050406030204" pitchFamily="18" charset="0"/>
                        </a:rPr>
                        <m:t>b</m:t>
                      </m:r>
                      <m:r>
                        <a:rPr lang="en-US" sz="1600" b="1" dirty="0">
                          <a:latin typeface="Cambria Math" panose="02040503050406030204" pitchFamily="18" charset="0"/>
                          <a:ea typeface="Cambria Math" panose="02040503050406030204" pitchFamily="18" charset="0"/>
                        </a:rPr>
                        <m:t>)</m:t>
                      </m:r>
                      <m:r>
                        <m:rPr>
                          <m:nor/>
                        </m:rPr>
                        <a:rPr lang="en-US" sz="1600" dirty="0"/>
                        <m:t> </m:t>
                      </m:r>
                    </m:oMath>
                  </m:oMathPara>
                </a14:m>
                <a:endParaRPr lang="en-US" sz="1600" dirty="0"/>
              </a:p>
            </p:txBody>
          </p:sp>
        </mc:Choice>
        <mc:Fallback xmlns="">
          <p:sp>
            <p:nvSpPr>
              <p:cNvPr id="6" name="TextBox 5"/>
              <p:cNvSpPr txBox="1">
                <a:spLocks noRot="1" noChangeAspect="1" noMove="1" noResize="1" noEditPoints="1" noAdjustHandles="1" noChangeArrowheads="1" noChangeShapeType="1" noTextEdit="1"/>
              </p:cNvSpPr>
              <p:nvPr/>
            </p:nvSpPr>
            <p:spPr>
              <a:xfrm>
                <a:off x="280219" y="3256620"/>
                <a:ext cx="11651226" cy="880113"/>
              </a:xfrm>
              <a:prstGeom prst="rect">
                <a:avLst/>
              </a:prstGeom>
              <a:blipFill>
                <a:blip r:embed="rId4"/>
                <a:stretch>
                  <a:fillRect b="-6164"/>
                </a:stretch>
              </a:blipFill>
            </p:spPr>
            <p:txBody>
              <a:bodyPr/>
              <a:lstStyle/>
              <a:p>
                <a:r>
                  <a:rPr lang="en-US">
                    <a:noFill/>
                  </a:rPr>
                  <a:t> </a:t>
                </a:r>
              </a:p>
            </p:txBody>
          </p:sp>
        </mc:Fallback>
      </mc:AlternateContent>
    </p:spTree>
    <p:extLst>
      <p:ext uri="{BB962C8B-B14F-4D97-AF65-F5344CB8AC3E}">
        <p14:creationId xmlns:p14="http://schemas.microsoft.com/office/powerpoint/2010/main" val="159363997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02536" y="349230"/>
            <a:ext cx="7729728" cy="769886"/>
          </a:xfrm>
        </p:spPr>
        <p:txBody>
          <a:bodyPr>
            <a:normAutofit fontScale="90000"/>
          </a:bodyPr>
          <a:lstStyle/>
          <a:p>
            <a:r>
              <a:rPr lang="en-US" dirty="0" smtClean="0"/>
              <a:t>Logistic regression with more than two target classes</a:t>
            </a:r>
            <a:endParaRPr lang="en-US" dirty="0"/>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364834" y="1473516"/>
                <a:ext cx="11447584" cy="5163258"/>
              </a:xfrm>
            </p:spPr>
            <p:txBody>
              <a:bodyPr>
                <a:normAutofit lnSpcReduction="10000"/>
              </a:bodyPr>
              <a:lstStyle/>
              <a:p>
                <a:r>
                  <a:rPr lang="en-US" dirty="0" smtClean="0"/>
                  <a:t>So far we talked about logistic regression for predicting a target variable with two classes, that is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∈{0,1}</m:t>
                    </m:r>
                  </m:oMath>
                </a14:m>
                <a:endParaRPr lang="en-US" dirty="0" smtClean="0"/>
              </a:p>
              <a:p>
                <a:r>
                  <a:rPr lang="en-US" dirty="0" smtClean="0"/>
                  <a:t>Can we extend logistic regression to predict a target variable with multiple classes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𝑘</m:t>
                        </m:r>
                      </m:e>
                    </m:d>
                    <m:r>
                      <a:rPr lang="en-US" b="0" i="1" smtClean="0">
                        <a:latin typeface="Cambria Math" panose="02040503050406030204" pitchFamily="18" charset="0"/>
                      </a:rPr>
                      <m:t>?</m:t>
                    </m:r>
                  </m:oMath>
                </a14:m>
                <a:endParaRPr lang="en-US" dirty="0" smtClean="0"/>
              </a:p>
              <a:p>
                <a:r>
                  <a:rPr lang="en-US" dirty="0" smtClean="0"/>
                  <a:t>In logistic model we used the sigmoid function to model the probability of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smtClean="0"/>
                  <a:t>=1 . Sigmoid function works for two classes and model the probability of one class vs the other. </a:t>
                </a:r>
              </a:p>
              <a:p>
                <a:r>
                  <a:rPr lang="en-US" dirty="0" smtClean="0"/>
                  <a:t>When we have multiple classes, we need to have </a:t>
                </a:r>
                <a:r>
                  <a:rPr lang="en-US" b="1" dirty="0" smtClean="0"/>
                  <a:t>one logistic model per class</a:t>
                </a:r>
                <a:r>
                  <a:rPr lang="en-US" dirty="0" smtClean="0"/>
                  <a:t>. That is, each class, needs to have its own set of parameters ( i.e., the weight vector and bias).</a:t>
                </a:r>
              </a:p>
              <a:p>
                <a:r>
                  <a:rPr lang="en-US" dirty="0" smtClean="0"/>
                  <a:t>This means for each target class </a:t>
                </a:r>
                <a14:m>
                  <m:oMath xmlns:m="http://schemas.openxmlformats.org/officeDocument/2006/math">
                    <m:r>
                      <m:rPr>
                        <m:sty m:val="p"/>
                      </m:rPr>
                      <a:rPr lang="en-US" b="0" i="0" smtClean="0">
                        <a:latin typeface="Cambria Math" panose="02040503050406030204" pitchFamily="18" charset="0"/>
                      </a:rPr>
                      <m:t>j</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𝑘</m:t>
                        </m:r>
                      </m:e>
                    </m:d>
                  </m:oMath>
                </a14:m>
                <a:r>
                  <a:rPr lang="en-US" dirty="0" smtClean="0"/>
                  <a:t> we can model the probability that </a:t>
                </a:r>
                <a14:m>
                  <m:oMath xmlns:m="http://schemas.openxmlformats.org/officeDocument/2006/math">
                    <m:r>
                      <m:rPr>
                        <m:sty m:val="p"/>
                      </m:rPr>
                      <a:rPr lang="en-US" b="0" i="0" smtClean="0">
                        <a:latin typeface="Cambria Math" panose="02040503050406030204" pitchFamily="18" charset="0"/>
                      </a:rPr>
                      <m:t>p</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𝑗</m:t>
                        </m:r>
                      </m:sub>
                    </m:sSub>
                    <m:r>
                      <a:rPr lang="en-US" b="0" i="1" smtClean="0">
                        <a:latin typeface="Cambria Math" panose="02040503050406030204" pitchFamily="18" charset="0"/>
                      </a:rPr>
                      <m:t>=1) </m:t>
                    </m:r>
                  </m:oMath>
                </a14:m>
                <a:r>
                  <a:rPr lang="en-US" dirty="0" smtClean="0"/>
                  <a:t> as follows:</a:t>
                </a:r>
              </a:p>
              <a:p>
                <a:pPr marL="0" indent="0">
                  <a:buNone/>
                </a:pPr>
                <a:r>
                  <a:rPr lang="en-US" dirty="0"/>
                  <a:t>	 </a:t>
                </a:r>
                <a14:m>
                  <m:oMath xmlns:m="http://schemas.openxmlformats.org/officeDocument/2006/math">
                    <m:r>
                      <m:rPr>
                        <m:sty m:val="p"/>
                      </m:rPr>
                      <a:rPr lang="en-US">
                        <a:latin typeface="Cambria Math" panose="02040503050406030204" pitchFamily="18" charset="0"/>
                      </a:rPr>
                      <m:t>p</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𝑗</m:t>
                            </m:r>
                          </m:sub>
                        </m:sSub>
                        <m:r>
                          <a:rPr lang="en-US" i="1">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𝑠𝑖𝑔𝑚𝑜𝑖𝑑</m:t>
                    </m:r>
                    <m:r>
                      <a:rPr lang="en-US" b="0" i="1" smtClean="0">
                        <a:latin typeface="Cambria Math" panose="02040503050406030204" pitchFamily="18" charset="0"/>
                      </a:rPr>
                      <m:t>(</m:t>
                    </m:r>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𝒘</m:t>
                        </m:r>
                      </m:e>
                      <m:sub>
                        <m:r>
                          <a:rPr lang="en-US" b="0" i="1" smtClean="0">
                            <a:latin typeface="Cambria Math" panose="02040503050406030204" pitchFamily="18" charset="0"/>
                          </a:rPr>
                          <m:t>𝑗</m:t>
                        </m:r>
                      </m:sub>
                      <m:sup>
                        <m:r>
                          <a:rPr lang="en-US" b="1" i="1" smtClean="0">
                            <a:latin typeface="Cambria Math" panose="02040503050406030204" pitchFamily="18" charset="0"/>
                          </a:rPr>
                          <m:t> </m:t>
                        </m:r>
                        <m:r>
                          <a:rPr lang="en-US" b="0" i="1" smtClean="0">
                            <a:latin typeface="Cambria Math" panose="02040503050406030204" pitchFamily="18" charset="0"/>
                          </a:rPr>
                          <m:t> </m:t>
                        </m:r>
                        <m:r>
                          <a:rPr lang="en-US" b="0" i="1" smtClean="0">
                            <a:latin typeface="Cambria Math" panose="02040503050406030204" pitchFamily="18" charset="0"/>
                          </a:rPr>
                          <m:t>𝑇</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𝑗</m:t>
                        </m:r>
                      </m:sub>
                    </m:sSub>
                    <m:r>
                      <a:rPr lang="en-US" b="0" i="1" smtClean="0">
                        <a:latin typeface="Cambria Math" panose="02040503050406030204" pitchFamily="18" charset="0"/>
                      </a:rPr>
                      <m:t>)</m:t>
                    </m:r>
                  </m:oMath>
                </a14:m>
                <a:endParaRPr lang="en-US" dirty="0" smtClean="0"/>
              </a:p>
              <a:p>
                <a:pPr marL="0" indent="0">
                  <a:buNone/>
                </a:pPr>
                <a:r>
                  <a:rPr lang="en-US" dirty="0" smtClean="0"/>
                  <a:t>Where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𝒘</m:t>
                        </m:r>
                      </m:e>
                      <m:sub>
                        <m:r>
                          <a:rPr lang="en-US" b="0" i="1" smtClean="0">
                            <a:latin typeface="Cambria Math" panose="02040503050406030204" pitchFamily="18" charset="0"/>
                          </a:rPr>
                          <m:t>𝑗</m:t>
                        </m:r>
                      </m:sub>
                    </m:sSub>
                  </m:oMath>
                </a14:m>
                <a:r>
                  <a:rPr lang="en-US" dirty="0" smtClean="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𝑗</m:t>
                        </m:r>
                      </m:sub>
                    </m:sSub>
                    <m:r>
                      <a:rPr lang="en-US" b="0" i="0" smtClean="0">
                        <a:latin typeface="Cambria Math" panose="02040503050406030204" pitchFamily="18" charset="0"/>
                      </a:rPr>
                      <m:t> </m:t>
                    </m:r>
                  </m:oMath>
                </a14:m>
                <a:r>
                  <a:rPr lang="en-US" dirty="0" smtClean="0"/>
                  <a:t>are the weight vector and bias for target class </a:t>
                </a:r>
                <a14:m>
                  <m:oMath xmlns:m="http://schemas.openxmlformats.org/officeDocument/2006/math">
                    <m:r>
                      <a:rPr lang="en-US" b="0" i="1" smtClean="0">
                        <a:latin typeface="Cambria Math" panose="02040503050406030204" pitchFamily="18" charset="0"/>
                      </a:rPr>
                      <m:t>𝑗</m:t>
                    </m:r>
                    <m:r>
                      <a:rPr lang="en-US" b="1" i="0" smtClean="0">
                        <a:latin typeface="Cambria Math" panose="02040503050406030204" pitchFamily="18" charset="0"/>
                      </a:rPr>
                      <m:t>.</m:t>
                    </m:r>
                  </m:oMath>
                </a14:m>
                <a:endParaRPr lang="en-US" b="1" dirty="0" smtClean="0"/>
              </a:p>
              <a:p>
                <a:pPr marL="0" indent="0">
                  <a:buNone/>
                </a:pPr>
                <a:r>
                  <a:rPr lang="en-US" dirty="0" smtClean="0"/>
                  <a:t>If the same data point/example can belong to multiple target classes at the same time, then the above formulation is fine.  This is referred to as </a:t>
                </a:r>
                <a:r>
                  <a:rPr lang="en-US" b="1" dirty="0" smtClean="0"/>
                  <a:t>multi-label </a:t>
                </a:r>
                <a:r>
                  <a:rPr lang="en-US" dirty="0" smtClean="0"/>
                  <a:t>classification. </a:t>
                </a:r>
              </a:p>
              <a:p>
                <a:r>
                  <a:rPr lang="en-US" dirty="0" smtClean="0"/>
                  <a:t>For instance, suppose we want to predict the genre that a movie belongs to based on its plot. </a:t>
                </a:r>
              </a:p>
              <a:p>
                <a:r>
                  <a:rPr lang="en-US" dirty="0" smtClean="0"/>
                  <a:t>Since a movie can belong to more than one genre then this is a multi-label classification problem and can formulated as having a separate logistic model per class.</a:t>
                </a:r>
                <a:endParaRPr lang="en-US" b="1" dirty="0" smtClean="0"/>
              </a:p>
              <a:p>
                <a:pPr marL="0" indent="0">
                  <a:buNone/>
                </a:pPr>
                <a:endParaRPr lang="en-US" dirty="0" smtClean="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364834" y="1473516"/>
                <a:ext cx="11447584" cy="5163258"/>
              </a:xfrm>
              <a:blipFill>
                <a:blip r:embed="rId3"/>
                <a:stretch>
                  <a:fillRect l="-479" t="-1181" r="-586"/>
                </a:stretch>
              </a:blipFill>
            </p:spPr>
            <p:txBody>
              <a:bodyPr/>
              <a:lstStyle/>
              <a:p>
                <a:r>
                  <a:rPr lang="en-US">
                    <a:noFill/>
                  </a:rPr>
                  <a:t> </a:t>
                </a:r>
              </a:p>
            </p:txBody>
          </p:sp>
        </mc:Fallback>
      </mc:AlternateContent>
    </p:spTree>
    <p:extLst>
      <p:ext uri="{BB962C8B-B14F-4D97-AF65-F5344CB8AC3E}">
        <p14:creationId xmlns:p14="http://schemas.microsoft.com/office/powerpoint/2010/main" val="90618551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5665" y="610731"/>
            <a:ext cx="7729728" cy="893604"/>
          </a:xfrm>
        </p:spPr>
        <p:txBody>
          <a:bodyPr/>
          <a:lstStyle/>
          <a:p>
            <a:r>
              <a:rPr lang="en-US" dirty="0" err="1" smtClean="0"/>
              <a:t>Softmax</a:t>
            </a:r>
            <a:r>
              <a:rPr lang="en-US" dirty="0" smtClean="0"/>
              <a:t> Regression Formulation</a:t>
            </a:r>
            <a:endParaRPr lang="en-US" dirty="0"/>
          </a:p>
        </p:txBody>
      </p:sp>
      <p:sp>
        <p:nvSpPr>
          <p:cNvPr id="3" name="Content Placeholder 2"/>
          <p:cNvSpPr>
            <a:spLocks noGrp="1"/>
          </p:cNvSpPr>
          <p:nvPr>
            <p:ph idx="1"/>
          </p:nvPr>
        </p:nvSpPr>
        <p:spPr>
          <a:xfrm>
            <a:off x="1179871" y="1767889"/>
            <a:ext cx="8515522" cy="2715621"/>
          </a:xfrm>
        </p:spPr>
        <p:txBody>
          <a:bodyPr>
            <a:normAutofit fontScale="85000" lnSpcReduction="20000"/>
          </a:bodyPr>
          <a:lstStyle/>
          <a:p>
            <a:r>
              <a:rPr lang="en-US" dirty="0"/>
              <a:t>W</a:t>
            </a:r>
            <a:r>
              <a:rPr lang="en-US" dirty="0" smtClean="0"/>
              <a:t>hen target classes are </a:t>
            </a:r>
            <a:r>
              <a:rPr lang="en-US" b="1" dirty="0" smtClean="0"/>
              <a:t>mutually exclusive, </a:t>
            </a:r>
            <a:r>
              <a:rPr lang="en-US" dirty="0" smtClean="0"/>
              <a:t>meaning a data point cannot belong to more than one of the target classes, then we want the output of the logistic regression model to be a probability distribution over target classes</a:t>
            </a:r>
          </a:p>
          <a:p>
            <a:pPr lvl="1"/>
            <a:r>
              <a:rPr lang="en-US" dirty="0" smtClean="0"/>
              <a:t>This means  for each data point, we want the predicted probabilities over the target classes to add up to one.</a:t>
            </a:r>
          </a:p>
          <a:p>
            <a:pPr lvl="1"/>
            <a:r>
              <a:rPr lang="en-US" dirty="0" smtClean="0"/>
              <a:t>When we use sigmoid for each target class, there is no guarantee that the predicted probabilities add up to one.</a:t>
            </a:r>
          </a:p>
          <a:p>
            <a:r>
              <a:rPr lang="en-US" dirty="0" smtClean="0"/>
              <a:t>When we have multiple classes, we can use </a:t>
            </a:r>
            <a:r>
              <a:rPr lang="en-US" b="1" dirty="0" err="1" smtClean="0"/>
              <a:t>softmax</a:t>
            </a:r>
            <a:r>
              <a:rPr lang="en-US" dirty="0" smtClean="0"/>
              <a:t> function instead of sigmoid to model the predicted probabilities over the target classes as follows.</a:t>
            </a:r>
          </a:p>
          <a:p>
            <a:r>
              <a:rPr lang="en-US" dirty="0"/>
              <a:t>A multiclass logistic regression that uses </a:t>
            </a:r>
            <a:r>
              <a:rPr lang="en-US" dirty="0" err="1"/>
              <a:t>softmax</a:t>
            </a:r>
            <a:r>
              <a:rPr lang="en-US" dirty="0"/>
              <a:t> function to output probability distribution over target classes is sometimes referred to as </a:t>
            </a:r>
            <a:r>
              <a:rPr lang="en-US" b="1" dirty="0" err="1"/>
              <a:t>softmax</a:t>
            </a:r>
            <a:r>
              <a:rPr lang="en-US" b="1" dirty="0"/>
              <a:t> regression</a:t>
            </a:r>
          </a:p>
          <a:p>
            <a:endParaRPr lang="en-US" dirty="0" smtClean="0"/>
          </a:p>
        </p:txBody>
      </p:sp>
      <mc:AlternateContent xmlns:mc="http://schemas.openxmlformats.org/markup-compatibility/2006" xmlns:a14="http://schemas.microsoft.com/office/drawing/2010/main">
        <mc:Choice Requires="a14">
          <p:sp>
            <p:nvSpPr>
              <p:cNvPr id="4" name="Rectangle 3"/>
              <p:cNvSpPr/>
              <p:nvPr/>
            </p:nvSpPr>
            <p:spPr>
              <a:xfrm>
                <a:off x="747253" y="5133426"/>
                <a:ext cx="6096000" cy="1151534"/>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𝑝</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r>
                            <a:rPr lang="en-US" b="0" i="1" smtClean="0">
                              <a:latin typeface="Cambria Math" panose="02040503050406030204" pitchFamily="18" charset="0"/>
                            </a:rPr>
                            <m:t>𝑗</m:t>
                          </m:r>
                        </m:e>
                      </m:d>
                      <m:r>
                        <a:rPr lang="en-US" i="1">
                          <a:latin typeface="Cambria Math" panose="02040503050406030204" pitchFamily="18" charset="0"/>
                        </a:rPr>
                        <m:t>=</m:t>
                      </m:r>
                      <m:r>
                        <a:rPr lang="en-US" i="1">
                          <a:latin typeface="Cambria Math" panose="02040503050406030204" pitchFamily="18" charset="0"/>
                        </a:rPr>
                        <m:t>𝑠𝑜𝑓𝑡𝑚𝑎𝑥</m:t>
                      </m:r>
                      <m:d>
                        <m:dPr>
                          <m:ctrlPr>
                            <a:rPr lang="en-US" i="1">
                              <a:latin typeface="Cambria Math" panose="02040503050406030204" pitchFamily="18" charset="0"/>
                            </a:rPr>
                          </m:ctrlPr>
                        </m:dPr>
                        <m:e>
                          <m:sSubSup>
                            <m:sSubSupPr>
                              <m:ctrlPr>
                                <a:rPr lang="en-US" b="1" i="1" smtClean="0">
                                  <a:latin typeface="Cambria Math" panose="02040503050406030204" pitchFamily="18" charset="0"/>
                                </a:rPr>
                              </m:ctrlPr>
                            </m:sSubSupPr>
                            <m:e>
                              <m:r>
                                <a:rPr lang="en-US" b="1" i="1">
                                  <a:latin typeface="Cambria Math" panose="02040503050406030204" pitchFamily="18" charset="0"/>
                                </a:rPr>
                                <m:t>𝒘</m:t>
                              </m:r>
                            </m:e>
                            <m:sub>
                              <m:r>
                                <a:rPr lang="en-US" b="0" i="1" smtClean="0">
                                  <a:latin typeface="Cambria Math" panose="02040503050406030204" pitchFamily="18" charset="0"/>
                                </a:rPr>
                                <m:t>𝑗</m:t>
                              </m:r>
                            </m:sub>
                            <m:sup>
                              <m:r>
                                <a:rPr lang="en-US" b="1" i="1" smtClean="0">
                                  <a:latin typeface="Cambria Math" panose="02040503050406030204" pitchFamily="18" charset="0"/>
                                </a:rPr>
                                <m:t>   </m:t>
                              </m:r>
                              <m:r>
                                <a:rPr lang="en-US" b="1" i="1">
                                  <a:latin typeface="Cambria Math" panose="02040503050406030204" pitchFamily="18" charset="0"/>
                                </a:rPr>
                                <m:t>𝑻</m:t>
                              </m:r>
                            </m:sup>
                          </m:sSubSup>
                          <m:r>
                            <a:rPr lang="en-US" b="1" i="1">
                              <a:latin typeface="Cambria Math" panose="02040503050406030204" pitchFamily="18" charset="0"/>
                            </a:rPr>
                            <m:t>𝒙</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𝑏</m:t>
                              </m:r>
                            </m:e>
                            <m:sub>
                              <m:r>
                                <a:rPr lang="en-US" b="0" i="1" smtClean="0">
                                  <a:latin typeface="Cambria Math" panose="02040503050406030204" pitchFamily="18" charset="0"/>
                                </a:rPr>
                                <m:t>𝑗</m:t>
                              </m:r>
                            </m:sub>
                          </m:sSub>
                        </m:e>
                      </m:d>
                      <m:r>
                        <a:rPr lang="en-US">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sSubSup>
                                <m:sSubSupPr>
                                  <m:ctrlPr>
                                    <a:rPr lang="en-US" b="1" i="1" smtClean="0">
                                      <a:latin typeface="Cambria Math" panose="02040503050406030204" pitchFamily="18" charset="0"/>
                                    </a:rPr>
                                  </m:ctrlPr>
                                </m:sSubSupPr>
                                <m:e>
                                  <m:r>
                                    <a:rPr lang="en-US" b="1" i="1">
                                      <a:latin typeface="Cambria Math" panose="02040503050406030204" pitchFamily="18" charset="0"/>
                                    </a:rPr>
                                    <m:t>𝒘</m:t>
                                  </m:r>
                                </m:e>
                                <m:sub>
                                  <m:r>
                                    <a:rPr lang="en-US" b="1" i="1" smtClean="0">
                                      <a:latin typeface="Cambria Math" panose="02040503050406030204" pitchFamily="18" charset="0"/>
                                    </a:rPr>
                                    <m:t>𝒋</m:t>
                                  </m:r>
                                </m:sub>
                                <m:sup>
                                  <m:r>
                                    <a:rPr lang="en-US" b="1" i="1" smtClean="0">
                                      <a:latin typeface="Cambria Math" panose="02040503050406030204" pitchFamily="18" charset="0"/>
                                    </a:rPr>
                                    <m:t>   </m:t>
                                  </m:r>
                                  <m:r>
                                    <a:rPr lang="en-US" b="1" i="1">
                                      <a:latin typeface="Cambria Math" panose="02040503050406030204" pitchFamily="18" charset="0"/>
                                    </a:rPr>
                                    <m:t>𝑻</m:t>
                                  </m:r>
                                </m:sup>
                              </m:sSubSup>
                              <m:r>
                                <a:rPr lang="en-US" b="1" i="1">
                                  <a:latin typeface="Cambria Math" panose="02040503050406030204" pitchFamily="18" charset="0"/>
                                </a:rPr>
                                <m:t>𝒙</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𝑏</m:t>
                                  </m:r>
                                </m:e>
                                <m:sub>
                                  <m:r>
                                    <a:rPr lang="en-US" b="0" i="1" smtClean="0">
                                      <a:latin typeface="Cambria Math" panose="02040503050406030204" pitchFamily="18" charset="0"/>
                                    </a:rPr>
                                    <m:t>𝑗</m:t>
                                  </m:r>
                                </m:sub>
                              </m:sSub>
                              <m:r>
                                <a:rPr lang="en-US" i="1">
                                  <a:latin typeface="Cambria Math" panose="02040503050406030204" pitchFamily="18" charset="0"/>
                                </a:rPr>
                                <m:t>)</m:t>
                              </m:r>
                            </m:sup>
                          </m:sSup>
                        </m:num>
                        <m:den>
                          <m:nary>
                            <m:naryPr>
                              <m:chr m:val="∑"/>
                              <m:ctrlPr>
                                <a:rPr lang="en-US"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𝑘</m:t>
                              </m:r>
                            </m:sup>
                            <m:e>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sSubSup>
                                    <m:sSubSupPr>
                                      <m:ctrlPr>
                                        <a:rPr lang="en-US" b="1" i="1">
                                          <a:latin typeface="Cambria Math" panose="02040503050406030204" pitchFamily="18" charset="0"/>
                                        </a:rPr>
                                      </m:ctrlPr>
                                    </m:sSubSupPr>
                                    <m:e>
                                      <m:r>
                                        <a:rPr lang="en-US" b="1" i="1">
                                          <a:latin typeface="Cambria Math" panose="02040503050406030204" pitchFamily="18" charset="0"/>
                                        </a:rPr>
                                        <m:t>𝒘</m:t>
                                      </m:r>
                                    </m:e>
                                    <m:sub>
                                      <m:r>
                                        <a:rPr lang="en-US" b="1" i="1" smtClean="0">
                                          <a:latin typeface="Cambria Math" panose="02040503050406030204" pitchFamily="18" charset="0"/>
                                        </a:rPr>
                                        <m:t>𝒊</m:t>
                                      </m:r>
                                    </m:sub>
                                    <m:sup>
                                      <m:r>
                                        <a:rPr lang="en-US" b="1" i="1">
                                          <a:latin typeface="Cambria Math" panose="02040503050406030204" pitchFamily="18" charset="0"/>
                                        </a:rPr>
                                        <m:t>   </m:t>
                                      </m:r>
                                      <m:r>
                                        <a:rPr lang="en-US" b="1" i="1">
                                          <a:latin typeface="Cambria Math" panose="02040503050406030204" pitchFamily="18" charset="0"/>
                                        </a:rPr>
                                        <m:t>𝑻</m:t>
                                      </m:r>
                                    </m:sup>
                                  </m:sSubSup>
                                  <m:r>
                                    <a:rPr lang="en-US" b="1" i="1">
                                      <a:latin typeface="Cambria Math" panose="02040503050406030204" pitchFamily="18" charset="0"/>
                                    </a:rPr>
                                    <m:t>𝒙</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𝑏</m:t>
                                      </m:r>
                                    </m:e>
                                    <m:sub>
                                      <m:r>
                                        <a:rPr lang="en-US" b="0" i="1" smtClean="0">
                                          <a:latin typeface="Cambria Math" panose="02040503050406030204" pitchFamily="18" charset="0"/>
                                        </a:rPr>
                                        <m:t>𝑗</m:t>
                                      </m:r>
                                    </m:sub>
                                  </m:sSub>
                                  <m:r>
                                    <a:rPr lang="en-US" i="1">
                                      <a:latin typeface="Cambria Math" panose="02040503050406030204" pitchFamily="18" charset="0"/>
                                    </a:rPr>
                                    <m:t>)</m:t>
                                  </m:r>
                                </m:sup>
                              </m:sSup>
                            </m:e>
                          </m:nary>
                        </m:den>
                      </m:f>
                    </m:oMath>
                  </m:oMathPara>
                </a14:m>
                <a:endParaRPr lang="en-US" dirty="0"/>
              </a:p>
              <a:p>
                <a:r>
                  <a:rPr lang="en-US" dirty="0"/>
                  <a:t> </a:t>
                </a:r>
              </a:p>
            </p:txBody>
          </p:sp>
        </mc:Choice>
        <mc:Fallback xmlns="">
          <p:sp>
            <p:nvSpPr>
              <p:cNvPr id="4" name="Rectangle 3"/>
              <p:cNvSpPr>
                <a:spLocks noRot="1" noChangeAspect="1" noMove="1" noResize="1" noEditPoints="1" noAdjustHandles="1" noChangeArrowheads="1" noChangeShapeType="1" noTextEdit="1"/>
              </p:cNvSpPr>
              <p:nvPr/>
            </p:nvSpPr>
            <p:spPr>
              <a:xfrm>
                <a:off x="747253" y="5133426"/>
                <a:ext cx="6096000" cy="115153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8096115" y="4918387"/>
                <a:ext cx="3968066" cy="1852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smtClean="0"/>
                  <a:t>Using </a:t>
                </a:r>
                <a:r>
                  <a:rPr lang="en-US" dirty="0" err="1" smtClean="0"/>
                  <a:t>softmax</a:t>
                </a:r>
                <a:r>
                  <a:rPr lang="en-US" dirty="0" smtClean="0"/>
                  <a:t> instead of sigmoid transformation in the logistic regression model with more than two target classes ensures that the predicted probabilities of target classes add up to one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p>
                      <m:e>
                        <m:r>
                          <a:rPr lang="en-US" b="0" i="1" smtClean="0">
                            <a:latin typeface="Cambria Math" panose="02040503050406030204" pitchFamily="18" charset="0"/>
                          </a:rPr>
                          <m:t>𝑝</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r>
                              <a:rPr lang="en-US" i="1">
                                <a:latin typeface="Cambria Math" panose="02040503050406030204" pitchFamily="18" charset="0"/>
                              </a:rPr>
                              <m:t>𝑗</m:t>
                            </m:r>
                          </m:e>
                        </m:d>
                        <m:r>
                          <a:rPr lang="en-US" i="1">
                            <a:latin typeface="Cambria Math" panose="02040503050406030204" pitchFamily="18" charset="0"/>
                          </a:rPr>
                          <m:t>=</m:t>
                        </m:r>
                      </m:e>
                    </m:nary>
                    <m:r>
                      <a:rPr lang="en-US" b="0" i="1" smtClean="0">
                        <a:latin typeface="Cambria Math" panose="02040503050406030204" pitchFamily="18" charset="0"/>
                      </a:rPr>
                      <m:t>1</m:t>
                    </m:r>
                  </m:oMath>
                </a14:m>
                <a:r>
                  <a:rPr lang="en-US" dirty="0" smtClean="0"/>
                  <a:t>  </a:t>
                </a:r>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8096115" y="4918387"/>
                <a:ext cx="3968066" cy="1852110"/>
              </a:xfrm>
              <a:prstGeom prst="rect">
                <a:avLst/>
              </a:prstGeom>
              <a:blipFill>
                <a:blip r:embed="rId4"/>
                <a:stretch>
                  <a:fillRect l="-1227" t="-1967" r="-307" b="-33443"/>
                </a:stretch>
              </a:blipFill>
            </p:spPr>
            <p:txBody>
              <a:bodyPr/>
              <a:lstStyle/>
              <a:p>
                <a:r>
                  <a:rPr lang="en-US">
                    <a:noFill/>
                  </a:rPr>
                  <a:t> </a:t>
                </a:r>
              </a:p>
            </p:txBody>
          </p:sp>
        </mc:Fallback>
      </mc:AlternateContent>
      <p:sp>
        <p:nvSpPr>
          <p:cNvPr id="6" name="Right Arrow 5"/>
          <p:cNvSpPr/>
          <p:nvPr/>
        </p:nvSpPr>
        <p:spPr>
          <a:xfrm>
            <a:off x="7093974" y="5545394"/>
            <a:ext cx="781665" cy="324464"/>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89120133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433" y="684472"/>
            <a:ext cx="10368116" cy="480650"/>
          </a:xfrm>
        </p:spPr>
        <p:txBody>
          <a:bodyPr>
            <a:normAutofit fontScale="90000"/>
          </a:bodyPr>
          <a:lstStyle/>
          <a:p>
            <a:r>
              <a:rPr lang="en-US" dirty="0" err="1" smtClean="0"/>
              <a:t>Softmax</a:t>
            </a:r>
            <a:r>
              <a:rPr lang="en-US" dirty="0" smtClean="0"/>
              <a:t> regression: Estimating model parameters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29149" y="1637071"/>
                <a:ext cx="10928554" cy="4955458"/>
              </a:xfrm>
            </p:spPr>
            <p:txBody>
              <a:bodyPr>
                <a:normAutofit lnSpcReduction="10000"/>
              </a:bodyPr>
              <a:lstStyle/>
              <a:p>
                <a:r>
                  <a:rPr lang="en-US" dirty="0" smtClean="0"/>
                  <a:t>Similar to the binary logistic regression, we can use maximum likelihood to estimate the parameters of </a:t>
                </a:r>
                <a:r>
                  <a:rPr lang="en-US" dirty="0" err="1" smtClean="0"/>
                  <a:t>softmax</a:t>
                </a:r>
                <a:r>
                  <a:rPr lang="en-US" dirty="0" smtClean="0"/>
                  <a:t> regression. However, because we have multiple classes, the predicted class has no longer have a Bernoulli distribution. </a:t>
                </a:r>
              </a:p>
              <a:p>
                <a:r>
                  <a:rPr lang="en-US" dirty="0" smtClean="0"/>
                  <a:t>Let’s see how we can extend the </a:t>
                </a:r>
                <a:r>
                  <a:rPr lang="en-US" dirty="0" err="1" smtClean="0"/>
                  <a:t>bernoulli</a:t>
                </a:r>
                <a:r>
                  <a:rPr lang="en-US" dirty="0" smtClean="0"/>
                  <a:t> distribution to a random variable with multiple classes and then work our way to extend the binary cross entropy loss ( discussed in slide 82) to multiple classes.</a:t>
                </a:r>
              </a:p>
              <a:p>
                <a:r>
                  <a:rPr lang="en-US" dirty="0" smtClean="0"/>
                  <a:t>Recall that the predicted class had the following distribution in binary logistic regression:</a:t>
                </a:r>
              </a:p>
              <a:p>
                <a:pPr marL="0" indent="0">
                  <a:buNone/>
                </a:pP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p>
                          <m:sSupPr>
                            <m:ctrlPr>
                              <a:rPr lang="en-US" i="1" dirty="0">
                                <a:latin typeface="Cambria Math" panose="02040503050406030204" pitchFamily="18" charset="0"/>
                                <a:ea typeface="Cambria Math" panose="02040503050406030204" pitchFamily="18" charset="0"/>
                              </a:rPr>
                            </m:ctrlPr>
                          </m:sSupPr>
                          <m:e>
                            <m:acc>
                              <m:accPr>
                                <m:chr m:val="̂"/>
                                <m:ctrlPr>
                                  <a:rPr lang="en-US" i="1" dirty="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𝑦</m:t>
                                </m:r>
                              </m:e>
                            </m:acc>
                          </m:e>
                          <m:sup>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𝑖</m:t>
                                </m:r>
                              </m:e>
                            </m:d>
                          </m:sup>
                        </m:sSup>
                        <m:r>
                          <a:rPr lang="en-US" i="1" dirty="0">
                            <a:latin typeface="Cambria Math" panose="02040503050406030204" pitchFamily="18" charset="0"/>
                            <a:ea typeface="Cambria Math" panose="02040503050406030204" pitchFamily="18" charset="0"/>
                          </a:rPr>
                          <m:t>=</m:t>
                        </m:r>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𝑦</m:t>
                            </m:r>
                          </m:e>
                          <m:sup>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𝑖</m:t>
                            </m:r>
                            <m:r>
                              <a:rPr lang="en-US" i="1" dirty="0">
                                <a:latin typeface="Cambria Math" panose="02040503050406030204" pitchFamily="18" charset="0"/>
                                <a:ea typeface="Cambria Math" panose="02040503050406030204" pitchFamily="18" charset="0"/>
                              </a:rPr>
                              <m:t>)</m:t>
                            </m:r>
                          </m:sup>
                        </m:sSup>
                        <m:r>
                          <a:rPr lang="en-US" i="1" dirty="0">
                            <a:latin typeface="Cambria Math" panose="02040503050406030204" pitchFamily="18" charset="0"/>
                            <a:ea typeface="Cambria Math" panose="02040503050406030204" pitchFamily="18" charset="0"/>
                          </a:rPr>
                          <m:t>|</m:t>
                        </m:r>
                        <m:sSup>
                          <m:sSupPr>
                            <m:ctrlPr>
                              <a:rPr lang="en-US" i="1" dirty="0">
                                <a:latin typeface="Cambria Math" panose="02040503050406030204" pitchFamily="18" charset="0"/>
                                <a:ea typeface="Cambria Math" panose="02040503050406030204" pitchFamily="18" charset="0"/>
                              </a:rPr>
                            </m:ctrlPr>
                          </m:sSupPr>
                          <m:e>
                            <m:r>
                              <a:rPr lang="en-US" b="1" i="1" dirty="0">
                                <a:latin typeface="Cambria Math" panose="02040503050406030204" pitchFamily="18" charset="0"/>
                                <a:ea typeface="Cambria Math" panose="02040503050406030204" pitchFamily="18" charset="0"/>
                              </a:rPr>
                              <m:t>𝒙</m:t>
                            </m:r>
                          </m:e>
                          <m:sup>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𝑖</m:t>
                                </m:r>
                              </m:e>
                            </m:d>
                          </m:sup>
                        </m:sSup>
                      </m:e>
                    </m:d>
                    <m:r>
                      <a:rPr lang="en-US" i="1" dirty="0">
                        <a:latin typeface="Cambria Math" panose="02040503050406030204" pitchFamily="18" charset="0"/>
                        <a:ea typeface="Cambria Math" panose="02040503050406030204" pitchFamily="18" charset="0"/>
                      </a:rPr>
                      <m:t>=</m:t>
                    </m:r>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𝑝</m:t>
                        </m:r>
                      </m:e>
                      <m:sup>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𝑦</m:t>
                            </m:r>
                          </m:e>
                          <m:sup>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𝑖</m:t>
                                </m:r>
                              </m:e>
                            </m:d>
                          </m:sup>
                        </m:sSup>
                      </m:sup>
                    </m:sSup>
                    <m:sSup>
                      <m:sSupPr>
                        <m:ctrlPr>
                          <a:rPr lang="en-US" i="1" dirty="0">
                            <a:latin typeface="Cambria Math" panose="02040503050406030204" pitchFamily="18" charset="0"/>
                            <a:ea typeface="Cambria Math" panose="02040503050406030204" pitchFamily="18" charset="0"/>
                          </a:rPr>
                        </m:ctrlPr>
                      </m:sSupPr>
                      <m:e>
                        <m:sSup>
                          <m:sSupPr>
                            <m:ctrlPr>
                              <a:rPr lang="en-US" i="1" dirty="0">
                                <a:latin typeface="Cambria Math" panose="02040503050406030204" pitchFamily="18" charset="0"/>
                                <a:ea typeface="Cambria Math" panose="02040503050406030204" pitchFamily="18" charset="0"/>
                              </a:rPr>
                            </m:ctrlPr>
                          </m:sSupPr>
                          <m:e>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1−</m:t>
                                </m:r>
                                <m:r>
                                  <a:rPr lang="en-US" i="1" dirty="0">
                                    <a:latin typeface="Cambria Math" panose="02040503050406030204" pitchFamily="18" charset="0"/>
                                    <a:ea typeface="Cambria Math" panose="02040503050406030204" pitchFamily="18" charset="0"/>
                                  </a:rPr>
                                  <m:t>𝑝</m:t>
                                </m:r>
                              </m:e>
                            </m:d>
                          </m:e>
                          <m:sup>
                            <m:r>
                              <a:rPr lang="en-US" b="0" i="1" dirty="0" smtClean="0">
                                <a:latin typeface="Cambria Math" panose="02040503050406030204" pitchFamily="18" charset="0"/>
                                <a:ea typeface="Cambria Math" panose="02040503050406030204" pitchFamily="18" charset="0"/>
                              </a:rPr>
                              <m:t>1−</m:t>
                            </m:r>
                            <m:r>
                              <a:rPr lang="en-US" i="1" dirty="0">
                                <a:latin typeface="Cambria Math" panose="02040503050406030204" pitchFamily="18" charset="0"/>
                                <a:ea typeface="Cambria Math" panose="02040503050406030204" pitchFamily="18" charset="0"/>
                              </a:rPr>
                              <m:t>𝑦</m:t>
                            </m:r>
                          </m:sup>
                        </m:sSup>
                      </m:e>
                      <m:sup>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𝑖</m:t>
                            </m:r>
                          </m:e>
                        </m:d>
                      </m:sup>
                    </m:sSup>
                  </m:oMath>
                </a14:m>
                <a:r>
                  <a:rPr lang="en-US" dirty="0" smtClean="0"/>
                  <a:t> , where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p>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𝑠𝑖𝑔𝑚𝑜𝑖𝑑</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𝑾</m:t>
                        </m:r>
                      </m:e>
                      <m:sup>
                        <m:r>
                          <a:rPr lang="en-US" b="0" i="1" smtClean="0">
                            <a:latin typeface="Cambria Math" panose="02040503050406030204" pitchFamily="18" charset="0"/>
                          </a:rPr>
                          <m:t>𝑇</m:t>
                        </m:r>
                      </m:sup>
                    </m:sSup>
                    <m:sSup>
                      <m:sSupPr>
                        <m:ctrlPr>
                          <a:rPr lang="en-US" b="1" i="1" smtClean="0">
                            <a:latin typeface="Cambria Math" panose="02040503050406030204" pitchFamily="18" charset="0"/>
                          </a:rPr>
                        </m:ctrlPr>
                      </m:sSupPr>
                      <m:e>
                        <m:r>
                          <a:rPr lang="en-US" b="1" i="1" smtClean="0">
                            <a:latin typeface="Cambria Math" panose="02040503050406030204" pitchFamily="18" charset="0"/>
                          </a:rPr>
                          <m:t>𝒙</m:t>
                        </m:r>
                      </m:e>
                      <m:sup>
                        <m:d>
                          <m:dPr>
                            <m:ctrlPr>
                              <a:rPr lang="en-US" b="1" i="1" smtClean="0">
                                <a:latin typeface="Cambria Math" panose="02040503050406030204" pitchFamily="18" charset="0"/>
                              </a:rPr>
                            </m:ctrlPr>
                          </m:dPr>
                          <m:e>
                            <m:r>
                              <a:rPr lang="en-US" b="1" i="1" smtClean="0">
                                <a:latin typeface="Cambria Math" panose="02040503050406030204" pitchFamily="18" charset="0"/>
                              </a:rPr>
                              <m:t>𝒊</m:t>
                            </m:r>
                          </m:e>
                        </m:d>
                      </m:sup>
                    </m:sSup>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oMath>
                </a14:m>
                <a:endParaRPr lang="en-US" dirty="0" smtClean="0"/>
              </a:p>
              <a:p>
                <a:pPr marL="0" indent="0">
                  <a:buNone/>
                </a:pPr>
                <a:r>
                  <a:rPr lang="en-US" dirty="0" smtClean="0"/>
                  <a:t>Where </a:t>
                </a:r>
                <a14:m>
                  <m:oMath xmlns:m="http://schemas.openxmlformats.org/officeDocument/2006/math">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𝑦</m:t>
                        </m:r>
                      </m:e>
                      <m:sup>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𝑖</m:t>
                            </m:r>
                          </m:e>
                        </m:d>
                      </m:sup>
                    </m:sSup>
                    <m:r>
                      <a:rPr lang="en-US" b="0" i="1" dirty="0" smtClean="0">
                        <a:latin typeface="Cambria Math" panose="02040503050406030204" pitchFamily="18" charset="0"/>
                        <a:ea typeface="Cambria Math" panose="02040503050406030204" pitchFamily="18" charset="0"/>
                      </a:rPr>
                      <m:t>∈{0,1}</m:t>
                    </m:r>
                  </m:oMath>
                </a14:m>
                <a:r>
                  <a:rPr lang="en-US" dirty="0" smtClean="0"/>
                  <a:t> is the actual class for the </a:t>
                </a:r>
                <a14:m>
                  <m:oMath xmlns:m="http://schemas.openxmlformats.org/officeDocument/2006/math">
                    <m:r>
                      <a:rPr lang="en-US" b="0" i="1" smtClean="0">
                        <a:latin typeface="Cambria Math" panose="02040503050406030204" pitchFamily="18" charset="0"/>
                      </a:rPr>
                      <m:t>𝑖</m:t>
                    </m:r>
                  </m:oMath>
                </a14:m>
                <a:r>
                  <a:rPr lang="en-US" dirty="0" smtClean="0"/>
                  <a:t>th example in the training data. </a:t>
                </a:r>
                <a:endParaRPr lang="en-US" dirty="0"/>
              </a:p>
              <a:p>
                <a:r>
                  <a:rPr lang="en-US" dirty="0" smtClean="0"/>
                  <a:t>For a multiple class case instead of representing as a scalar </a:t>
                </a:r>
                <a14:m>
                  <m:oMath xmlns:m="http://schemas.openxmlformats.org/officeDocument/2006/math">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𝑦</m:t>
                        </m:r>
                      </m:e>
                      <m:sup>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𝑖</m:t>
                            </m:r>
                          </m:e>
                        </m:d>
                      </m:sup>
                    </m:sSup>
                  </m:oMath>
                </a14:m>
                <a:r>
                  <a:rPr lang="en-US" dirty="0" smtClean="0"/>
                  <a:t> that can take a value between {1,..k}, we represent it as a binary vector of size k, that is </a:t>
                </a:r>
                <a14:m>
                  <m:oMath xmlns:m="http://schemas.openxmlformats.org/officeDocument/2006/math">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𝑦</m:t>
                        </m:r>
                      </m:e>
                      <m:sup>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𝑖</m:t>
                            </m:r>
                          </m:e>
                        </m:d>
                      </m:sup>
                    </m:sSup>
                    <m:r>
                      <a:rPr lang="en-US" b="0" i="1" dirty="0" smtClean="0">
                        <a:latin typeface="Cambria Math" panose="02040503050406030204" pitchFamily="18" charset="0"/>
                        <a:ea typeface="Cambria Math" panose="02040503050406030204" pitchFamily="18" charset="0"/>
                      </a:rPr>
                      <m:t>∈</m:t>
                    </m:r>
                    <m:sSup>
                      <m:sSupPr>
                        <m:ctrlPr>
                          <a:rPr lang="en-US" b="0" i="1" dirty="0" smtClean="0">
                            <a:latin typeface="Cambria Math" panose="02040503050406030204" pitchFamily="18" charset="0"/>
                            <a:ea typeface="Cambria Math" panose="02040503050406030204" pitchFamily="18" charset="0"/>
                          </a:rPr>
                        </m:ctrlPr>
                      </m:sSupPr>
                      <m:e>
                        <m:d>
                          <m:dPr>
                            <m:begChr m:val="{"/>
                            <m:endChr m:val="}"/>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0,1</m:t>
                            </m:r>
                          </m:e>
                        </m:d>
                      </m:e>
                      <m:sup>
                        <m:r>
                          <a:rPr lang="en-US" b="0" i="1" dirty="0" smtClean="0">
                            <a:latin typeface="Cambria Math" panose="02040503050406030204" pitchFamily="18" charset="0"/>
                            <a:ea typeface="Cambria Math" panose="02040503050406030204" pitchFamily="18" charset="0"/>
                          </a:rPr>
                          <m:t>𝐾</m:t>
                        </m:r>
                      </m:sup>
                    </m:sSup>
                    <m:r>
                      <a:rPr lang="en-US" b="0" i="0" dirty="0" smtClean="0">
                        <a:latin typeface="Cambria Math" panose="02040503050406030204" pitchFamily="18" charset="0"/>
                        <a:ea typeface="Cambria Math" panose="02040503050406030204" pitchFamily="18" charset="0"/>
                      </a:rPr>
                      <m:t> </m:t>
                    </m:r>
                  </m:oMath>
                </a14:m>
                <a:r>
                  <a:rPr lang="en-US" dirty="0" smtClean="0"/>
                  <a:t> in which only the element corresponding to the actual target class is 1 and all other elements are zero. </a:t>
                </a:r>
              </a:p>
              <a:p>
                <a:pPr lvl="1"/>
                <a:r>
                  <a:rPr lang="en-US" dirty="0" smtClean="0"/>
                  <a:t> For instance,  suppose that a logistic regression model is given example images of a family of four including (mom, dad, son1, and son2) and is asked to predict correct label for a new image.  Instead of representing each label as a value between {1,..,4} where mom=1, dad=2, son1=3, and son2=4, we represent each image label as a binary vector of size four where the first element is 1 if the image label is mom,  the second label 1 if the image label is dad and so on. For instance the vector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oMath>
                </a14:m>
                <a:r>
                  <a:rPr lang="en-US" dirty="0" smtClean="0"/>
                  <a:t>=[0,0,1,0] means that the image label is son1.  (This is called one-hot-encoding in machine learning terminology)</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29149" y="1637071"/>
                <a:ext cx="10928554" cy="4955458"/>
              </a:xfrm>
              <a:blipFill>
                <a:blip r:embed="rId2"/>
                <a:stretch>
                  <a:fillRect l="-446" t="-1232" r="-279"/>
                </a:stretch>
              </a:blipFill>
            </p:spPr>
            <p:txBody>
              <a:bodyPr/>
              <a:lstStyle/>
              <a:p>
                <a:r>
                  <a:rPr lang="en-US">
                    <a:noFill/>
                  </a:rPr>
                  <a:t> </a:t>
                </a:r>
              </a:p>
            </p:txBody>
          </p:sp>
        </mc:Fallback>
      </mc:AlternateContent>
    </p:spTree>
    <p:extLst>
      <p:ext uri="{BB962C8B-B14F-4D97-AF65-F5344CB8AC3E}">
        <p14:creationId xmlns:p14="http://schemas.microsoft.com/office/powerpoint/2010/main" val="15569541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233" y="566485"/>
            <a:ext cx="11695470" cy="480650"/>
          </a:xfrm>
        </p:spPr>
        <p:txBody>
          <a:bodyPr>
            <a:normAutofit fontScale="90000"/>
          </a:bodyPr>
          <a:lstStyle/>
          <a:p>
            <a:r>
              <a:rPr lang="en-US" dirty="0" err="1" smtClean="0"/>
              <a:t>Softmax</a:t>
            </a:r>
            <a:r>
              <a:rPr lang="en-US" dirty="0" smtClean="0"/>
              <a:t> regression: Estimating model parameters (cont.)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94968" y="1460091"/>
                <a:ext cx="11562735" cy="4011561"/>
              </a:xfrm>
            </p:spPr>
            <p:txBody>
              <a:bodyPr>
                <a:normAutofit/>
              </a:bodyPr>
              <a:lstStyle/>
              <a:p>
                <a:pPr marL="0" indent="0">
                  <a:buNone/>
                </a:pPr>
                <a:r>
                  <a:rPr lang="en-US" dirty="0" smtClean="0">
                    <a:latin typeface="Cambria Math" panose="02040503050406030204" pitchFamily="18" charset="0"/>
                  </a:rPr>
                  <a:t>Now we can extend the Bernoulli distribution to multiclass distribution by creating a separate binary random variable for each class.</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p>
                            <m:sSupPr>
                              <m:ctrlPr>
                                <a:rPr lang="en-US" i="1" dirty="0">
                                  <a:latin typeface="Cambria Math" panose="02040503050406030204" pitchFamily="18" charset="0"/>
                                  <a:ea typeface="Cambria Math" panose="02040503050406030204" pitchFamily="18" charset="0"/>
                                </a:rPr>
                              </m:ctrlPr>
                            </m:sSupPr>
                            <m:e>
                              <m:sSub>
                                <m:sSubPr>
                                  <m:ctrlPr>
                                    <a:rPr lang="en-US" b="1" i="1" dirty="0" smtClean="0">
                                      <a:latin typeface="Cambria Math" panose="02040503050406030204" pitchFamily="18" charset="0"/>
                                      <a:ea typeface="Cambria Math" panose="02040503050406030204" pitchFamily="18" charset="0"/>
                                    </a:rPr>
                                  </m:ctrlPr>
                                </m:sSubPr>
                                <m:e>
                                  <m:acc>
                                    <m:accPr>
                                      <m:chr m:val="̂"/>
                                      <m:ctrlPr>
                                        <a:rPr lang="en-US" i="1" dirty="0">
                                          <a:latin typeface="Cambria Math" panose="02040503050406030204" pitchFamily="18" charset="0"/>
                                          <a:ea typeface="Cambria Math" panose="02040503050406030204" pitchFamily="18" charset="0"/>
                                        </a:rPr>
                                      </m:ctrlPr>
                                    </m:accPr>
                                    <m:e>
                                      <m:r>
                                        <a:rPr lang="en-US" b="1" i="1" dirty="0">
                                          <a:latin typeface="Cambria Math" panose="02040503050406030204" pitchFamily="18" charset="0"/>
                                          <a:ea typeface="Cambria Math" panose="02040503050406030204" pitchFamily="18" charset="0"/>
                                        </a:rPr>
                                        <m:t>𝒚</m:t>
                                      </m:r>
                                    </m:e>
                                  </m:acc>
                                </m:e>
                                <m:sub>
                                  <m:r>
                                    <a:rPr lang="en-US" b="1" i="1" dirty="0" smtClean="0">
                                      <a:latin typeface="Cambria Math" panose="02040503050406030204" pitchFamily="18" charset="0"/>
                                      <a:ea typeface="Cambria Math" panose="02040503050406030204" pitchFamily="18" charset="0"/>
                                    </a:rPr>
                                    <m:t>𝟏</m:t>
                                  </m:r>
                                </m:sub>
                              </m:sSub>
                            </m:e>
                            <m:sup>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𝑖</m:t>
                                  </m:r>
                                </m:e>
                              </m:d>
                            </m:sup>
                          </m:sSup>
                          <m:r>
                            <a:rPr lang="en-US" i="1" dirty="0">
                              <a:latin typeface="Cambria Math" panose="02040503050406030204" pitchFamily="18" charset="0"/>
                              <a:ea typeface="Cambria Math" panose="02040503050406030204" pitchFamily="18" charset="0"/>
                            </a:rPr>
                            <m:t>=</m:t>
                          </m:r>
                          <m:sSubSup>
                            <m:sSubSupPr>
                              <m:ctrlPr>
                                <a:rPr lang="en-US" b="1" i="1" dirty="0" smtClean="0">
                                  <a:latin typeface="Cambria Math" panose="02040503050406030204" pitchFamily="18" charset="0"/>
                                  <a:ea typeface="Cambria Math" panose="02040503050406030204" pitchFamily="18" charset="0"/>
                                </a:rPr>
                              </m:ctrlPr>
                            </m:sSubSupPr>
                            <m:e>
                              <m:r>
                                <a:rPr lang="en-US" b="1" i="1" dirty="0">
                                  <a:latin typeface="Cambria Math" panose="02040503050406030204" pitchFamily="18" charset="0"/>
                                  <a:ea typeface="Cambria Math" panose="02040503050406030204" pitchFamily="18" charset="0"/>
                                </a:rPr>
                                <m:t>𝒚</m:t>
                              </m:r>
                            </m:e>
                            <m:sub>
                              <m:r>
                                <a:rPr lang="en-US" b="1" i="1" dirty="0" smtClean="0">
                                  <a:latin typeface="Cambria Math" panose="02040503050406030204" pitchFamily="18" charset="0"/>
                                  <a:ea typeface="Cambria Math" panose="02040503050406030204" pitchFamily="18" charset="0"/>
                                </a:rPr>
                                <m:t>𝟏</m:t>
                              </m:r>
                            </m:sub>
                            <m:sup>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𝑖</m:t>
                              </m:r>
                              <m:r>
                                <a:rPr lang="en-US" i="1" dirty="0">
                                  <a:latin typeface="Cambria Math" panose="02040503050406030204" pitchFamily="18" charset="0"/>
                                  <a:ea typeface="Cambria Math" panose="02040503050406030204" pitchFamily="18" charset="0"/>
                                </a:rPr>
                                <m:t>)</m:t>
                              </m:r>
                            </m:sup>
                          </m:sSubSup>
                          <m:r>
                            <a:rPr lang="en-US" b="0" i="1" dirty="0" smtClean="0">
                              <a:latin typeface="Cambria Math" panose="02040503050406030204" pitchFamily="18" charset="0"/>
                              <a:ea typeface="Cambria Math" panose="02040503050406030204" pitchFamily="18" charset="0"/>
                            </a:rPr>
                            <m:t>,</m:t>
                          </m:r>
                          <m:sSup>
                            <m:sSupPr>
                              <m:ctrlPr>
                                <a:rPr lang="en-US" i="1" dirty="0">
                                  <a:latin typeface="Cambria Math" panose="02040503050406030204" pitchFamily="18" charset="0"/>
                                  <a:ea typeface="Cambria Math" panose="02040503050406030204" pitchFamily="18" charset="0"/>
                                </a:rPr>
                              </m:ctrlPr>
                            </m:sSupPr>
                            <m:e>
                              <m:sSub>
                                <m:sSubPr>
                                  <m:ctrlPr>
                                    <a:rPr lang="en-US" b="1" i="1" dirty="0">
                                      <a:latin typeface="Cambria Math" panose="02040503050406030204" pitchFamily="18" charset="0"/>
                                      <a:ea typeface="Cambria Math" panose="02040503050406030204" pitchFamily="18" charset="0"/>
                                    </a:rPr>
                                  </m:ctrlPr>
                                </m:sSubPr>
                                <m:e>
                                  <m:acc>
                                    <m:accPr>
                                      <m:chr m:val="̂"/>
                                      <m:ctrlPr>
                                        <a:rPr lang="en-US" i="1" dirty="0">
                                          <a:latin typeface="Cambria Math" panose="02040503050406030204" pitchFamily="18" charset="0"/>
                                          <a:ea typeface="Cambria Math" panose="02040503050406030204" pitchFamily="18" charset="0"/>
                                        </a:rPr>
                                      </m:ctrlPr>
                                    </m:accPr>
                                    <m:e>
                                      <m:r>
                                        <a:rPr lang="en-US" b="1" i="1" dirty="0">
                                          <a:latin typeface="Cambria Math" panose="02040503050406030204" pitchFamily="18" charset="0"/>
                                          <a:ea typeface="Cambria Math" panose="02040503050406030204" pitchFamily="18" charset="0"/>
                                        </a:rPr>
                                        <m:t>𝒚</m:t>
                                      </m:r>
                                    </m:e>
                                  </m:acc>
                                </m:e>
                                <m:sub>
                                  <m:r>
                                    <a:rPr lang="en-US" b="1" i="1" dirty="0" smtClean="0">
                                      <a:latin typeface="Cambria Math" panose="02040503050406030204" pitchFamily="18" charset="0"/>
                                      <a:ea typeface="Cambria Math" panose="02040503050406030204" pitchFamily="18" charset="0"/>
                                    </a:rPr>
                                    <m:t>𝟐</m:t>
                                  </m:r>
                                </m:sub>
                              </m:sSub>
                            </m:e>
                            <m:sup>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𝑖</m:t>
                                  </m:r>
                                </m:e>
                              </m:d>
                            </m:sup>
                          </m:sSup>
                          <m:r>
                            <a:rPr lang="en-US" i="1" dirty="0">
                              <a:latin typeface="Cambria Math" panose="02040503050406030204" pitchFamily="18" charset="0"/>
                              <a:ea typeface="Cambria Math" panose="02040503050406030204" pitchFamily="18" charset="0"/>
                            </a:rPr>
                            <m:t>=</m:t>
                          </m:r>
                          <m:sSubSup>
                            <m:sSubSupPr>
                              <m:ctrlPr>
                                <a:rPr lang="en-US" b="1" i="1" dirty="0">
                                  <a:latin typeface="Cambria Math" panose="02040503050406030204" pitchFamily="18" charset="0"/>
                                  <a:ea typeface="Cambria Math" panose="02040503050406030204" pitchFamily="18" charset="0"/>
                                </a:rPr>
                              </m:ctrlPr>
                            </m:sSubSupPr>
                            <m:e>
                              <m:r>
                                <a:rPr lang="en-US" b="1" i="1" dirty="0">
                                  <a:latin typeface="Cambria Math" panose="02040503050406030204" pitchFamily="18" charset="0"/>
                                  <a:ea typeface="Cambria Math" panose="02040503050406030204" pitchFamily="18" charset="0"/>
                                </a:rPr>
                                <m:t>𝒚</m:t>
                              </m:r>
                            </m:e>
                            <m:sub>
                              <m:r>
                                <a:rPr lang="en-US" b="1" i="1" dirty="0" smtClean="0">
                                  <a:latin typeface="Cambria Math" panose="02040503050406030204" pitchFamily="18" charset="0"/>
                                  <a:ea typeface="Cambria Math" panose="02040503050406030204" pitchFamily="18" charset="0"/>
                                </a:rPr>
                                <m:t>𝟐</m:t>
                              </m:r>
                            </m:sub>
                            <m:sup>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𝑖</m:t>
                              </m:r>
                              <m:r>
                                <a:rPr lang="en-US" i="1" dirty="0">
                                  <a:latin typeface="Cambria Math" panose="02040503050406030204" pitchFamily="18" charset="0"/>
                                  <a:ea typeface="Cambria Math" panose="02040503050406030204" pitchFamily="18" charset="0"/>
                                </a:rPr>
                                <m:t>)</m:t>
                              </m:r>
                            </m:sup>
                          </m:sSubSup>
                          <m:r>
                            <a:rPr lang="en-US" b="1" i="1" dirty="0" smtClean="0">
                              <a:latin typeface="Cambria Math" panose="02040503050406030204" pitchFamily="18" charset="0"/>
                              <a:ea typeface="Cambria Math" panose="02040503050406030204" pitchFamily="18" charset="0"/>
                            </a:rPr>
                            <m:t>, …,</m:t>
                          </m:r>
                          <m:sSup>
                            <m:sSupPr>
                              <m:ctrlPr>
                                <a:rPr lang="en-US" i="1" dirty="0">
                                  <a:latin typeface="Cambria Math" panose="02040503050406030204" pitchFamily="18" charset="0"/>
                                  <a:ea typeface="Cambria Math" panose="02040503050406030204" pitchFamily="18" charset="0"/>
                                </a:rPr>
                              </m:ctrlPr>
                            </m:sSupPr>
                            <m:e>
                              <m:sSub>
                                <m:sSubPr>
                                  <m:ctrlPr>
                                    <a:rPr lang="en-US" b="1" i="1" dirty="0">
                                      <a:latin typeface="Cambria Math" panose="02040503050406030204" pitchFamily="18" charset="0"/>
                                      <a:ea typeface="Cambria Math" panose="02040503050406030204" pitchFamily="18" charset="0"/>
                                    </a:rPr>
                                  </m:ctrlPr>
                                </m:sSubPr>
                                <m:e>
                                  <m:acc>
                                    <m:accPr>
                                      <m:chr m:val="̂"/>
                                      <m:ctrlPr>
                                        <a:rPr lang="en-US" i="1" dirty="0">
                                          <a:latin typeface="Cambria Math" panose="02040503050406030204" pitchFamily="18" charset="0"/>
                                          <a:ea typeface="Cambria Math" panose="02040503050406030204" pitchFamily="18" charset="0"/>
                                        </a:rPr>
                                      </m:ctrlPr>
                                    </m:accPr>
                                    <m:e>
                                      <m:r>
                                        <a:rPr lang="en-US" b="1" i="1" dirty="0">
                                          <a:latin typeface="Cambria Math" panose="02040503050406030204" pitchFamily="18" charset="0"/>
                                          <a:ea typeface="Cambria Math" panose="02040503050406030204" pitchFamily="18" charset="0"/>
                                        </a:rPr>
                                        <m:t>𝒚</m:t>
                                      </m:r>
                                    </m:e>
                                  </m:acc>
                                </m:e>
                                <m:sub>
                                  <m:r>
                                    <a:rPr lang="en-US" b="1" i="1" dirty="0" smtClean="0">
                                      <a:latin typeface="Cambria Math" panose="02040503050406030204" pitchFamily="18" charset="0"/>
                                      <a:ea typeface="Cambria Math" panose="02040503050406030204" pitchFamily="18" charset="0"/>
                                    </a:rPr>
                                    <m:t>𝒌</m:t>
                                  </m:r>
                                </m:sub>
                              </m:sSub>
                            </m:e>
                            <m:sup>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𝑖</m:t>
                                  </m:r>
                                </m:e>
                              </m:d>
                            </m:sup>
                          </m:sSup>
                          <m:r>
                            <a:rPr lang="en-US" i="1" dirty="0">
                              <a:latin typeface="Cambria Math" panose="02040503050406030204" pitchFamily="18" charset="0"/>
                              <a:ea typeface="Cambria Math" panose="02040503050406030204" pitchFamily="18" charset="0"/>
                            </a:rPr>
                            <m:t>=</m:t>
                          </m:r>
                          <m:sSubSup>
                            <m:sSubSupPr>
                              <m:ctrlPr>
                                <a:rPr lang="en-US" b="1" i="1" dirty="0">
                                  <a:latin typeface="Cambria Math" panose="02040503050406030204" pitchFamily="18" charset="0"/>
                                  <a:ea typeface="Cambria Math" panose="02040503050406030204" pitchFamily="18" charset="0"/>
                                </a:rPr>
                              </m:ctrlPr>
                            </m:sSubSupPr>
                            <m:e>
                              <m:r>
                                <a:rPr lang="en-US" b="1" i="1" dirty="0">
                                  <a:latin typeface="Cambria Math" panose="02040503050406030204" pitchFamily="18" charset="0"/>
                                  <a:ea typeface="Cambria Math" panose="02040503050406030204" pitchFamily="18" charset="0"/>
                                </a:rPr>
                                <m:t>𝒚</m:t>
                              </m:r>
                            </m:e>
                            <m:sub>
                              <m:r>
                                <a:rPr lang="en-US" b="1" i="1" dirty="0" smtClean="0">
                                  <a:latin typeface="Cambria Math" panose="02040503050406030204" pitchFamily="18" charset="0"/>
                                  <a:ea typeface="Cambria Math" panose="02040503050406030204" pitchFamily="18" charset="0"/>
                                </a:rPr>
                                <m:t>𝒌</m:t>
                              </m:r>
                            </m:sub>
                            <m:sup>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𝑖</m:t>
                              </m:r>
                              <m:r>
                                <a:rPr lang="en-US" i="1" dirty="0">
                                  <a:latin typeface="Cambria Math" panose="02040503050406030204" pitchFamily="18" charset="0"/>
                                  <a:ea typeface="Cambria Math" panose="02040503050406030204" pitchFamily="18" charset="0"/>
                                </a:rPr>
                                <m:t>)</m:t>
                              </m:r>
                            </m:sup>
                          </m:sSubSup>
                          <m:r>
                            <a:rPr lang="en-US" i="1" dirty="0">
                              <a:latin typeface="Cambria Math" panose="02040503050406030204" pitchFamily="18" charset="0"/>
                              <a:ea typeface="Cambria Math" panose="02040503050406030204" pitchFamily="18" charset="0"/>
                            </a:rPr>
                            <m:t>|</m:t>
                          </m:r>
                          <m:sSup>
                            <m:sSupPr>
                              <m:ctrlPr>
                                <a:rPr lang="en-US" i="1" dirty="0">
                                  <a:latin typeface="Cambria Math" panose="02040503050406030204" pitchFamily="18" charset="0"/>
                                  <a:ea typeface="Cambria Math" panose="02040503050406030204" pitchFamily="18" charset="0"/>
                                </a:rPr>
                              </m:ctrlPr>
                            </m:sSupPr>
                            <m:e>
                              <m:r>
                                <a:rPr lang="en-US" b="1" i="1" dirty="0">
                                  <a:latin typeface="Cambria Math" panose="02040503050406030204" pitchFamily="18" charset="0"/>
                                  <a:ea typeface="Cambria Math" panose="02040503050406030204" pitchFamily="18" charset="0"/>
                                </a:rPr>
                                <m:t>𝒙</m:t>
                              </m:r>
                            </m:e>
                            <m:sup>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𝑖</m:t>
                                  </m:r>
                                </m:e>
                              </m:d>
                            </m:sup>
                          </m:sSup>
                        </m:e>
                      </m:d>
                      <m:r>
                        <a:rPr lang="en-US" i="1" dirty="0">
                          <a:latin typeface="Cambria Math" panose="02040503050406030204" pitchFamily="18" charset="0"/>
                          <a:ea typeface="Cambria Math" panose="02040503050406030204" pitchFamily="18" charset="0"/>
                        </a:rPr>
                        <m:t>=</m:t>
                      </m:r>
                      <m:sSubSup>
                        <m:sSubSupPr>
                          <m:ctrlPr>
                            <a:rPr lang="en-US" b="0" i="1" dirty="0" smtClean="0">
                              <a:latin typeface="Cambria Math" panose="02040503050406030204" pitchFamily="18" charset="0"/>
                              <a:ea typeface="Cambria Math" panose="02040503050406030204" pitchFamily="18" charset="0"/>
                            </a:rPr>
                          </m:ctrlPr>
                        </m:sSubSupPr>
                        <m:e>
                          <m:r>
                            <a:rPr lang="en-US" i="1" dirty="0">
                              <a:latin typeface="Cambria Math" panose="02040503050406030204" pitchFamily="18" charset="0"/>
                              <a:ea typeface="Cambria Math" panose="02040503050406030204" pitchFamily="18" charset="0"/>
                            </a:rPr>
                            <m:t>𝑝</m:t>
                          </m:r>
                        </m:e>
                        <m:sub>
                          <m:r>
                            <a:rPr lang="en-US" b="0" i="1" dirty="0" smtClean="0">
                              <a:latin typeface="Cambria Math" panose="02040503050406030204" pitchFamily="18" charset="0"/>
                              <a:ea typeface="Cambria Math" panose="02040503050406030204" pitchFamily="18" charset="0"/>
                            </a:rPr>
                            <m:t>1</m:t>
                          </m:r>
                        </m:sub>
                        <m:sup>
                          <m:sSubSup>
                            <m:sSubSupPr>
                              <m:ctrlPr>
                                <a:rPr lang="en-US" i="1" dirty="0">
                                  <a:latin typeface="Cambria Math" panose="02040503050406030204" pitchFamily="18" charset="0"/>
                                  <a:ea typeface="Cambria Math" panose="02040503050406030204" pitchFamily="18" charset="0"/>
                                </a:rPr>
                              </m:ctrlPr>
                            </m:sSubSupPr>
                            <m:e>
                              <m:r>
                                <a:rPr lang="en-US" i="1" dirty="0">
                                  <a:latin typeface="Cambria Math" panose="02040503050406030204" pitchFamily="18" charset="0"/>
                                  <a:ea typeface="Cambria Math" panose="02040503050406030204" pitchFamily="18" charset="0"/>
                                </a:rPr>
                                <m:t>𝑦</m:t>
                              </m:r>
                            </m:e>
                            <m:sub>
                              <m:r>
                                <a:rPr lang="en-US" b="0" i="1" dirty="0" smtClean="0">
                                  <a:latin typeface="Cambria Math" panose="02040503050406030204" pitchFamily="18" charset="0"/>
                                  <a:ea typeface="Cambria Math" panose="02040503050406030204" pitchFamily="18" charset="0"/>
                                </a:rPr>
                                <m:t>1</m:t>
                              </m:r>
                            </m:sub>
                            <m:sup>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𝑖</m:t>
                                  </m:r>
                                </m:e>
                              </m:d>
                            </m:sup>
                          </m:sSubSup>
                        </m:sup>
                      </m:sSubSup>
                      <m:r>
                        <a:rPr lang="en-US" b="0" i="1" dirty="0" smtClean="0">
                          <a:latin typeface="Cambria Math" panose="02040503050406030204" pitchFamily="18" charset="0"/>
                          <a:ea typeface="Cambria Math" panose="02040503050406030204" pitchFamily="18" charset="0"/>
                        </a:rPr>
                        <m:t>×</m:t>
                      </m:r>
                      <m:sSubSup>
                        <m:sSubSupPr>
                          <m:ctrlPr>
                            <a:rPr lang="en-US" b="0" i="1" dirty="0" smtClean="0">
                              <a:latin typeface="Cambria Math" panose="02040503050406030204" pitchFamily="18" charset="0"/>
                              <a:ea typeface="Cambria Math" panose="02040503050406030204" pitchFamily="18" charset="0"/>
                            </a:rPr>
                          </m:ctrlPr>
                        </m:sSubSupPr>
                        <m:e>
                          <m:r>
                            <a:rPr lang="en-US" i="1" dirty="0">
                              <a:latin typeface="Cambria Math" panose="02040503050406030204" pitchFamily="18" charset="0"/>
                              <a:ea typeface="Cambria Math" panose="02040503050406030204" pitchFamily="18" charset="0"/>
                            </a:rPr>
                            <m:t>𝑝</m:t>
                          </m:r>
                        </m:e>
                        <m:sub>
                          <m:r>
                            <a:rPr lang="en-US" b="0" i="1" dirty="0" smtClean="0">
                              <a:latin typeface="Cambria Math" panose="02040503050406030204" pitchFamily="18" charset="0"/>
                              <a:ea typeface="Cambria Math" panose="02040503050406030204" pitchFamily="18" charset="0"/>
                            </a:rPr>
                            <m:t>2</m:t>
                          </m:r>
                        </m:sub>
                        <m:sup>
                          <m:sSubSup>
                            <m:sSubSupPr>
                              <m:ctrlPr>
                                <a:rPr lang="en-US" i="1" dirty="0">
                                  <a:latin typeface="Cambria Math" panose="02040503050406030204" pitchFamily="18" charset="0"/>
                                  <a:ea typeface="Cambria Math" panose="02040503050406030204" pitchFamily="18" charset="0"/>
                                </a:rPr>
                              </m:ctrlPr>
                            </m:sSubSupPr>
                            <m:e>
                              <m:r>
                                <a:rPr lang="en-US" i="1" dirty="0">
                                  <a:latin typeface="Cambria Math" panose="02040503050406030204" pitchFamily="18" charset="0"/>
                                  <a:ea typeface="Cambria Math" panose="02040503050406030204" pitchFamily="18" charset="0"/>
                                </a:rPr>
                                <m:t>𝑦</m:t>
                              </m:r>
                            </m:e>
                            <m:sub>
                              <m:r>
                                <a:rPr lang="en-US" b="0" i="1" dirty="0" smtClean="0">
                                  <a:latin typeface="Cambria Math" panose="02040503050406030204" pitchFamily="18" charset="0"/>
                                  <a:ea typeface="Cambria Math" panose="02040503050406030204" pitchFamily="18" charset="0"/>
                                </a:rPr>
                                <m:t>2</m:t>
                              </m:r>
                            </m:sub>
                            <m:sup>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𝑖</m:t>
                                  </m:r>
                                </m:e>
                              </m:d>
                            </m:sup>
                          </m:sSubSup>
                        </m:sup>
                      </m:sSubSup>
                      <m:r>
                        <a:rPr lang="en-US" b="0" i="1" dirty="0" smtClean="0">
                          <a:latin typeface="Cambria Math" panose="02040503050406030204" pitchFamily="18" charset="0"/>
                          <a:ea typeface="Cambria Math" panose="02040503050406030204" pitchFamily="18" charset="0"/>
                        </a:rPr>
                        <m:t>×…×</m:t>
                      </m:r>
                      <m:sSubSup>
                        <m:sSubSupPr>
                          <m:ctrlPr>
                            <a:rPr lang="en-US" i="1" dirty="0">
                              <a:latin typeface="Cambria Math" panose="02040503050406030204" pitchFamily="18" charset="0"/>
                              <a:ea typeface="Cambria Math" panose="02040503050406030204" pitchFamily="18" charset="0"/>
                            </a:rPr>
                          </m:ctrlPr>
                        </m:sSubSupPr>
                        <m:e>
                          <m:r>
                            <a:rPr lang="en-US" i="1" dirty="0">
                              <a:latin typeface="Cambria Math" panose="02040503050406030204" pitchFamily="18" charset="0"/>
                              <a:ea typeface="Cambria Math" panose="02040503050406030204" pitchFamily="18" charset="0"/>
                            </a:rPr>
                            <m:t>𝑝</m:t>
                          </m:r>
                        </m:e>
                        <m:sub>
                          <m:r>
                            <a:rPr lang="en-US" b="0" i="1" dirty="0" smtClean="0">
                              <a:latin typeface="Cambria Math" panose="02040503050406030204" pitchFamily="18" charset="0"/>
                              <a:ea typeface="Cambria Math" panose="02040503050406030204" pitchFamily="18" charset="0"/>
                            </a:rPr>
                            <m:t>𝑘</m:t>
                          </m:r>
                        </m:sub>
                        <m:sup>
                          <m:sSubSup>
                            <m:sSubSupPr>
                              <m:ctrlPr>
                                <a:rPr lang="en-US" i="1" dirty="0">
                                  <a:latin typeface="Cambria Math" panose="02040503050406030204" pitchFamily="18" charset="0"/>
                                  <a:ea typeface="Cambria Math" panose="02040503050406030204" pitchFamily="18" charset="0"/>
                                </a:rPr>
                              </m:ctrlPr>
                            </m:sSubSupPr>
                            <m:e>
                              <m:r>
                                <a:rPr lang="en-US" i="1" dirty="0">
                                  <a:latin typeface="Cambria Math" panose="02040503050406030204" pitchFamily="18" charset="0"/>
                                  <a:ea typeface="Cambria Math" panose="02040503050406030204" pitchFamily="18" charset="0"/>
                                </a:rPr>
                                <m:t>𝑦</m:t>
                              </m:r>
                            </m:e>
                            <m:sub>
                              <m:r>
                                <a:rPr lang="en-US" b="0" i="1" dirty="0" smtClean="0">
                                  <a:latin typeface="Cambria Math" panose="02040503050406030204" pitchFamily="18" charset="0"/>
                                  <a:ea typeface="Cambria Math" panose="02040503050406030204" pitchFamily="18" charset="0"/>
                                </a:rPr>
                                <m:t>𝑘</m:t>
                              </m:r>
                            </m:sub>
                            <m:sup>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𝑖</m:t>
                                  </m:r>
                                </m:e>
                              </m:d>
                            </m:sup>
                          </m:sSubSup>
                        </m:sup>
                      </m:sSubSup>
                      <m:r>
                        <a:rPr lang="en-US" b="0" i="1" dirty="0" smtClean="0">
                          <a:latin typeface="Cambria Math" panose="02040503050406030204" pitchFamily="18" charset="0"/>
                          <a:ea typeface="Cambria Math" panose="02040503050406030204" pitchFamily="18" charset="0"/>
                        </a:rPr>
                        <m:t>=</m:t>
                      </m:r>
                      <m:nary>
                        <m:naryPr>
                          <m:chr m:val="∏"/>
                          <m:ctrlPr>
                            <a:rPr lang="en-US" b="0" i="1" dirty="0" smtClean="0">
                              <a:latin typeface="Cambria Math" panose="02040503050406030204" pitchFamily="18" charset="0"/>
                              <a:ea typeface="Cambria Math" panose="02040503050406030204" pitchFamily="18" charset="0"/>
                            </a:rPr>
                          </m:ctrlPr>
                        </m:naryPr>
                        <m:sub>
                          <m:r>
                            <m:rPr>
                              <m:brk m:alnAt="23"/>
                            </m:rPr>
                            <a:rPr lang="en-US" b="0" i="1" dirty="0" smtClean="0">
                              <a:latin typeface="Cambria Math" panose="02040503050406030204" pitchFamily="18" charset="0"/>
                              <a:ea typeface="Cambria Math" panose="02040503050406030204" pitchFamily="18" charset="0"/>
                            </a:rPr>
                            <m:t>𝑗</m:t>
                          </m:r>
                          <m:r>
                            <a:rPr lang="en-US" b="0" i="1" dirty="0" smtClean="0">
                              <a:latin typeface="Cambria Math" panose="02040503050406030204" pitchFamily="18" charset="0"/>
                              <a:ea typeface="Cambria Math" panose="02040503050406030204" pitchFamily="18" charset="0"/>
                            </a:rPr>
                            <m:t>=1</m:t>
                          </m:r>
                        </m:sub>
                        <m:sup>
                          <m:r>
                            <a:rPr lang="en-US" b="0" i="1" dirty="0" smtClean="0">
                              <a:latin typeface="Cambria Math" panose="02040503050406030204" pitchFamily="18" charset="0"/>
                              <a:ea typeface="Cambria Math" panose="02040503050406030204" pitchFamily="18" charset="0"/>
                            </a:rPr>
                            <m:t>𝑗</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𝑘</m:t>
                          </m:r>
                        </m:sup>
                        <m:e>
                          <m:sSubSup>
                            <m:sSubSupPr>
                              <m:ctrlPr>
                                <a:rPr lang="en-US" i="1" dirty="0">
                                  <a:latin typeface="Cambria Math" panose="02040503050406030204" pitchFamily="18" charset="0"/>
                                  <a:ea typeface="Cambria Math" panose="02040503050406030204" pitchFamily="18" charset="0"/>
                                </a:rPr>
                              </m:ctrlPr>
                            </m:sSubSupPr>
                            <m:e>
                              <m:r>
                                <a:rPr lang="en-US" i="1" dirty="0">
                                  <a:latin typeface="Cambria Math" panose="02040503050406030204" pitchFamily="18" charset="0"/>
                                  <a:ea typeface="Cambria Math" panose="02040503050406030204" pitchFamily="18" charset="0"/>
                                </a:rPr>
                                <m:t>𝑝</m:t>
                              </m:r>
                            </m:e>
                            <m:sub>
                              <m:r>
                                <a:rPr lang="en-US" b="0" i="1" dirty="0" smtClean="0">
                                  <a:latin typeface="Cambria Math" panose="02040503050406030204" pitchFamily="18" charset="0"/>
                                  <a:ea typeface="Cambria Math" panose="02040503050406030204" pitchFamily="18" charset="0"/>
                                </a:rPr>
                                <m:t>𝑗</m:t>
                              </m:r>
                            </m:sub>
                            <m:sup>
                              <m:sSubSup>
                                <m:sSubSupPr>
                                  <m:ctrlPr>
                                    <a:rPr lang="en-US" i="1" dirty="0">
                                      <a:latin typeface="Cambria Math" panose="02040503050406030204" pitchFamily="18" charset="0"/>
                                      <a:ea typeface="Cambria Math" panose="02040503050406030204" pitchFamily="18" charset="0"/>
                                    </a:rPr>
                                  </m:ctrlPr>
                                </m:sSubSupPr>
                                <m:e>
                                  <m:r>
                                    <a:rPr lang="en-US" i="1" dirty="0">
                                      <a:latin typeface="Cambria Math" panose="02040503050406030204" pitchFamily="18" charset="0"/>
                                      <a:ea typeface="Cambria Math" panose="02040503050406030204" pitchFamily="18" charset="0"/>
                                    </a:rPr>
                                    <m:t>𝑦</m:t>
                                  </m:r>
                                </m:e>
                                <m:sub>
                                  <m:r>
                                    <a:rPr lang="en-US" b="0" i="1" dirty="0" smtClean="0">
                                      <a:latin typeface="Cambria Math" panose="02040503050406030204" pitchFamily="18" charset="0"/>
                                      <a:ea typeface="Cambria Math" panose="02040503050406030204" pitchFamily="18" charset="0"/>
                                    </a:rPr>
                                    <m:t>𝑗</m:t>
                                  </m:r>
                                </m:sub>
                                <m:sup>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𝑖</m:t>
                                      </m:r>
                                    </m:e>
                                  </m:d>
                                </m:sup>
                              </m:sSubSup>
                            </m:sup>
                          </m:sSubSup>
                        </m:e>
                      </m:nary>
                    </m:oMath>
                  </m:oMathPara>
                </a14:m>
                <a:endParaRPr lang="en-US" b="0" dirty="0" smtClean="0">
                  <a:ea typeface="Cambria Math" panose="02040503050406030204" pitchFamily="18" charset="0"/>
                </a:endParaRPr>
              </a:p>
              <a:p>
                <a:pPr marL="0" indent="0">
                  <a:buNone/>
                </a:pPr>
                <a:r>
                  <a:rPr lang="en-US" dirty="0" smtClean="0"/>
                  <a:t>where </a:t>
                </a:r>
                <a14:m>
                  <m:oMath xmlns:m="http://schemas.openxmlformats.org/officeDocument/2006/math">
                    <m:sSubSup>
                      <m:sSubSupPr>
                        <m:ctrlPr>
                          <a:rPr lang="en-US" i="1" dirty="0">
                            <a:latin typeface="Cambria Math" panose="02040503050406030204" pitchFamily="18" charset="0"/>
                            <a:ea typeface="Cambria Math" panose="02040503050406030204" pitchFamily="18" charset="0"/>
                          </a:rPr>
                        </m:ctrlPr>
                      </m:sSubSupPr>
                      <m:e>
                        <m:r>
                          <a:rPr lang="en-US" i="1" dirty="0">
                            <a:latin typeface="Cambria Math" panose="02040503050406030204" pitchFamily="18" charset="0"/>
                            <a:ea typeface="Cambria Math" panose="02040503050406030204" pitchFamily="18" charset="0"/>
                          </a:rPr>
                          <m:t>𝑝</m:t>
                        </m:r>
                      </m:e>
                      <m:sub>
                        <m:r>
                          <a:rPr lang="en-US" b="0" i="1" dirty="0" smtClean="0">
                            <a:latin typeface="Cambria Math" panose="02040503050406030204" pitchFamily="18" charset="0"/>
                            <a:ea typeface="Cambria Math" panose="02040503050406030204" pitchFamily="18" charset="0"/>
                          </a:rPr>
                          <m:t>𝑗</m:t>
                        </m:r>
                      </m:sub>
                      <m:sup>
                        <m:sSubSup>
                          <m:sSubSupPr>
                            <m:ctrlPr>
                              <a:rPr lang="en-US" i="1" dirty="0">
                                <a:latin typeface="Cambria Math" panose="02040503050406030204" pitchFamily="18" charset="0"/>
                                <a:ea typeface="Cambria Math" panose="02040503050406030204" pitchFamily="18" charset="0"/>
                              </a:rPr>
                            </m:ctrlPr>
                          </m:sSubSupPr>
                          <m:e>
                            <m:r>
                              <a:rPr lang="en-US" i="1" dirty="0">
                                <a:latin typeface="Cambria Math" panose="02040503050406030204" pitchFamily="18" charset="0"/>
                                <a:ea typeface="Cambria Math" panose="02040503050406030204" pitchFamily="18" charset="0"/>
                              </a:rPr>
                              <m:t>𝑦</m:t>
                            </m:r>
                          </m:e>
                          <m:sub>
                            <m:r>
                              <a:rPr lang="en-US" b="0" i="1" dirty="0" smtClean="0">
                                <a:latin typeface="Cambria Math" panose="02040503050406030204" pitchFamily="18" charset="0"/>
                                <a:ea typeface="Cambria Math" panose="02040503050406030204" pitchFamily="18" charset="0"/>
                              </a:rPr>
                              <m:t>𝑗</m:t>
                            </m:r>
                          </m:sub>
                          <m:sup>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𝑖</m:t>
                                </m:r>
                              </m:e>
                            </m:d>
                          </m:sup>
                        </m:sSubSup>
                      </m:sup>
                    </m:sSubSup>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𝑗</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bSup>
                        <m:r>
                          <a:rPr lang="en-US" b="0" i="1" smtClean="0">
                            <a:latin typeface="Cambria Math" panose="02040503050406030204" pitchFamily="18" charset="0"/>
                          </a:rPr>
                          <m:t>=1</m:t>
                        </m:r>
                      </m:e>
                    </m:d>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sSup>
                          <m:sSupPr>
                            <m:ctrlPr>
                              <a:rPr lang="en-US" b="0" i="1" smtClean="0">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p>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𝑗</m:t>
                        </m:r>
                      </m:e>
                    </m:d>
                    <m:r>
                      <a:rPr lang="en-US" i="1">
                        <a:latin typeface="Cambria Math" panose="02040503050406030204" pitchFamily="18" charset="0"/>
                      </a:rPr>
                      <m:t>=</m:t>
                    </m:r>
                    <m:r>
                      <a:rPr lang="en-US" i="1">
                        <a:latin typeface="Cambria Math" panose="02040503050406030204" pitchFamily="18" charset="0"/>
                      </a:rPr>
                      <m:t>𝑠𝑜𝑓𝑡𝑚𝑎𝑥</m:t>
                    </m:r>
                    <m:d>
                      <m:dPr>
                        <m:ctrlPr>
                          <a:rPr lang="en-US" i="1">
                            <a:latin typeface="Cambria Math" panose="02040503050406030204" pitchFamily="18" charset="0"/>
                          </a:rPr>
                        </m:ctrlPr>
                      </m:dPr>
                      <m:e>
                        <m:sSubSup>
                          <m:sSubSupPr>
                            <m:ctrlPr>
                              <a:rPr lang="en-US" b="1" i="1">
                                <a:latin typeface="Cambria Math" panose="02040503050406030204" pitchFamily="18" charset="0"/>
                              </a:rPr>
                            </m:ctrlPr>
                          </m:sSubSupPr>
                          <m:e>
                            <m:r>
                              <a:rPr lang="en-US" b="1" i="1">
                                <a:latin typeface="Cambria Math" panose="02040503050406030204" pitchFamily="18" charset="0"/>
                              </a:rPr>
                              <m:t>𝒘</m:t>
                            </m:r>
                          </m:e>
                          <m:sub>
                            <m:r>
                              <a:rPr lang="en-US" b="1" i="1" smtClean="0">
                                <a:latin typeface="Cambria Math" panose="02040503050406030204" pitchFamily="18" charset="0"/>
                              </a:rPr>
                              <m:t>𝒋</m:t>
                            </m:r>
                          </m:sub>
                          <m:sup>
                            <m:r>
                              <a:rPr lang="en-US" b="1" i="1">
                                <a:latin typeface="Cambria Math" panose="02040503050406030204" pitchFamily="18" charset="0"/>
                              </a:rPr>
                              <m:t>   </m:t>
                            </m:r>
                            <m:r>
                              <a:rPr lang="en-US" b="1" i="1">
                                <a:latin typeface="Cambria Math" panose="02040503050406030204" pitchFamily="18" charset="0"/>
                              </a:rPr>
                              <m:t>𝑻</m:t>
                            </m:r>
                          </m:sup>
                        </m:sSubSup>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oMath>
                </a14:m>
                <a:r>
                  <a:rPr lang="en-US" dirty="0" smtClean="0"/>
                  <a:t> is the predicted probability that the target class is </a:t>
                </a:r>
                <a14:m>
                  <m:oMath xmlns:m="http://schemas.openxmlformats.org/officeDocument/2006/math">
                    <m:r>
                      <a:rPr lang="en-US" b="0" i="1" smtClean="0">
                        <a:latin typeface="Cambria Math" panose="02040503050406030204" pitchFamily="18" charset="0"/>
                      </a:rPr>
                      <m:t>𝑗</m:t>
                    </m:r>
                  </m:oMath>
                </a14:m>
                <a:r>
                  <a:rPr lang="en-US" dirty="0" smtClean="0"/>
                  <a:t> for the </a:t>
                </a:r>
                <a14:m>
                  <m:oMath xmlns:m="http://schemas.openxmlformats.org/officeDocument/2006/math">
                    <m:r>
                      <a:rPr lang="en-US" b="0" i="1" smtClean="0">
                        <a:latin typeface="Cambria Math" panose="02040503050406030204" pitchFamily="18" charset="0"/>
                      </a:rPr>
                      <m:t>𝑖</m:t>
                    </m:r>
                  </m:oMath>
                </a14:m>
                <a:r>
                  <a:rPr lang="en-US" dirty="0" err="1" smtClean="0"/>
                  <a:t>th</a:t>
                </a:r>
                <a:r>
                  <a:rPr lang="en-US" dirty="0" smtClean="0"/>
                  <a:t> example in the training data. And </a:t>
                </a:r>
                <a14:m>
                  <m:oMath xmlns:m="http://schemas.openxmlformats.org/officeDocument/2006/math">
                    <m:sSubSup>
                      <m:sSubSupPr>
                        <m:ctrlPr>
                          <a:rPr lang="en-US" i="1" dirty="0">
                            <a:latin typeface="Cambria Math" panose="02040503050406030204" pitchFamily="18" charset="0"/>
                            <a:ea typeface="Cambria Math" panose="02040503050406030204" pitchFamily="18" charset="0"/>
                          </a:rPr>
                        </m:ctrlPr>
                      </m:sSubSupPr>
                      <m:e>
                        <m:r>
                          <a:rPr lang="en-US" i="1" dirty="0">
                            <a:latin typeface="Cambria Math" panose="02040503050406030204" pitchFamily="18" charset="0"/>
                            <a:ea typeface="Cambria Math" panose="02040503050406030204" pitchFamily="18" charset="0"/>
                          </a:rPr>
                          <m:t>𝑦</m:t>
                        </m:r>
                      </m:e>
                      <m:sub>
                        <m:r>
                          <a:rPr lang="en-US" i="1" dirty="0">
                            <a:latin typeface="Cambria Math" panose="02040503050406030204" pitchFamily="18" charset="0"/>
                            <a:ea typeface="Cambria Math" panose="02040503050406030204" pitchFamily="18" charset="0"/>
                          </a:rPr>
                          <m:t>𝑗</m:t>
                        </m:r>
                      </m:sub>
                      <m:sup>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𝑖</m:t>
                            </m:r>
                          </m:e>
                        </m:d>
                      </m:sup>
                    </m:sSubSup>
                  </m:oMath>
                </a14:m>
                <a:r>
                  <a:rPr lang="en-US" dirty="0" smtClean="0"/>
                  <a:t> is the </a:t>
                </a:r>
                <a14:m>
                  <m:oMath xmlns:m="http://schemas.openxmlformats.org/officeDocument/2006/math">
                    <m:r>
                      <a:rPr lang="en-US" b="0" i="1" smtClean="0">
                        <a:latin typeface="Cambria Math" panose="02040503050406030204" pitchFamily="18" charset="0"/>
                      </a:rPr>
                      <m:t>𝑗𝑡h</m:t>
                    </m:r>
                  </m:oMath>
                </a14:m>
                <a:r>
                  <a:rPr lang="en-US" dirty="0" smtClean="0"/>
                  <a:t> element in the one-hot encode vector representing the target class that is </a:t>
                </a:r>
                <a14:m>
                  <m:oMath xmlns:m="http://schemas.openxmlformats.org/officeDocument/2006/math">
                    <m:sSubSup>
                      <m:sSubSupPr>
                        <m:ctrlPr>
                          <a:rPr lang="en-US" i="1" dirty="0">
                            <a:latin typeface="Cambria Math" panose="02040503050406030204" pitchFamily="18" charset="0"/>
                            <a:ea typeface="Cambria Math" panose="02040503050406030204" pitchFamily="18" charset="0"/>
                          </a:rPr>
                        </m:ctrlPr>
                      </m:sSubSupPr>
                      <m:e>
                        <m:r>
                          <a:rPr lang="en-US" i="1" dirty="0">
                            <a:latin typeface="Cambria Math" panose="02040503050406030204" pitchFamily="18" charset="0"/>
                            <a:ea typeface="Cambria Math" panose="02040503050406030204" pitchFamily="18" charset="0"/>
                          </a:rPr>
                          <m:t>𝑦</m:t>
                        </m:r>
                      </m:e>
                      <m:sub>
                        <m:r>
                          <a:rPr lang="en-US" i="1" dirty="0">
                            <a:latin typeface="Cambria Math" panose="02040503050406030204" pitchFamily="18" charset="0"/>
                            <a:ea typeface="Cambria Math" panose="02040503050406030204" pitchFamily="18" charset="0"/>
                          </a:rPr>
                          <m:t>𝑗</m:t>
                        </m:r>
                      </m:sub>
                      <m:sup>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𝑖</m:t>
                            </m:r>
                          </m:e>
                        </m:d>
                      </m:sup>
                    </m:sSubSup>
                  </m:oMath>
                </a14:m>
                <a:r>
                  <a:rPr lang="en-US" dirty="0" smtClean="0"/>
                  <a:t>=1 if the target class for the </a:t>
                </a:r>
                <a14:m>
                  <m:oMath xmlns:m="http://schemas.openxmlformats.org/officeDocument/2006/math">
                    <m:r>
                      <a:rPr lang="en-US" b="0" i="1" smtClean="0">
                        <a:latin typeface="Cambria Math" panose="02040503050406030204" pitchFamily="18" charset="0"/>
                      </a:rPr>
                      <m:t>𝑖𝑡h</m:t>
                    </m:r>
                  </m:oMath>
                </a14:m>
                <a:r>
                  <a:rPr lang="en-US" dirty="0" smtClean="0"/>
                  <a:t> example in the training data belongs to class </a:t>
                </a:r>
                <a14:m>
                  <m:oMath xmlns:m="http://schemas.openxmlformats.org/officeDocument/2006/math">
                    <m:r>
                      <a:rPr lang="en-US" b="0" i="1" smtClean="0">
                        <a:latin typeface="Cambria Math" panose="02040503050406030204" pitchFamily="18" charset="0"/>
                      </a:rPr>
                      <m:t>𝑗</m:t>
                    </m:r>
                  </m:oMath>
                </a14:m>
                <a:r>
                  <a:rPr lang="en-US" dirty="0" smtClean="0"/>
                  <a:t> otherwise </a:t>
                </a:r>
                <a14:m>
                  <m:oMath xmlns:m="http://schemas.openxmlformats.org/officeDocument/2006/math">
                    <m:sSubSup>
                      <m:sSubSupPr>
                        <m:ctrlPr>
                          <a:rPr lang="en-US" i="1" dirty="0">
                            <a:latin typeface="Cambria Math" panose="02040503050406030204" pitchFamily="18" charset="0"/>
                            <a:ea typeface="Cambria Math" panose="02040503050406030204" pitchFamily="18" charset="0"/>
                          </a:rPr>
                        </m:ctrlPr>
                      </m:sSubSupPr>
                      <m:e>
                        <m:r>
                          <a:rPr lang="en-US" i="1" dirty="0">
                            <a:latin typeface="Cambria Math" panose="02040503050406030204" pitchFamily="18" charset="0"/>
                            <a:ea typeface="Cambria Math" panose="02040503050406030204" pitchFamily="18" charset="0"/>
                          </a:rPr>
                          <m:t>𝑦</m:t>
                        </m:r>
                      </m:e>
                      <m:sub>
                        <m:r>
                          <a:rPr lang="en-US" i="1" dirty="0">
                            <a:latin typeface="Cambria Math" panose="02040503050406030204" pitchFamily="18" charset="0"/>
                            <a:ea typeface="Cambria Math" panose="02040503050406030204" pitchFamily="18" charset="0"/>
                          </a:rPr>
                          <m:t>𝑗</m:t>
                        </m:r>
                      </m:sub>
                      <m:sup>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𝑖</m:t>
                            </m:r>
                          </m:e>
                        </m:d>
                      </m:sup>
                    </m:sSubSup>
                  </m:oMath>
                </a14:m>
                <a:r>
                  <a:rPr lang="en-US" dirty="0" smtClean="0"/>
                  <a:t>==0</a:t>
                </a:r>
              </a:p>
              <a:p>
                <a:r>
                  <a:rPr lang="en-US" dirty="0" smtClean="0"/>
                  <a:t>Note that for each training example </a:t>
                </a:r>
                <a14:m>
                  <m:oMath xmlns:m="http://schemas.openxmlformats.org/officeDocument/2006/math">
                    <m:r>
                      <a:rPr lang="en-US" b="0" i="1" smtClean="0">
                        <a:latin typeface="Cambria Math" panose="02040503050406030204" pitchFamily="18" charset="0"/>
                      </a:rPr>
                      <m:t>𝑖</m:t>
                    </m:r>
                  </m:oMath>
                </a14:m>
                <a:r>
                  <a:rPr lang="en-US" dirty="0" smtClean="0"/>
                  <a:t>, only one of </a:t>
                </a:r>
                <a14:m>
                  <m:oMath xmlns:m="http://schemas.openxmlformats.org/officeDocument/2006/math">
                    <m:sSubSup>
                      <m:sSubSupPr>
                        <m:ctrlPr>
                          <a:rPr lang="en-US" b="0" i="1" dirty="0" smtClean="0">
                            <a:latin typeface="Cambria Math" panose="02040503050406030204" pitchFamily="18" charset="0"/>
                            <a:ea typeface="Cambria Math" panose="02040503050406030204" pitchFamily="18" charset="0"/>
                          </a:rPr>
                        </m:ctrlPr>
                      </m:sSubSupPr>
                      <m:e>
                        <m:r>
                          <a:rPr lang="en-US" dirty="0">
                            <a:latin typeface="Cambria Math" panose="02040503050406030204" pitchFamily="18" charset="0"/>
                            <a:ea typeface="Cambria Math" panose="02040503050406030204" pitchFamily="18" charset="0"/>
                          </a:rPr>
                          <m:t>{</m:t>
                        </m:r>
                        <m:sSubSup>
                          <m:sSubSupPr>
                            <m:ctrlPr>
                              <a:rPr lang="en-US" i="1" dirty="0">
                                <a:latin typeface="Cambria Math" panose="02040503050406030204" pitchFamily="18" charset="0"/>
                                <a:ea typeface="Cambria Math" panose="02040503050406030204" pitchFamily="18" charset="0"/>
                              </a:rPr>
                            </m:ctrlPr>
                          </m:sSubSupPr>
                          <m:e>
                            <m:r>
                              <a:rPr lang="en-US" i="1" dirty="0">
                                <a:latin typeface="Cambria Math" panose="02040503050406030204" pitchFamily="18" charset="0"/>
                                <a:ea typeface="Cambria Math" panose="02040503050406030204" pitchFamily="18" charset="0"/>
                              </a:rPr>
                              <m:t>𝑦</m:t>
                            </m:r>
                          </m:e>
                          <m:sub>
                            <m:r>
                              <a:rPr lang="en-US" i="1" dirty="0">
                                <a:latin typeface="Cambria Math" panose="02040503050406030204" pitchFamily="18" charset="0"/>
                                <a:ea typeface="Cambria Math" panose="02040503050406030204" pitchFamily="18" charset="0"/>
                              </a:rPr>
                              <m:t>𝑗</m:t>
                            </m:r>
                          </m:sub>
                          <m:sup>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𝑖</m:t>
                                </m:r>
                              </m:e>
                            </m:d>
                          </m:sup>
                        </m:sSubSup>
                        <m:r>
                          <a:rPr lang="en-US" i="1" dirty="0">
                            <a:latin typeface="Cambria Math" panose="02040503050406030204" pitchFamily="18" charset="0"/>
                            <a:ea typeface="Cambria Math" panose="02040503050406030204" pitchFamily="18" charset="0"/>
                          </a:rPr>
                          <m:t>}</m:t>
                        </m:r>
                      </m:e>
                      <m:sub>
                        <m:r>
                          <a:rPr lang="en-US" b="0" i="1" dirty="0" smtClean="0">
                            <a:latin typeface="Cambria Math" panose="02040503050406030204" pitchFamily="18" charset="0"/>
                            <a:ea typeface="Cambria Math" panose="02040503050406030204" pitchFamily="18" charset="0"/>
                          </a:rPr>
                          <m:t>𝑗</m:t>
                        </m:r>
                        <m:r>
                          <a:rPr lang="en-US" b="0" i="1" dirty="0" smtClean="0">
                            <a:latin typeface="Cambria Math" panose="02040503050406030204" pitchFamily="18" charset="0"/>
                            <a:ea typeface="Cambria Math" panose="02040503050406030204" pitchFamily="18" charset="0"/>
                          </a:rPr>
                          <m:t>=1</m:t>
                        </m:r>
                      </m:sub>
                      <m:sup>
                        <m:r>
                          <a:rPr lang="en-US" b="0" i="1" dirty="0" smtClean="0">
                            <a:latin typeface="Cambria Math" panose="02040503050406030204" pitchFamily="18" charset="0"/>
                            <a:ea typeface="Cambria Math" panose="02040503050406030204" pitchFamily="18" charset="0"/>
                          </a:rPr>
                          <m:t>𝑘</m:t>
                        </m:r>
                      </m:sup>
                    </m:sSubSup>
                  </m:oMath>
                </a14:m>
                <a:r>
                  <a:rPr lang="en-US" dirty="0" smtClean="0"/>
                  <a:t> is one. Therefore above formula is reduced to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𝑐</m:t>
                        </m:r>
                      </m:sub>
                    </m:sSub>
                  </m:oMath>
                </a14:m>
                <a:r>
                  <a:rPr lang="en-US" dirty="0" smtClean="0"/>
                  <a:t>where c is the target class for training example</a:t>
                </a:r>
                <a:r>
                  <a:rPr lang="en-US" dirty="0"/>
                  <a:t> </a:t>
                </a:r>
                <a14:m>
                  <m:oMath xmlns:m="http://schemas.openxmlformats.org/officeDocument/2006/math">
                    <m:r>
                      <a:rPr lang="en-US" i="1">
                        <a:latin typeface="Cambria Math" panose="02040503050406030204" pitchFamily="18" charset="0"/>
                      </a:rPr>
                      <m:t>𝑖</m:t>
                    </m:r>
                  </m:oMath>
                </a14:m>
                <a:r>
                  <a:rPr lang="en-US" dirty="0" smtClean="0"/>
                  <a:t>. Nevertheless, writing the formula in the above format helps us simplify the likelihood function.</a:t>
                </a:r>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94968" y="1460091"/>
                <a:ext cx="11562735" cy="4011561"/>
              </a:xfrm>
              <a:blipFill>
                <a:blip r:embed="rId2"/>
                <a:stretch>
                  <a:fillRect l="-422" t="-1064"/>
                </a:stretch>
              </a:blipFill>
            </p:spPr>
            <p:txBody>
              <a:bodyPr/>
              <a:lstStyle/>
              <a:p>
                <a:r>
                  <a:rPr lang="en-US">
                    <a:noFill/>
                  </a:rPr>
                  <a:t> </a:t>
                </a:r>
              </a:p>
            </p:txBody>
          </p:sp>
        </mc:Fallback>
      </mc:AlternateContent>
    </p:spTree>
    <p:extLst>
      <p:ext uri="{BB962C8B-B14F-4D97-AF65-F5344CB8AC3E}">
        <p14:creationId xmlns:p14="http://schemas.microsoft.com/office/powerpoint/2010/main" val="235134879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041058" y="4970206"/>
            <a:ext cx="1843548" cy="4028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38865" y="644859"/>
            <a:ext cx="10123096" cy="1188720"/>
          </a:xfrm>
        </p:spPr>
        <p:txBody>
          <a:bodyPr/>
          <a:lstStyle/>
          <a:p>
            <a:r>
              <a:rPr lang="en-US" dirty="0" err="1"/>
              <a:t>Softmax</a:t>
            </a:r>
            <a:r>
              <a:rPr lang="en-US" dirty="0"/>
              <a:t> regression: Estimating model parameters (cont.)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6813" y="2159404"/>
                <a:ext cx="12005187" cy="4162250"/>
              </a:xfrm>
            </p:spPr>
            <p:txBody>
              <a:bodyPr>
                <a:normAutofit fontScale="92500" lnSpcReduction="10000"/>
              </a:bodyPr>
              <a:lstStyle/>
              <a:p>
                <a:r>
                  <a:rPr lang="en-US" dirty="0" smtClean="0"/>
                  <a:t>Now that we have the probability distribution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p>
                          <m:sSupPr>
                            <m:ctrlPr>
                              <a:rPr lang="en-US" i="1" dirty="0">
                                <a:latin typeface="Cambria Math" panose="02040503050406030204" pitchFamily="18" charset="0"/>
                                <a:ea typeface="Cambria Math" panose="02040503050406030204" pitchFamily="18" charset="0"/>
                              </a:rPr>
                            </m:ctrlPr>
                          </m:sSupPr>
                          <m:e>
                            <m:acc>
                              <m:accPr>
                                <m:chr m:val="̂"/>
                                <m:ctrlPr>
                                  <a:rPr lang="en-US" i="1" dirty="0">
                                    <a:latin typeface="Cambria Math" panose="02040503050406030204" pitchFamily="18" charset="0"/>
                                    <a:ea typeface="Cambria Math" panose="02040503050406030204" pitchFamily="18" charset="0"/>
                                  </a:rPr>
                                </m:ctrlPr>
                              </m:accPr>
                              <m:e>
                                <m:r>
                                  <a:rPr lang="en-US" b="1" i="1" dirty="0">
                                    <a:latin typeface="Cambria Math" panose="02040503050406030204" pitchFamily="18" charset="0"/>
                                    <a:ea typeface="Cambria Math" panose="02040503050406030204" pitchFamily="18" charset="0"/>
                                  </a:rPr>
                                  <m:t>𝒚</m:t>
                                </m:r>
                              </m:e>
                            </m:acc>
                          </m:e>
                          <m:sup>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𝑖</m:t>
                                </m:r>
                              </m:e>
                            </m:d>
                          </m:sup>
                        </m:sSup>
                        <m:r>
                          <a:rPr lang="en-US" i="1" dirty="0">
                            <a:latin typeface="Cambria Math" panose="02040503050406030204" pitchFamily="18" charset="0"/>
                            <a:ea typeface="Cambria Math" panose="02040503050406030204" pitchFamily="18" charset="0"/>
                          </a:rPr>
                          <m:t>=</m:t>
                        </m:r>
                        <m:sSup>
                          <m:sSupPr>
                            <m:ctrlPr>
                              <a:rPr lang="en-US" i="1" dirty="0">
                                <a:latin typeface="Cambria Math" panose="02040503050406030204" pitchFamily="18" charset="0"/>
                                <a:ea typeface="Cambria Math" panose="02040503050406030204" pitchFamily="18" charset="0"/>
                              </a:rPr>
                            </m:ctrlPr>
                          </m:sSupPr>
                          <m:e>
                            <m:r>
                              <a:rPr lang="en-US" b="1" i="1" dirty="0">
                                <a:latin typeface="Cambria Math" panose="02040503050406030204" pitchFamily="18" charset="0"/>
                                <a:ea typeface="Cambria Math" panose="02040503050406030204" pitchFamily="18" charset="0"/>
                              </a:rPr>
                              <m:t>𝒚</m:t>
                            </m:r>
                          </m:e>
                          <m:sup>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𝑖</m:t>
                            </m:r>
                            <m:r>
                              <a:rPr lang="en-US" i="1" dirty="0">
                                <a:latin typeface="Cambria Math" panose="02040503050406030204" pitchFamily="18" charset="0"/>
                                <a:ea typeface="Cambria Math" panose="02040503050406030204" pitchFamily="18" charset="0"/>
                              </a:rPr>
                              <m:t>)</m:t>
                            </m:r>
                          </m:sup>
                        </m:sSup>
                        <m:r>
                          <a:rPr lang="en-US" i="1" dirty="0">
                            <a:latin typeface="Cambria Math" panose="02040503050406030204" pitchFamily="18" charset="0"/>
                            <a:ea typeface="Cambria Math" panose="02040503050406030204" pitchFamily="18" charset="0"/>
                          </a:rPr>
                          <m:t>|</m:t>
                        </m:r>
                        <m:sSup>
                          <m:sSupPr>
                            <m:ctrlPr>
                              <a:rPr lang="en-US" i="1" dirty="0">
                                <a:latin typeface="Cambria Math" panose="02040503050406030204" pitchFamily="18" charset="0"/>
                                <a:ea typeface="Cambria Math" panose="02040503050406030204" pitchFamily="18" charset="0"/>
                              </a:rPr>
                            </m:ctrlPr>
                          </m:sSupPr>
                          <m:e>
                            <m:r>
                              <a:rPr lang="en-US" b="1" i="1" dirty="0">
                                <a:latin typeface="Cambria Math" panose="02040503050406030204" pitchFamily="18" charset="0"/>
                                <a:ea typeface="Cambria Math" panose="02040503050406030204" pitchFamily="18" charset="0"/>
                              </a:rPr>
                              <m:t>𝒙</m:t>
                            </m:r>
                          </m:e>
                          <m:sup>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𝑖</m:t>
                                </m:r>
                              </m:e>
                            </m:d>
                          </m:sup>
                        </m:sSup>
                      </m:e>
                    </m:d>
                  </m:oMath>
                </a14:m>
                <a:r>
                  <a:rPr lang="en-US" dirty="0" smtClean="0"/>
                  <a:t>, we can plug it in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𝑚𝑜𝑑𝑒𝑙</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 </m:t>
                        </m:r>
                        <m:sSup>
                          <m:sSupPr>
                            <m:ctrlPr>
                              <a:rPr lang="en-US" b="1" i="1">
                                <a:latin typeface="Cambria Math" panose="02040503050406030204" pitchFamily="18" charset="0"/>
                              </a:rPr>
                            </m:ctrlPr>
                          </m:sSupPr>
                          <m:e>
                            <m:r>
                              <a:rPr lang="en-US" b="1" i="1">
                                <a:latin typeface="Cambria Math" panose="02040503050406030204" pitchFamily="18" charset="0"/>
                              </a:rPr>
                              <m:t>𝒙</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𝜃</m:t>
                        </m:r>
                      </m:e>
                    </m:d>
                  </m:oMath>
                </a14:m>
                <a:r>
                  <a:rPr lang="en-US" dirty="0" smtClean="0"/>
                  <a:t> (slide 76)  in maximum likelihood estimation to get an estimate for parameters  </a:t>
                </a:r>
                <a14:m>
                  <m:oMath xmlns:m="http://schemas.openxmlformats.org/officeDocument/2006/math">
                    <m:r>
                      <a:rPr lang="en-US" b="1" i="1" smtClean="0">
                        <a:latin typeface="Cambria Math" panose="02040503050406030204" pitchFamily="18" charset="0"/>
                      </a:rPr>
                      <m:t>𝒘</m:t>
                    </m:r>
                  </m:oMath>
                </a14:m>
                <a:r>
                  <a:rPr lang="en-US" b="1" dirty="0" smtClean="0"/>
                  <a:t> </a:t>
                </a:r>
                <a:r>
                  <a:rPr lang="en-US" dirty="0" smtClean="0"/>
                  <a:t>and </a:t>
                </a:r>
                <a14:m>
                  <m:oMath xmlns:m="http://schemas.openxmlformats.org/officeDocument/2006/math">
                    <m:r>
                      <a:rPr lang="en-US" b="0" i="1" smtClean="0">
                        <a:latin typeface="Cambria Math" panose="02040503050406030204" pitchFamily="18" charset="0"/>
                      </a:rPr>
                      <m:t>𝑏</m:t>
                    </m:r>
                  </m:oMath>
                </a14:m>
                <a:r>
                  <a:rPr lang="en-US" b="1" dirty="0" smtClean="0"/>
                  <a:t> </a:t>
                </a:r>
                <a:r>
                  <a:rPr lang="en-US" dirty="0" smtClean="0"/>
                  <a:t>for each target class:</a:t>
                </a:r>
              </a:p>
              <a:p>
                <a:pPr marL="0" indent="0">
                  <a:buNone/>
                </a:pPr>
                <a:endParaRPr lang="en-US" dirty="0" smtClean="0"/>
              </a:p>
              <a:p>
                <a:pPr marL="0" indent="0">
                  <a:buNone/>
                </a:pPr>
                <a:endParaRPr lang="en-US" dirty="0"/>
              </a:p>
              <a:p>
                <a:pPr marL="0" indent="0" algn="ctr">
                  <a:buNone/>
                </a:pPr>
                <a:endParaRPr lang="en-US" b="1" i="1" dirty="0" smtClean="0">
                  <a:latin typeface="Cambria Math" panose="02040503050406030204" pitchFamily="18" charset="0"/>
                </a:endParaRPr>
              </a:p>
              <a:p>
                <a:pPr marL="0" indent="0" algn="ctr">
                  <a:buNone/>
                </a:pPr>
                <a14:m>
                  <m:oMath xmlns:m="http://schemas.openxmlformats.org/officeDocument/2006/math">
                    <m:sSup>
                      <m:sSupPr>
                        <m:ctrlPr>
                          <a:rPr lang="en-US" b="1" i="1">
                            <a:latin typeface="Cambria Math" panose="02040503050406030204" pitchFamily="18" charset="0"/>
                          </a:rPr>
                        </m:ctrlPr>
                      </m:sSupPr>
                      <m:e>
                        <m:r>
                          <a:rPr lang="en-US" b="1" i="1" smtClean="0">
                            <a:latin typeface="Cambria Math" panose="02040503050406030204" pitchFamily="18" charset="0"/>
                          </a:rPr>
                          <m:t>𝑾</m:t>
                        </m:r>
                      </m:e>
                      <m:sup>
                        <m:r>
                          <a:rPr lang="en-US" b="1" i="1">
                            <a:latin typeface="Cambria Math" panose="02040503050406030204" pitchFamily="18" charset="0"/>
                          </a:rPr>
                          <m:t>∗</m:t>
                        </m:r>
                      </m:sup>
                    </m:sSup>
                    <m:r>
                      <a:rPr lang="en-US" i="1">
                        <a:latin typeface="Cambria Math" panose="02040503050406030204" pitchFamily="18" charset="0"/>
                      </a:rPr>
                      <m:t>, </m:t>
                    </m:r>
                    <m:sSup>
                      <m:sSupPr>
                        <m:ctrlPr>
                          <a:rPr lang="en-US" b="1" i="1">
                            <a:latin typeface="Cambria Math" panose="02040503050406030204" pitchFamily="18" charset="0"/>
                          </a:rPr>
                        </m:ctrlPr>
                      </m:sSupPr>
                      <m:e>
                        <m:r>
                          <a:rPr lang="en-US" b="1" i="1" smtClean="0">
                            <a:latin typeface="Cambria Math" panose="02040503050406030204" pitchFamily="18" charset="0"/>
                          </a:rPr>
                          <m:t>𝒃</m:t>
                        </m:r>
                      </m:e>
                      <m:sup>
                        <m:r>
                          <a:rPr lang="en-US" b="1" i="1">
                            <a:latin typeface="Cambria Math" panose="02040503050406030204" pitchFamily="18" charset="0"/>
                          </a:rPr>
                          <m:t>∗</m:t>
                        </m:r>
                      </m:sup>
                    </m:sSup>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argmax</m:t>
                        </m:r>
                      </m:e>
                      <m:sub>
                        <m:r>
                          <a:rPr lang="en-US" b="1" i="0" smtClean="0">
                            <a:latin typeface="Cambria Math" panose="02040503050406030204" pitchFamily="18" charset="0"/>
                          </a:rPr>
                          <m:t>(</m:t>
                        </m:r>
                        <m:r>
                          <a:rPr lang="en-US" b="1" i="0" smtClean="0">
                            <a:latin typeface="Cambria Math" panose="02040503050406030204" pitchFamily="18" charset="0"/>
                          </a:rPr>
                          <m:t>𝐖</m:t>
                        </m:r>
                        <m:r>
                          <a:rPr lang="en-US" b="0" i="0" smtClean="0">
                            <a:latin typeface="Cambria Math" panose="02040503050406030204" pitchFamily="18" charset="0"/>
                          </a:rPr>
                          <m:t>,</m:t>
                        </m:r>
                        <m:r>
                          <m:rPr>
                            <m:sty m:val="p"/>
                          </m:rPr>
                          <a:rPr lang="en-US" b="0" i="0" smtClean="0">
                            <a:latin typeface="Cambria Math" panose="02040503050406030204" pitchFamily="18" charset="0"/>
                          </a:rPr>
                          <m:t>b</m:t>
                        </m:r>
                        <m:r>
                          <a:rPr lang="en-US" b="0" i="0" smtClean="0">
                            <a:latin typeface="Cambria Math" panose="02040503050406030204" pitchFamily="18" charset="0"/>
                          </a:rPr>
                          <m:t>)</m:t>
                        </m:r>
                      </m:sub>
                    </m:sSub>
                    <m:nary>
                      <m:naryPr>
                        <m:chr m:val="∑"/>
                        <m:supHide m:val="on"/>
                        <m:ctrlPr>
                          <a:rPr lang="en-US" i="1" dirty="0" smtClean="0">
                            <a:latin typeface="Cambria Math" panose="02040503050406030204" pitchFamily="18" charset="0"/>
                            <a:ea typeface="Cambria Math" panose="02040503050406030204" pitchFamily="18" charset="0"/>
                          </a:rPr>
                        </m:ctrlPr>
                      </m:naryPr>
                      <m:sub>
                        <m:r>
                          <m:rPr>
                            <m:brk m:alnAt="7"/>
                          </m:rPr>
                          <a:rPr lang="en-US" i="1" dirty="0">
                            <a:latin typeface="Cambria Math" panose="02040503050406030204" pitchFamily="18" charset="0"/>
                            <a:ea typeface="Cambria Math" panose="02040503050406030204" pitchFamily="18" charset="0"/>
                          </a:rPr>
                          <m:t>𝑖</m:t>
                        </m:r>
                      </m:sub>
                      <m:sup/>
                      <m:e>
                        <m:nary>
                          <m:naryPr>
                            <m:chr m:val="∑"/>
                            <m:ctrlPr>
                              <a:rPr lang="en-US" i="1" dirty="0">
                                <a:latin typeface="Cambria Math" panose="02040503050406030204" pitchFamily="18" charset="0"/>
                                <a:ea typeface="Cambria Math" panose="02040503050406030204" pitchFamily="18" charset="0"/>
                              </a:rPr>
                            </m:ctrlPr>
                          </m:naryPr>
                          <m:sub>
                            <m:r>
                              <m:rPr>
                                <m:brk m:alnAt="23"/>
                              </m:rPr>
                              <a:rPr lang="en-US" i="1" dirty="0">
                                <a:latin typeface="Cambria Math" panose="02040503050406030204" pitchFamily="18" charset="0"/>
                                <a:ea typeface="Cambria Math" panose="02040503050406030204" pitchFamily="18" charset="0"/>
                              </a:rPr>
                              <m:t>𝑗</m:t>
                            </m:r>
                            <m:r>
                              <a:rPr lang="en-US" i="1" dirty="0">
                                <a:latin typeface="Cambria Math" panose="02040503050406030204" pitchFamily="18" charset="0"/>
                                <a:ea typeface="Cambria Math" panose="02040503050406030204" pitchFamily="18" charset="0"/>
                              </a:rPr>
                              <m:t>=1</m:t>
                            </m:r>
                          </m:sub>
                          <m:sup>
                            <m:r>
                              <a:rPr lang="en-US" i="1" dirty="0">
                                <a:latin typeface="Cambria Math" panose="02040503050406030204" pitchFamily="18" charset="0"/>
                                <a:ea typeface="Cambria Math" panose="02040503050406030204" pitchFamily="18" charset="0"/>
                              </a:rPr>
                              <m:t>𝑘</m:t>
                            </m:r>
                          </m:sup>
                          <m:e>
                            <m:sSubSup>
                              <m:sSubSupPr>
                                <m:ctrlPr>
                                  <a:rPr lang="en-US" i="1" dirty="0">
                                    <a:latin typeface="Cambria Math" panose="02040503050406030204" pitchFamily="18" charset="0"/>
                                    <a:ea typeface="Cambria Math" panose="02040503050406030204" pitchFamily="18" charset="0"/>
                                  </a:rPr>
                                </m:ctrlPr>
                              </m:sSubSupPr>
                              <m:e>
                                <m:r>
                                  <a:rPr lang="en-US" i="1" dirty="0">
                                    <a:latin typeface="Cambria Math" panose="02040503050406030204" pitchFamily="18" charset="0"/>
                                    <a:ea typeface="Cambria Math" panose="02040503050406030204" pitchFamily="18" charset="0"/>
                                  </a:rPr>
                                  <m:t>𝑦</m:t>
                                </m:r>
                              </m:e>
                              <m:sub>
                                <m:r>
                                  <a:rPr lang="en-US" i="1" dirty="0">
                                    <a:latin typeface="Cambria Math" panose="02040503050406030204" pitchFamily="18" charset="0"/>
                                    <a:ea typeface="Cambria Math" panose="02040503050406030204" pitchFamily="18" charset="0"/>
                                  </a:rPr>
                                  <m:t>𝑗</m:t>
                                </m:r>
                              </m:sub>
                              <m:sup>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𝑖</m:t>
                                    </m:r>
                                  </m:e>
                                </m:d>
                              </m:sup>
                            </m:sSubSup>
                            <m:r>
                              <m:rPr>
                                <m:sty m:val="p"/>
                              </m:rPr>
                              <a:rPr lang="en-US" dirty="0">
                                <a:latin typeface="Cambria Math" panose="02040503050406030204" pitchFamily="18" charset="0"/>
                                <a:ea typeface="Cambria Math" panose="02040503050406030204" pitchFamily="18" charset="0"/>
                              </a:rPr>
                              <m:t>log</m:t>
                            </m:r>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𝑝</m:t>
                                </m:r>
                              </m:e>
                              <m:sub>
                                <m:r>
                                  <a:rPr lang="en-US" b="0" i="1" dirty="0" smtClean="0">
                                    <a:latin typeface="Cambria Math" panose="02040503050406030204" pitchFamily="18" charset="0"/>
                                    <a:ea typeface="Cambria Math" panose="02040503050406030204" pitchFamily="18" charset="0"/>
                                  </a:rPr>
                                  <m:t>𝑖</m:t>
                                </m:r>
                                <m:r>
                                  <a:rPr lang="en-US" i="1" dirty="0">
                                    <a:latin typeface="Cambria Math" panose="02040503050406030204" pitchFamily="18" charset="0"/>
                                    <a:ea typeface="Cambria Math" panose="02040503050406030204" pitchFamily="18" charset="0"/>
                                  </a:rPr>
                                  <m:t>𝑗</m:t>
                                </m:r>
                              </m:sub>
                            </m:sSub>
                            <m:r>
                              <a:rPr lang="en-US" i="1" dirty="0">
                                <a:latin typeface="Cambria Math" panose="02040503050406030204" pitchFamily="18" charset="0"/>
                                <a:ea typeface="Cambria Math" panose="02040503050406030204" pitchFamily="18" charset="0"/>
                              </a:rPr>
                              <m:t>)</m:t>
                            </m:r>
                          </m:e>
                        </m:nary>
                      </m:e>
                    </m:nary>
                  </m:oMath>
                </a14:m>
                <a:r>
                  <a:rPr lang="en-US" dirty="0" smtClean="0"/>
                  <a:t>  , where  </a:t>
                </a:r>
                <a14:m>
                  <m:oMath xmlns:m="http://schemas.openxmlformats.org/officeDocument/2006/math">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𝑝</m:t>
                        </m:r>
                      </m:e>
                      <m:sub>
                        <m:r>
                          <a:rPr lang="en-US" b="0" i="1" dirty="0" smtClean="0">
                            <a:latin typeface="Cambria Math" panose="02040503050406030204" pitchFamily="18" charset="0"/>
                            <a:ea typeface="Cambria Math" panose="02040503050406030204" pitchFamily="18" charset="0"/>
                          </a:rPr>
                          <m:t>𝑖</m:t>
                        </m:r>
                        <m:r>
                          <a:rPr lang="en-US" i="1" dirty="0">
                            <a:latin typeface="Cambria Math" panose="02040503050406030204" pitchFamily="18" charset="0"/>
                            <a:ea typeface="Cambria Math" panose="02040503050406030204" pitchFamily="18" charset="0"/>
                          </a:rPr>
                          <m:t>𝑗</m:t>
                        </m:r>
                      </m:sub>
                    </m:sSub>
                  </m:oMath>
                </a14:m>
                <a:r>
                  <a:rPr lang="en-US" dirty="0" smtClean="0"/>
                  <a:t>=</a:t>
                </a:r>
                <a:r>
                  <a:rPr lang="en-US" dirty="0"/>
                  <a:t> </a:t>
                </a:r>
                <a14:m>
                  <m:oMath xmlns:m="http://schemas.openxmlformats.org/officeDocument/2006/math">
                    <m:r>
                      <a:rPr lang="en-US" i="1">
                        <a:latin typeface="Cambria Math" panose="02040503050406030204" pitchFamily="18" charset="0"/>
                      </a:rPr>
                      <m:t>𝑠𝑜𝑓𝑡𝑚𝑎𝑥</m:t>
                    </m:r>
                    <m:d>
                      <m:dPr>
                        <m:ctrlPr>
                          <a:rPr lang="en-US" i="1">
                            <a:latin typeface="Cambria Math" panose="02040503050406030204" pitchFamily="18" charset="0"/>
                          </a:rPr>
                        </m:ctrlPr>
                      </m:dPr>
                      <m:e>
                        <m:sSubSup>
                          <m:sSubSupPr>
                            <m:ctrlPr>
                              <a:rPr lang="en-US" b="1" i="1">
                                <a:latin typeface="Cambria Math" panose="02040503050406030204" pitchFamily="18" charset="0"/>
                              </a:rPr>
                            </m:ctrlPr>
                          </m:sSubSupPr>
                          <m:e>
                            <m:r>
                              <a:rPr lang="en-US" b="1" i="1">
                                <a:latin typeface="Cambria Math" panose="02040503050406030204" pitchFamily="18" charset="0"/>
                              </a:rPr>
                              <m:t>𝒘</m:t>
                            </m:r>
                          </m:e>
                          <m:sub>
                            <m:r>
                              <a:rPr lang="en-US" b="1" i="1">
                                <a:latin typeface="Cambria Math" panose="02040503050406030204" pitchFamily="18" charset="0"/>
                              </a:rPr>
                              <m:t>𝒋</m:t>
                            </m:r>
                          </m:sub>
                          <m:sup>
                            <m:r>
                              <a:rPr lang="en-US" b="1" i="1">
                                <a:latin typeface="Cambria Math" panose="02040503050406030204" pitchFamily="18" charset="0"/>
                              </a:rPr>
                              <m:t>   </m:t>
                            </m:r>
                            <m:r>
                              <a:rPr lang="en-US" b="1" i="1">
                                <a:latin typeface="Cambria Math" panose="02040503050406030204" pitchFamily="18" charset="0"/>
                              </a:rPr>
                              <m:t>𝑻</m:t>
                            </m:r>
                          </m:sup>
                        </m:sSubSup>
                        <m:sSup>
                          <m:sSupPr>
                            <m:ctrlPr>
                              <a:rPr lang="en-US" b="0" i="1" smtClean="0">
                                <a:latin typeface="Cambria Math" panose="02040503050406030204" pitchFamily="18" charset="0"/>
                              </a:rPr>
                            </m:ctrlPr>
                          </m:sSupPr>
                          <m:e>
                            <m:r>
                              <a:rPr lang="en-US" i="1">
                                <a:latin typeface="Cambria Math" panose="02040503050406030204" pitchFamily="18" charset="0"/>
                              </a:rPr>
                              <m:t>𝑥</m:t>
                            </m:r>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𝑏</m:t>
                        </m:r>
                      </m:e>
                    </m:d>
                  </m:oMath>
                </a14:m>
                <a:endParaRPr lang="en-US" dirty="0" smtClean="0"/>
              </a:p>
              <a:p>
                <a:pPr marL="0" indent="0">
                  <a:buNone/>
                </a:pPr>
                <a:r>
                  <a:rPr lang="en-US" dirty="0" smtClean="0"/>
                  <a:t>Where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𝑾</m:t>
                        </m:r>
                      </m:e>
                      <m:sup>
                        <m:r>
                          <a:rPr lang="en-US" b="1" i="1">
                            <a:latin typeface="Cambria Math" panose="02040503050406030204" pitchFamily="18" charset="0"/>
                          </a:rPr>
                          <m:t>∗</m:t>
                        </m:r>
                      </m:sup>
                    </m:sSup>
                  </m:oMath>
                </a14:m>
                <a:r>
                  <a:rPr lang="en-US" dirty="0" smtClean="0"/>
                  <a:t> is a matrix of size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𝑘</m:t>
                    </m:r>
                  </m:oMath>
                </a14:m>
                <a:r>
                  <a:rPr lang="en-US" dirty="0" smtClean="0"/>
                  <a:t> where n is the number of training examples and k is the number of target classes,  b is a vector of size </a:t>
                </a:r>
                <a14:m>
                  <m:oMath xmlns:m="http://schemas.openxmlformats.org/officeDocument/2006/math">
                    <m:r>
                      <a:rPr lang="en-US" b="0" i="1" smtClean="0">
                        <a:latin typeface="Cambria Math" panose="02040503050406030204" pitchFamily="18" charset="0"/>
                      </a:rPr>
                      <m:t>𝑘</m:t>
                    </m:r>
                  </m:oMath>
                </a14:m>
                <a:r>
                  <a:rPr lang="en-US" b="0" dirty="0" smtClean="0"/>
                  <a:t> and </a:t>
                </a:r>
                <a14:m>
                  <m:oMath xmlns:m="http://schemas.openxmlformats.org/officeDocument/2006/math">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𝑝</m:t>
                        </m:r>
                      </m:e>
                      <m:sub>
                        <m:r>
                          <a:rPr lang="en-US" i="1" dirty="0">
                            <a:latin typeface="Cambria Math" panose="02040503050406030204" pitchFamily="18" charset="0"/>
                            <a:ea typeface="Cambria Math" panose="02040503050406030204" pitchFamily="18" charset="0"/>
                          </a:rPr>
                          <m:t>𝑖𝑗</m:t>
                        </m:r>
                      </m:sub>
                    </m:sSub>
                  </m:oMath>
                </a14:m>
                <a:r>
                  <a:rPr lang="en-US" dirty="0"/>
                  <a:t> is the predicted probability that example </a:t>
                </a:r>
                <a14:m>
                  <m:oMath xmlns:m="http://schemas.openxmlformats.org/officeDocument/2006/math">
                    <m:r>
                      <a:rPr lang="en-US" i="1">
                        <a:latin typeface="Cambria Math" panose="02040503050406030204" pitchFamily="18" charset="0"/>
                      </a:rPr>
                      <m:t>𝑖</m:t>
                    </m:r>
                  </m:oMath>
                </a14:m>
                <a:r>
                  <a:rPr lang="en-US" dirty="0"/>
                  <a:t> belongs to class </a:t>
                </a:r>
                <a14:m>
                  <m:oMath xmlns:m="http://schemas.openxmlformats.org/officeDocument/2006/math">
                    <m:r>
                      <a:rPr lang="en-US" i="1">
                        <a:latin typeface="Cambria Math" panose="02040503050406030204" pitchFamily="18" charset="0"/>
                      </a:rPr>
                      <m:t>𝑗</m:t>
                    </m:r>
                    <m:r>
                      <a:rPr lang="en-US" b="0" i="0" smtClean="0">
                        <a:latin typeface="Cambria Math" panose="02040503050406030204" pitchFamily="18" charset="0"/>
                      </a:rPr>
                      <m:t>.</m:t>
                    </m:r>
                  </m:oMath>
                </a14:m>
                <a:endParaRPr lang="en-US" b="0" dirty="0" smtClean="0"/>
              </a:p>
              <a:p>
                <a:r>
                  <a:rPr lang="en-US" dirty="0"/>
                  <a:t>The  negative of the likelihood function</a:t>
                </a:r>
                <a14:m>
                  <m:oMath xmlns:m="http://schemas.openxmlformats.org/officeDocument/2006/math">
                    <m:r>
                      <a:rPr lang="en-US" b="0" i="0"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m:t>
                    </m:r>
                    <m:nary>
                      <m:naryPr>
                        <m:chr m:val="∑"/>
                        <m:supHide m:val="on"/>
                        <m:ctrlPr>
                          <a:rPr lang="en-US" i="1" dirty="0">
                            <a:latin typeface="Cambria Math" panose="02040503050406030204" pitchFamily="18" charset="0"/>
                            <a:ea typeface="Cambria Math" panose="02040503050406030204" pitchFamily="18" charset="0"/>
                          </a:rPr>
                        </m:ctrlPr>
                      </m:naryPr>
                      <m:sub>
                        <m:r>
                          <m:rPr>
                            <m:brk m:alnAt="7"/>
                          </m:rPr>
                          <a:rPr lang="en-US" i="1" dirty="0">
                            <a:latin typeface="Cambria Math" panose="02040503050406030204" pitchFamily="18" charset="0"/>
                            <a:ea typeface="Cambria Math" panose="02040503050406030204" pitchFamily="18" charset="0"/>
                          </a:rPr>
                          <m:t>𝑖</m:t>
                        </m:r>
                      </m:sub>
                      <m:sup/>
                      <m:e>
                        <m:nary>
                          <m:naryPr>
                            <m:chr m:val="∑"/>
                            <m:ctrlPr>
                              <a:rPr lang="en-US" i="1" dirty="0">
                                <a:latin typeface="Cambria Math" panose="02040503050406030204" pitchFamily="18" charset="0"/>
                                <a:ea typeface="Cambria Math" panose="02040503050406030204" pitchFamily="18" charset="0"/>
                              </a:rPr>
                            </m:ctrlPr>
                          </m:naryPr>
                          <m:sub>
                            <m:r>
                              <m:rPr>
                                <m:brk m:alnAt="23"/>
                              </m:rPr>
                              <a:rPr lang="en-US" i="1" dirty="0">
                                <a:latin typeface="Cambria Math" panose="02040503050406030204" pitchFamily="18" charset="0"/>
                                <a:ea typeface="Cambria Math" panose="02040503050406030204" pitchFamily="18" charset="0"/>
                              </a:rPr>
                              <m:t>𝑗</m:t>
                            </m:r>
                            <m:r>
                              <a:rPr lang="en-US" i="1" dirty="0">
                                <a:latin typeface="Cambria Math" panose="02040503050406030204" pitchFamily="18" charset="0"/>
                                <a:ea typeface="Cambria Math" panose="02040503050406030204" pitchFamily="18" charset="0"/>
                              </a:rPr>
                              <m:t>=1</m:t>
                            </m:r>
                          </m:sub>
                          <m:sup>
                            <m:r>
                              <a:rPr lang="en-US" i="1" dirty="0">
                                <a:latin typeface="Cambria Math" panose="02040503050406030204" pitchFamily="18" charset="0"/>
                                <a:ea typeface="Cambria Math" panose="02040503050406030204" pitchFamily="18" charset="0"/>
                              </a:rPr>
                              <m:t>𝑘</m:t>
                            </m:r>
                          </m:sup>
                          <m:e>
                            <m:sSubSup>
                              <m:sSubSupPr>
                                <m:ctrlPr>
                                  <a:rPr lang="en-US" i="1" dirty="0">
                                    <a:latin typeface="Cambria Math" panose="02040503050406030204" pitchFamily="18" charset="0"/>
                                    <a:ea typeface="Cambria Math" panose="02040503050406030204" pitchFamily="18" charset="0"/>
                                  </a:rPr>
                                </m:ctrlPr>
                              </m:sSubSupPr>
                              <m:e>
                                <m:r>
                                  <a:rPr lang="en-US" i="1" dirty="0">
                                    <a:latin typeface="Cambria Math" panose="02040503050406030204" pitchFamily="18" charset="0"/>
                                    <a:ea typeface="Cambria Math" panose="02040503050406030204" pitchFamily="18" charset="0"/>
                                  </a:rPr>
                                  <m:t>𝑦</m:t>
                                </m:r>
                              </m:e>
                              <m:sub>
                                <m:r>
                                  <a:rPr lang="en-US" i="1" dirty="0">
                                    <a:latin typeface="Cambria Math" panose="02040503050406030204" pitchFamily="18" charset="0"/>
                                    <a:ea typeface="Cambria Math" panose="02040503050406030204" pitchFamily="18" charset="0"/>
                                  </a:rPr>
                                  <m:t>𝑗</m:t>
                                </m:r>
                              </m:sub>
                              <m:sup>
                                <m:d>
                                  <m:dPr>
                                    <m:ctrlPr>
                                      <a:rPr lang="en-US" i="1" dirty="0">
                                        <a:latin typeface="Cambria Math" panose="02040503050406030204" pitchFamily="18" charset="0"/>
                                        <a:ea typeface="Cambria Math" panose="02040503050406030204" pitchFamily="18" charset="0"/>
                                      </a:rPr>
                                    </m:ctrlPr>
                                  </m:dPr>
                                  <m:e>
                                    <m:r>
                                      <a:rPr lang="en-US" i="1" dirty="0">
                                        <a:latin typeface="Cambria Math" panose="02040503050406030204" pitchFamily="18" charset="0"/>
                                        <a:ea typeface="Cambria Math" panose="02040503050406030204" pitchFamily="18" charset="0"/>
                                      </a:rPr>
                                      <m:t>𝑖</m:t>
                                    </m:r>
                                  </m:e>
                                </m:d>
                              </m:sup>
                            </m:sSubSup>
                            <m:r>
                              <m:rPr>
                                <m:sty m:val="p"/>
                              </m:rPr>
                              <a:rPr lang="en-US" dirty="0">
                                <a:latin typeface="Cambria Math" panose="02040503050406030204" pitchFamily="18" charset="0"/>
                                <a:ea typeface="Cambria Math" panose="02040503050406030204" pitchFamily="18" charset="0"/>
                              </a:rPr>
                              <m:t>log</m:t>
                            </m:r>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𝑝</m:t>
                                </m:r>
                              </m:e>
                              <m:sub>
                                <m:r>
                                  <a:rPr lang="en-US" b="0" i="1" dirty="0" smtClean="0">
                                    <a:latin typeface="Cambria Math" panose="02040503050406030204" pitchFamily="18" charset="0"/>
                                    <a:ea typeface="Cambria Math" panose="02040503050406030204" pitchFamily="18" charset="0"/>
                                  </a:rPr>
                                  <m:t>𝑖</m:t>
                                </m:r>
                                <m:r>
                                  <a:rPr lang="en-US" i="1" dirty="0">
                                    <a:latin typeface="Cambria Math" panose="02040503050406030204" pitchFamily="18" charset="0"/>
                                    <a:ea typeface="Cambria Math" panose="02040503050406030204" pitchFamily="18" charset="0"/>
                                  </a:rPr>
                                  <m:t>𝑗</m:t>
                                </m:r>
                              </m:sub>
                            </m:sSub>
                            <m:r>
                              <a:rPr lang="en-US" i="1" dirty="0">
                                <a:latin typeface="Cambria Math" panose="02040503050406030204" pitchFamily="18" charset="0"/>
                                <a:ea typeface="Cambria Math" panose="02040503050406030204" pitchFamily="18" charset="0"/>
                              </a:rPr>
                              <m:t>)</m:t>
                            </m:r>
                          </m:e>
                        </m:nary>
                      </m:e>
                    </m:nary>
                  </m:oMath>
                </a14:m>
                <a:r>
                  <a:rPr lang="en-US" dirty="0" smtClean="0"/>
                  <a:t> is </a:t>
                </a:r>
                <a:r>
                  <a:rPr lang="en-US" dirty="0"/>
                  <a:t>called </a:t>
                </a:r>
                <a:r>
                  <a:rPr lang="en-US" dirty="0" smtClean="0"/>
                  <a:t>the</a:t>
                </a:r>
                <a:r>
                  <a:rPr lang="en-US" b="1" dirty="0" smtClean="0"/>
                  <a:t> </a:t>
                </a:r>
                <a:r>
                  <a:rPr lang="en-US" b="1" dirty="0"/>
                  <a:t>cross entropy </a:t>
                </a:r>
                <a:r>
                  <a:rPr lang="en-US" b="1" dirty="0" smtClean="0"/>
                  <a:t>loss. </a:t>
                </a:r>
                <a:r>
                  <a:rPr lang="en-US" dirty="0" smtClean="0"/>
                  <a:t> </a:t>
                </a:r>
                <a:r>
                  <a:rPr lang="en-US" dirty="0"/>
                  <a:t>Maximizing the log likelihood for logistic regression is equivalent to minimizing </a:t>
                </a:r>
                <a:r>
                  <a:rPr lang="en-US" dirty="0" smtClean="0"/>
                  <a:t>the  </a:t>
                </a:r>
                <a:r>
                  <a:rPr lang="en-US" dirty="0"/>
                  <a:t>cross entropy </a:t>
                </a:r>
                <a:r>
                  <a:rPr lang="en-US" dirty="0" smtClean="0"/>
                  <a:t>loss.</a:t>
                </a:r>
              </a:p>
              <a:p>
                <a:r>
                  <a:rPr lang="en-US" dirty="0" smtClean="0"/>
                  <a:t>As in the binary logistic regression, solving the above MLE problem for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𝒘</m:t>
                        </m:r>
                      </m:e>
                      <m:sup>
                        <m:r>
                          <a:rPr lang="en-US" b="1" i="1">
                            <a:latin typeface="Cambria Math" panose="02040503050406030204" pitchFamily="18" charset="0"/>
                          </a:rPr>
                          <m:t>∗</m:t>
                        </m:r>
                      </m:sup>
                    </m:sSup>
                    <m:r>
                      <a:rPr lang="en-US" i="1">
                        <a:latin typeface="Cambria Math" panose="02040503050406030204" pitchFamily="18" charset="0"/>
                      </a:rPr>
                      <m:t>, </m:t>
                    </m:r>
                    <m:sSup>
                      <m:sSupPr>
                        <m:ctrlPr>
                          <a:rPr lang="en-US" b="1" i="1">
                            <a:latin typeface="Cambria Math" panose="02040503050406030204" pitchFamily="18" charset="0"/>
                          </a:rPr>
                        </m:ctrlPr>
                      </m:sSupPr>
                      <m:e>
                        <m:r>
                          <a:rPr lang="en-US" i="1">
                            <a:latin typeface="Cambria Math" panose="02040503050406030204" pitchFamily="18" charset="0"/>
                          </a:rPr>
                          <m:t>𝑏</m:t>
                        </m:r>
                      </m:e>
                      <m:sup>
                        <m:r>
                          <a:rPr lang="en-US" b="1" i="1">
                            <a:latin typeface="Cambria Math" panose="02040503050406030204" pitchFamily="18" charset="0"/>
                          </a:rPr>
                          <m:t>∗</m:t>
                        </m:r>
                      </m:sup>
                    </m:sSup>
                  </m:oMath>
                </a14:m>
                <a:r>
                  <a:rPr lang="en-US" dirty="0"/>
                  <a:t> does not have an analytic </a:t>
                </a:r>
                <a:r>
                  <a:rPr lang="en-US" dirty="0" smtClean="0"/>
                  <a:t>solution and numerical optimization methods such as gradient descent can be used to find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𝒘</m:t>
                        </m:r>
                      </m:e>
                      <m:sup>
                        <m:r>
                          <a:rPr lang="en-US" b="1" i="1">
                            <a:latin typeface="Cambria Math" panose="02040503050406030204" pitchFamily="18" charset="0"/>
                          </a:rPr>
                          <m:t>∗</m:t>
                        </m:r>
                      </m:sup>
                    </m:sSup>
                    <m:r>
                      <a:rPr lang="en-US" i="1">
                        <a:latin typeface="Cambria Math" panose="02040503050406030204" pitchFamily="18" charset="0"/>
                      </a:rPr>
                      <m:t>, </m:t>
                    </m:r>
                    <m:sSup>
                      <m:sSupPr>
                        <m:ctrlPr>
                          <a:rPr lang="en-US" b="1" i="1">
                            <a:latin typeface="Cambria Math" panose="02040503050406030204" pitchFamily="18" charset="0"/>
                          </a:rPr>
                        </m:ctrlPr>
                      </m:sSupPr>
                      <m:e>
                        <m:r>
                          <a:rPr lang="en-US" i="1">
                            <a:latin typeface="Cambria Math" panose="02040503050406030204" pitchFamily="18" charset="0"/>
                          </a:rPr>
                          <m:t>𝑏</m:t>
                        </m:r>
                      </m:e>
                      <m:sup>
                        <m:r>
                          <a:rPr lang="en-US" b="1" i="1">
                            <a:latin typeface="Cambria Math" panose="02040503050406030204" pitchFamily="18" charset="0"/>
                          </a:rPr>
                          <m:t>∗</m:t>
                        </m:r>
                      </m:sup>
                    </m:sSup>
                  </m:oMath>
                </a14:m>
                <a:r>
                  <a:rPr lang="en-US" dirty="0" smtClean="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6813" y="2159404"/>
                <a:ext cx="12005187" cy="4162250"/>
              </a:xfrm>
              <a:blipFill>
                <a:blip r:embed="rId2"/>
                <a:stretch>
                  <a:fillRect l="-356" t="-586"/>
                </a:stretch>
              </a:blipFill>
            </p:spPr>
            <p:txBody>
              <a:bodyPr/>
              <a:lstStyle/>
              <a:p>
                <a:r>
                  <a:rPr lang="en-US">
                    <a:noFill/>
                  </a:rPr>
                  <a:t> </a:t>
                </a:r>
              </a:p>
            </p:txBody>
          </p:sp>
        </mc:Fallback>
      </mc:AlternateContent>
      <p:grpSp>
        <p:nvGrpSpPr>
          <p:cNvPr id="5" name="Group 4"/>
          <p:cNvGrpSpPr/>
          <p:nvPr/>
        </p:nvGrpSpPr>
        <p:grpSpPr>
          <a:xfrm>
            <a:off x="2745166" y="2827067"/>
            <a:ext cx="7407428" cy="1131272"/>
            <a:chOff x="2745166" y="2827067"/>
            <a:chExt cx="7407428" cy="1131272"/>
          </a:xfrm>
        </p:grpSpPr>
        <p:sp>
          <p:nvSpPr>
            <p:cNvPr id="6" name="Rectangle 5"/>
            <p:cNvSpPr/>
            <p:nvPr/>
          </p:nvSpPr>
          <p:spPr>
            <a:xfrm>
              <a:off x="2745166" y="3046621"/>
              <a:ext cx="7285704" cy="5604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z</a:t>
              </a:r>
              <a:endParaRPr lang="en-US" dirty="0"/>
            </a:p>
          </p:txBody>
        </p:sp>
        <mc:AlternateContent xmlns:mc="http://schemas.openxmlformats.org/markup-compatibility/2006" xmlns:a14="http://schemas.microsoft.com/office/drawing/2010/main">
          <mc:Choice Requires="a14">
            <p:sp>
              <p:nvSpPr>
                <p:cNvPr id="4" name="Rectangle 3"/>
                <p:cNvSpPr/>
                <p:nvPr/>
              </p:nvSpPr>
              <p:spPr>
                <a:xfrm>
                  <a:off x="3053703" y="2827067"/>
                  <a:ext cx="7098891" cy="1131272"/>
                </a:xfrm>
                <a:prstGeom prst="rect">
                  <a:avLst/>
                </a:prstGeom>
              </p:spPr>
              <p:txBody>
                <a:bodyPr wrap="square">
                  <a:spAutoFit/>
                </a:bodyPr>
                <a:lstStyle/>
                <a:p>
                  <a:pPr marL="228600" lvl="1"/>
                  <a14:m>
                    <m:oMathPara xmlns:m="http://schemas.openxmlformats.org/officeDocument/2006/math">
                      <m:oMathParaPr>
                        <m:jc m:val="left"/>
                      </m:oMathParaPr>
                      <m:oMath xmlns:m="http://schemas.openxmlformats.org/officeDocument/2006/math">
                        <m:sSup>
                          <m:sSupPr>
                            <m:ctrlPr>
                              <a:rPr lang="en-US" sz="1600" b="1" i="1" smtClean="0">
                                <a:latin typeface="Cambria Math" panose="02040503050406030204" pitchFamily="18" charset="0"/>
                              </a:rPr>
                            </m:ctrlPr>
                          </m:sSupPr>
                          <m:e>
                            <m:r>
                              <a:rPr lang="en-US" sz="1600" b="1" i="1" smtClean="0">
                                <a:latin typeface="Cambria Math" panose="02040503050406030204" pitchFamily="18" charset="0"/>
                              </a:rPr>
                              <m:t>𝑾</m:t>
                            </m:r>
                          </m:e>
                          <m:sup>
                            <m:r>
                              <a:rPr lang="en-US" sz="1600" b="1" i="1">
                                <a:latin typeface="Cambria Math" panose="02040503050406030204" pitchFamily="18" charset="0"/>
                              </a:rPr>
                              <m:t>∗</m:t>
                            </m:r>
                          </m:sup>
                        </m:sSup>
                        <m:r>
                          <a:rPr lang="en-US" sz="1600" i="1">
                            <a:latin typeface="Cambria Math" panose="02040503050406030204" pitchFamily="18" charset="0"/>
                          </a:rPr>
                          <m:t>, </m:t>
                        </m:r>
                        <m:sSup>
                          <m:sSupPr>
                            <m:ctrlPr>
                              <a:rPr lang="en-US" sz="1600" b="1" i="1">
                                <a:latin typeface="Cambria Math" panose="02040503050406030204" pitchFamily="18" charset="0"/>
                              </a:rPr>
                            </m:ctrlPr>
                          </m:sSupPr>
                          <m:e>
                            <m:r>
                              <a:rPr lang="en-US" sz="1600" b="1" i="1" smtClean="0">
                                <a:latin typeface="Cambria Math" panose="02040503050406030204" pitchFamily="18" charset="0"/>
                              </a:rPr>
                              <m:t>𝒃</m:t>
                            </m:r>
                          </m:e>
                          <m:sup>
                            <m:r>
                              <a:rPr lang="en-US" sz="1600" b="1" i="1">
                                <a:latin typeface="Cambria Math" panose="02040503050406030204" pitchFamily="18" charset="0"/>
                              </a:rPr>
                              <m:t>∗</m:t>
                            </m:r>
                          </m:sup>
                        </m:sSup>
                        <m:r>
                          <a:rPr lang="en-US" sz="1600" b="1" i="1">
                            <a:latin typeface="Cambria Math" panose="02040503050406030204" pitchFamily="18" charset="0"/>
                          </a:rPr>
                          <m:t>=</m:t>
                        </m:r>
                        <m:r>
                          <a:rPr lang="en-US" sz="1600" i="1">
                            <a:latin typeface="Cambria Math" panose="02040503050406030204" pitchFamily="18" charset="0"/>
                          </a:rPr>
                          <m:t>𝑎𝑟𝑔𝑚𝑎</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1" i="1">
                                <a:latin typeface="Cambria Math" panose="02040503050406030204" pitchFamily="18" charset="0"/>
                              </a:rPr>
                              <m:t>𝒘</m:t>
                            </m:r>
                            <m:r>
                              <a:rPr lang="en-US" sz="1600" b="1" i="1">
                                <a:latin typeface="Cambria Math" panose="02040503050406030204" pitchFamily="18" charset="0"/>
                              </a:rPr>
                              <m:t>,</m:t>
                            </m:r>
                            <m:r>
                              <a:rPr lang="en-US" sz="1600" i="1">
                                <a:latin typeface="Cambria Math" panose="02040503050406030204" pitchFamily="18" charset="0"/>
                              </a:rPr>
                              <m:t>𝑏</m:t>
                            </m:r>
                          </m:sub>
                        </m:sSub>
                        <m:nary>
                          <m:naryPr>
                            <m:chr m:val="∑"/>
                            <m:supHide m:val="on"/>
                            <m:ctrlPr>
                              <a:rPr lang="en-US" sz="1600" i="1">
                                <a:latin typeface="Cambria Math" panose="02040503050406030204" pitchFamily="18" charset="0"/>
                              </a:rPr>
                            </m:ctrlPr>
                          </m:naryPr>
                          <m:sub>
                            <m:r>
                              <m:rPr>
                                <m:brk m:alnAt="7"/>
                              </m:rPr>
                              <a:rPr lang="en-US" sz="1600" i="1">
                                <a:latin typeface="Cambria Math" panose="02040503050406030204" pitchFamily="18" charset="0"/>
                              </a:rPr>
                              <m:t>𝑖</m:t>
                            </m:r>
                          </m:sub>
                          <m:sup/>
                          <m:e>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log</m:t>
                                </m:r>
                              </m:fName>
                              <m:e>
                                <m:d>
                                  <m:dPr>
                                    <m:ctrlPr>
                                      <a:rPr lang="en-US" sz="1600" i="1">
                                        <a:latin typeface="Cambria Math" panose="02040503050406030204" pitchFamily="18" charset="0"/>
                                      </a:rPr>
                                    </m:ctrlPr>
                                  </m:dPr>
                                  <m:e>
                                    <m:nary>
                                      <m:naryPr>
                                        <m:chr m:val="∏"/>
                                        <m:ctrlPr>
                                          <a:rPr lang="en-US" sz="1600" i="1" dirty="0">
                                            <a:latin typeface="Cambria Math" panose="02040503050406030204" pitchFamily="18" charset="0"/>
                                            <a:ea typeface="Cambria Math" panose="02040503050406030204" pitchFamily="18" charset="0"/>
                                          </a:rPr>
                                        </m:ctrlPr>
                                      </m:naryPr>
                                      <m:sub>
                                        <m:r>
                                          <m:rPr>
                                            <m:brk m:alnAt="23"/>
                                          </m:rPr>
                                          <a:rPr lang="en-US" sz="1600" i="1" dirty="0">
                                            <a:latin typeface="Cambria Math" panose="02040503050406030204" pitchFamily="18" charset="0"/>
                                            <a:ea typeface="Cambria Math" panose="02040503050406030204" pitchFamily="18" charset="0"/>
                                          </a:rPr>
                                          <m:t>𝑗</m:t>
                                        </m:r>
                                        <m:r>
                                          <a:rPr lang="en-US" sz="1600" i="1" dirty="0">
                                            <a:latin typeface="Cambria Math" panose="02040503050406030204" pitchFamily="18" charset="0"/>
                                            <a:ea typeface="Cambria Math" panose="02040503050406030204" pitchFamily="18" charset="0"/>
                                          </a:rPr>
                                          <m:t>=1</m:t>
                                        </m:r>
                                      </m:sub>
                                      <m:sup>
                                        <m:r>
                                          <a:rPr lang="en-US" sz="1600" i="1" dirty="0">
                                            <a:latin typeface="Cambria Math" panose="02040503050406030204" pitchFamily="18" charset="0"/>
                                            <a:ea typeface="Cambria Math" panose="02040503050406030204" pitchFamily="18" charset="0"/>
                                          </a:rPr>
                                          <m:t>𝑗</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𝑘</m:t>
                                        </m:r>
                                      </m:sup>
                                      <m:e>
                                        <m:sSubSup>
                                          <m:sSubSupPr>
                                            <m:ctrlPr>
                                              <a:rPr lang="en-US" sz="1600" i="1" dirty="0">
                                                <a:latin typeface="Cambria Math" panose="02040503050406030204" pitchFamily="18" charset="0"/>
                                                <a:ea typeface="Cambria Math" panose="02040503050406030204" pitchFamily="18" charset="0"/>
                                              </a:rPr>
                                            </m:ctrlPr>
                                          </m:sSubSupPr>
                                          <m:e>
                                            <m:r>
                                              <a:rPr lang="en-US" sz="1600" i="1" dirty="0">
                                                <a:latin typeface="Cambria Math" panose="02040503050406030204" pitchFamily="18" charset="0"/>
                                                <a:ea typeface="Cambria Math" panose="02040503050406030204" pitchFamily="18" charset="0"/>
                                              </a:rPr>
                                              <m:t>𝑝</m:t>
                                            </m:r>
                                          </m:e>
                                          <m:sub>
                                            <m:r>
                                              <a:rPr lang="en-US" sz="1600" b="0" i="1" dirty="0" smtClean="0">
                                                <a:latin typeface="Cambria Math" panose="02040503050406030204" pitchFamily="18" charset="0"/>
                                                <a:ea typeface="Cambria Math" panose="02040503050406030204" pitchFamily="18" charset="0"/>
                                              </a:rPr>
                                              <m:t>𝑖</m:t>
                                            </m:r>
                                            <m:r>
                                              <a:rPr lang="en-US" sz="1600" i="1" dirty="0">
                                                <a:latin typeface="Cambria Math" panose="02040503050406030204" pitchFamily="18" charset="0"/>
                                                <a:ea typeface="Cambria Math" panose="02040503050406030204" pitchFamily="18" charset="0"/>
                                              </a:rPr>
                                              <m:t>𝑗</m:t>
                                            </m:r>
                                          </m:sub>
                                          <m:sup>
                                            <m:sSubSup>
                                              <m:sSubSupPr>
                                                <m:ctrlPr>
                                                  <a:rPr lang="en-US" sz="1600" i="1" dirty="0">
                                                    <a:latin typeface="Cambria Math" panose="02040503050406030204" pitchFamily="18" charset="0"/>
                                                    <a:ea typeface="Cambria Math" panose="02040503050406030204" pitchFamily="18" charset="0"/>
                                                  </a:rPr>
                                                </m:ctrlPr>
                                              </m:sSubSupPr>
                                              <m:e>
                                                <m:r>
                                                  <a:rPr lang="en-US" sz="1600" i="1" dirty="0">
                                                    <a:latin typeface="Cambria Math" panose="02040503050406030204" pitchFamily="18" charset="0"/>
                                                    <a:ea typeface="Cambria Math" panose="02040503050406030204" pitchFamily="18" charset="0"/>
                                                  </a:rPr>
                                                  <m:t>𝑦</m:t>
                                                </m:r>
                                              </m:e>
                                              <m:sub>
                                                <m:r>
                                                  <a:rPr lang="en-US" sz="1600" i="1" dirty="0">
                                                    <a:latin typeface="Cambria Math" panose="02040503050406030204" pitchFamily="18" charset="0"/>
                                                    <a:ea typeface="Cambria Math" panose="02040503050406030204" pitchFamily="18" charset="0"/>
                                                  </a:rPr>
                                                  <m:t>𝑗</m:t>
                                                </m:r>
                                              </m:sub>
                                              <m:sup>
                                                <m:d>
                                                  <m:dPr>
                                                    <m:ctrlPr>
                                                      <a:rPr lang="en-US" sz="1600" i="1" dirty="0">
                                                        <a:latin typeface="Cambria Math" panose="02040503050406030204" pitchFamily="18" charset="0"/>
                                                        <a:ea typeface="Cambria Math" panose="02040503050406030204" pitchFamily="18" charset="0"/>
                                                      </a:rPr>
                                                    </m:ctrlPr>
                                                  </m:dPr>
                                                  <m:e>
                                                    <m:r>
                                                      <a:rPr lang="en-US" sz="1600" i="1" dirty="0">
                                                        <a:latin typeface="Cambria Math" panose="02040503050406030204" pitchFamily="18" charset="0"/>
                                                        <a:ea typeface="Cambria Math" panose="02040503050406030204" pitchFamily="18" charset="0"/>
                                                      </a:rPr>
                                                      <m:t>𝑖</m:t>
                                                    </m:r>
                                                  </m:e>
                                                </m:d>
                                              </m:sup>
                                            </m:sSubSup>
                                          </m:sup>
                                        </m:sSubSup>
                                      </m:e>
                                    </m:nary>
                                  </m:e>
                                </m:d>
                              </m:e>
                            </m:func>
                            <m:r>
                              <a:rPr lang="en-US" sz="1600" b="0" i="1" dirty="0" smtClean="0">
                                <a:latin typeface="Cambria Math" panose="02040503050406030204" pitchFamily="18" charset="0"/>
                                <a:ea typeface="Cambria Math" panose="02040503050406030204" pitchFamily="18" charset="0"/>
                              </a:rPr>
                              <m:t>=</m:t>
                            </m:r>
                          </m:e>
                        </m:nary>
                        <m:r>
                          <a:rPr lang="en-US" sz="1600" i="1">
                            <a:latin typeface="Cambria Math" panose="02040503050406030204" pitchFamily="18" charset="0"/>
                          </a:rPr>
                          <m:t>𝑎𝑟𝑔𝑚𝑎</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1" i="1">
                                <a:latin typeface="Cambria Math" panose="02040503050406030204" pitchFamily="18" charset="0"/>
                              </a:rPr>
                              <m:t>𝒘</m:t>
                            </m:r>
                            <m:r>
                              <a:rPr lang="en-US" sz="1600" b="1" i="1">
                                <a:latin typeface="Cambria Math" panose="02040503050406030204" pitchFamily="18" charset="0"/>
                              </a:rPr>
                              <m:t>,</m:t>
                            </m:r>
                            <m:r>
                              <a:rPr lang="en-US" sz="1600" i="1">
                                <a:latin typeface="Cambria Math" panose="02040503050406030204" pitchFamily="18" charset="0"/>
                              </a:rPr>
                              <m:t>𝑏</m:t>
                            </m:r>
                          </m:sub>
                        </m:sSub>
                        <m:nary>
                          <m:naryPr>
                            <m:chr m:val="∑"/>
                            <m:supHide m:val="on"/>
                            <m:ctrlPr>
                              <a:rPr lang="en-US" sz="1600" i="1" dirty="0" smtClean="0">
                                <a:latin typeface="Cambria Math" panose="02040503050406030204" pitchFamily="18" charset="0"/>
                                <a:ea typeface="Cambria Math" panose="02040503050406030204" pitchFamily="18" charset="0"/>
                              </a:rPr>
                            </m:ctrlPr>
                          </m:naryPr>
                          <m:sub>
                            <m:r>
                              <m:rPr>
                                <m:brk m:alnAt="7"/>
                              </m:rPr>
                              <a:rPr lang="en-US" sz="1600" b="0" i="1" dirty="0" smtClean="0">
                                <a:latin typeface="Cambria Math" panose="02040503050406030204" pitchFamily="18" charset="0"/>
                                <a:ea typeface="Cambria Math" panose="02040503050406030204" pitchFamily="18" charset="0"/>
                              </a:rPr>
                              <m:t>𝑖</m:t>
                            </m:r>
                          </m:sub>
                          <m:sup/>
                          <m:e>
                            <m:nary>
                              <m:naryPr>
                                <m:chr m:val="∑"/>
                                <m:ctrlPr>
                                  <a:rPr lang="en-US" sz="1600" i="1" dirty="0" smtClean="0">
                                    <a:latin typeface="Cambria Math" panose="02040503050406030204" pitchFamily="18" charset="0"/>
                                    <a:ea typeface="Cambria Math" panose="02040503050406030204" pitchFamily="18" charset="0"/>
                                  </a:rPr>
                                </m:ctrlPr>
                              </m:naryPr>
                              <m:sub>
                                <m:r>
                                  <m:rPr>
                                    <m:brk m:alnAt="23"/>
                                  </m:rPr>
                                  <a:rPr lang="en-US" sz="1600" b="0" i="1" dirty="0" smtClean="0">
                                    <a:latin typeface="Cambria Math" panose="02040503050406030204" pitchFamily="18" charset="0"/>
                                    <a:ea typeface="Cambria Math" panose="02040503050406030204" pitchFamily="18" charset="0"/>
                                  </a:rPr>
                                  <m:t>𝑗</m:t>
                                </m:r>
                                <m:r>
                                  <a:rPr lang="en-US" sz="1600" b="0" i="1" dirty="0" smtClean="0">
                                    <a:latin typeface="Cambria Math" panose="02040503050406030204" pitchFamily="18" charset="0"/>
                                    <a:ea typeface="Cambria Math" panose="02040503050406030204" pitchFamily="18" charset="0"/>
                                  </a:rPr>
                                  <m:t>=1</m:t>
                                </m:r>
                              </m:sub>
                              <m:sup>
                                <m:r>
                                  <a:rPr lang="en-US" sz="1600" b="0" i="1" dirty="0" smtClean="0">
                                    <a:latin typeface="Cambria Math" panose="02040503050406030204" pitchFamily="18" charset="0"/>
                                    <a:ea typeface="Cambria Math" panose="02040503050406030204" pitchFamily="18" charset="0"/>
                                  </a:rPr>
                                  <m:t>𝑘</m:t>
                                </m:r>
                              </m:sup>
                              <m:e>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log</m:t>
                                    </m:r>
                                  </m:fName>
                                  <m:e>
                                    <m:d>
                                      <m:dPr>
                                        <m:ctrlPr>
                                          <a:rPr lang="en-US" sz="1600" i="1">
                                            <a:latin typeface="Cambria Math" panose="02040503050406030204" pitchFamily="18" charset="0"/>
                                          </a:rPr>
                                        </m:ctrlPr>
                                      </m:dPr>
                                      <m:e>
                                        <m:sSubSup>
                                          <m:sSubSupPr>
                                            <m:ctrlPr>
                                              <a:rPr lang="en-US" sz="1600" i="1" dirty="0">
                                                <a:latin typeface="Cambria Math" panose="02040503050406030204" pitchFamily="18" charset="0"/>
                                                <a:ea typeface="Cambria Math" panose="02040503050406030204" pitchFamily="18" charset="0"/>
                                              </a:rPr>
                                            </m:ctrlPr>
                                          </m:sSubSupPr>
                                          <m:e>
                                            <m:r>
                                              <a:rPr lang="en-US" sz="1600" i="1" dirty="0">
                                                <a:latin typeface="Cambria Math" panose="02040503050406030204" pitchFamily="18" charset="0"/>
                                                <a:ea typeface="Cambria Math" panose="02040503050406030204" pitchFamily="18" charset="0"/>
                                              </a:rPr>
                                              <m:t>𝑝</m:t>
                                            </m:r>
                                          </m:e>
                                          <m:sub>
                                            <m:r>
                                              <a:rPr lang="en-US" sz="1600" b="0" i="1" dirty="0" smtClean="0">
                                                <a:latin typeface="Cambria Math" panose="02040503050406030204" pitchFamily="18" charset="0"/>
                                                <a:ea typeface="Cambria Math" panose="02040503050406030204" pitchFamily="18" charset="0"/>
                                              </a:rPr>
                                              <m:t>𝑖</m:t>
                                            </m:r>
                                            <m:r>
                                              <a:rPr lang="en-US" sz="1600" i="1" dirty="0">
                                                <a:latin typeface="Cambria Math" panose="02040503050406030204" pitchFamily="18" charset="0"/>
                                                <a:ea typeface="Cambria Math" panose="02040503050406030204" pitchFamily="18" charset="0"/>
                                              </a:rPr>
                                              <m:t>𝑗</m:t>
                                            </m:r>
                                          </m:sub>
                                          <m:sup>
                                            <m:sSubSup>
                                              <m:sSubSupPr>
                                                <m:ctrlPr>
                                                  <a:rPr lang="en-US" sz="1600" i="1" dirty="0">
                                                    <a:latin typeface="Cambria Math" panose="02040503050406030204" pitchFamily="18" charset="0"/>
                                                    <a:ea typeface="Cambria Math" panose="02040503050406030204" pitchFamily="18" charset="0"/>
                                                  </a:rPr>
                                                </m:ctrlPr>
                                              </m:sSubSupPr>
                                              <m:e>
                                                <m:r>
                                                  <a:rPr lang="en-US" sz="1600" i="1" dirty="0">
                                                    <a:latin typeface="Cambria Math" panose="02040503050406030204" pitchFamily="18" charset="0"/>
                                                    <a:ea typeface="Cambria Math" panose="02040503050406030204" pitchFamily="18" charset="0"/>
                                                  </a:rPr>
                                                  <m:t>𝑦</m:t>
                                                </m:r>
                                              </m:e>
                                              <m:sub>
                                                <m:r>
                                                  <a:rPr lang="en-US" sz="1600" i="1" dirty="0">
                                                    <a:latin typeface="Cambria Math" panose="02040503050406030204" pitchFamily="18" charset="0"/>
                                                    <a:ea typeface="Cambria Math" panose="02040503050406030204" pitchFamily="18" charset="0"/>
                                                  </a:rPr>
                                                  <m:t>𝑗</m:t>
                                                </m:r>
                                              </m:sub>
                                              <m:sup>
                                                <m:d>
                                                  <m:dPr>
                                                    <m:ctrlPr>
                                                      <a:rPr lang="en-US" sz="1600" i="1" dirty="0">
                                                        <a:latin typeface="Cambria Math" panose="02040503050406030204" pitchFamily="18" charset="0"/>
                                                        <a:ea typeface="Cambria Math" panose="02040503050406030204" pitchFamily="18" charset="0"/>
                                                      </a:rPr>
                                                    </m:ctrlPr>
                                                  </m:dPr>
                                                  <m:e>
                                                    <m:r>
                                                      <a:rPr lang="en-US" sz="1600" i="1" dirty="0">
                                                        <a:latin typeface="Cambria Math" panose="02040503050406030204" pitchFamily="18" charset="0"/>
                                                        <a:ea typeface="Cambria Math" panose="02040503050406030204" pitchFamily="18" charset="0"/>
                                                      </a:rPr>
                                                      <m:t>𝑖</m:t>
                                                    </m:r>
                                                  </m:e>
                                                </m:d>
                                              </m:sup>
                                            </m:sSubSup>
                                          </m:sup>
                                        </m:sSubSup>
                                      </m:e>
                                    </m:d>
                                  </m:e>
                                </m:func>
                              </m:e>
                            </m:nary>
                          </m:e>
                        </m:nary>
                      </m:oMath>
                    </m:oMathPara>
                  </a14:m>
                  <a:endParaRPr lang="en-US" sz="1600" dirty="0" smtClean="0">
                    <a:ea typeface="Cambria Math" panose="02040503050406030204" pitchFamily="18" charset="0"/>
                  </a:endParaRPr>
                </a:p>
                <a:p>
                  <a:pPr marL="228600" lvl="1"/>
                  <a:endParaRPr lang="en-US" sz="1600" dirty="0"/>
                </a:p>
              </p:txBody>
            </p:sp>
          </mc:Choice>
          <mc:Fallback xmlns="">
            <p:sp>
              <p:nvSpPr>
                <p:cNvPr id="4" name="Rectangle 3"/>
                <p:cNvSpPr>
                  <a:spLocks noRot="1" noChangeAspect="1" noMove="1" noResize="1" noEditPoints="1" noAdjustHandles="1" noChangeArrowheads="1" noChangeShapeType="1" noTextEdit="1"/>
                </p:cNvSpPr>
                <p:nvPr/>
              </p:nvSpPr>
              <p:spPr>
                <a:xfrm>
                  <a:off x="3053703" y="2827067"/>
                  <a:ext cx="7098891" cy="1131272"/>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03830121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a:t>
            </a:r>
            <a:r>
              <a:rPr lang="en-US" dirty="0" err="1" smtClean="0"/>
              <a:t>CrossEntropy</a:t>
            </a:r>
            <a:r>
              <a:rPr lang="en-US" dirty="0" smtClean="0"/>
              <a:t> Loss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85000" lnSpcReduction="20000"/>
              </a:bodyPr>
              <a:lstStyle/>
              <a:p>
                <a:r>
                  <a:rPr lang="en-US" dirty="0" smtClean="0"/>
                  <a:t>Suppose that we created a </a:t>
                </a:r>
                <a:r>
                  <a:rPr lang="en-US" dirty="0" err="1" smtClean="0"/>
                  <a:t>softmax</a:t>
                </a:r>
                <a:r>
                  <a:rPr lang="en-US" dirty="0" smtClean="0"/>
                  <a:t> regression model for tagging family pictures with mom, dad, son1, and son2 (for simplicity assume that there is only one person in each image)</a:t>
                </a:r>
              </a:p>
              <a:p>
                <a:r>
                  <a:rPr lang="en-US" dirty="0" smtClean="0"/>
                  <a:t>Suppose for an images of son1 in the training data, the </a:t>
                </a:r>
                <a:r>
                  <a:rPr lang="en-US" dirty="0" err="1" smtClean="0"/>
                  <a:t>softmax</a:t>
                </a:r>
                <a:r>
                  <a:rPr lang="en-US" dirty="0" smtClean="0"/>
                  <a:t> regression returns the probability distribution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𝑚𝑜𝑚</m:t>
                        </m:r>
                      </m:e>
                    </m:d>
                    <m:r>
                      <a:rPr lang="en-US" b="0" i="1" smtClean="0">
                        <a:latin typeface="Cambria Math" panose="02040503050406030204" pitchFamily="18" charset="0"/>
                      </a:rPr>
                      <m:t>=0.1,</m:t>
                    </m:r>
                    <m:r>
                      <a:rPr lang="en-US" i="1">
                        <a:latin typeface="Cambria Math" panose="02040503050406030204" pitchFamily="18" charset="0"/>
                      </a:rPr>
                      <m:t>𝑝</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r>
                          <a:rPr lang="en-US" b="0" i="1" smtClean="0">
                            <a:latin typeface="Cambria Math" panose="02040503050406030204" pitchFamily="18" charset="0"/>
                          </a:rPr>
                          <m:t>𝑑𝑎𝑑</m:t>
                        </m:r>
                      </m:e>
                    </m:d>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 </m:t>
                    </m:r>
                    <m:r>
                      <a:rPr lang="en-US" i="1">
                        <a:latin typeface="Cambria Math" panose="02040503050406030204" pitchFamily="18" charset="0"/>
                      </a:rPr>
                      <m:t>𝑝</m:t>
                    </m:r>
                    <m:d>
                      <m:dPr>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r>
                          <a:rPr lang="en-US" b="0" i="1" smtClean="0">
                            <a:latin typeface="Cambria Math" panose="02040503050406030204" pitchFamily="18" charset="0"/>
                          </a:rPr>
                          <m:t>𝑠𝑜𝑛</m:t>
                        </m:r>
                        <m:r>
                          <a:rPr lang="en-US" b="0" i="1" smtClean="0">
                            <a:latin typeface="Cambria Math" panose="02040503050406030204" pitchFamily="18" charset="0"/>
                          </a:rPr>
                          <m:t>1</m:t>
                        </m:r>
                      </m:e>
                    </m:d>
                    <m:r>
                      <a:rPr lang="en-US" b="0" i="1" smtClean="0">
                        <a:latin typeface="Cambria Math" panose="02040503050406030204" pitchFamily="18" charset="0"/>
                      </a:rPr>
                      <m:t>=0.4, </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r>
                          <a:rPr lang="en-US" b="0" i="1" smtClean="0">
                            <a:latin typeface="Cambria Math" panose="02040503050406030204" pitchFamily="18" charset="0"/>
                          </a:rPr>
                          <m:t>𝑠𝑜𝑛</m:t>
                        </m:r>
                        <m:r>
                          <a:rPr lang="en-US" b="0" i="1" smtClean="0">
                            <a:latin typeface="Cambria Math" panose="02040503050406030204" pitchFamily="18" charset="0"/>
                          </a:rPr>
                          <m:t>2</m:t>
                        </m:r>
                      </m:e>
                    </m:d>
                    <m:r>
                      <a:rPr lang="en-US" b="0" i="1" smtClean="0">
                        <a:latin typeface="Cambria Math" panose="02040503050406030204" pitchFamily="18" charset="0"/>
                      </a:rPr>
                      <m:t>=0.3</m:t>
                    </m:r>
                  </m:oMath>
                </a14:m>
                <a:r>
                  <a:rPr lang="en-US" dirty="0" smtClean="0"/>
                  <a:t>      </a:t>
                </a:r>
              </a:p>
              <a:p>
                <a:r>
                  <a:rPr lang="en-US" dirty="0" smtClean="0"/>
                  <a:t>Since the actual label for this image is son1, we know that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𝑚𝑜𝑚</m:t>
                        </m:r>
                      </m:sub>
                    </m:sSub>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𝑑𝑎𝑑</m:t>
                        </m:r>
                      </m:sub>
                    </m:sSub>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𝑠𝑜</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sub>
                    </m:sSub>
                    <m:r>
                      <a:rPr lang="en-US" b="0" i="1" smtClean="0">
                        <a:latin typeface="Cambria Math" panose="02040503050406030204" pitchFamily="18" charset="0"/>
                      </a:rPr>
                      <m:t>=1,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𝑠𝑜𝑛</m:t>
                        </m:r>
                        <m:r>
                          <a:rPr lang="en-US" b="0" i="1" smtClean="0">
                            <a:latin typeface="Cambria Math" panose="02040503050406030204" pitchFamily="18" charset="0"/>
                          </a:rPr>
                          <m:t>2</m:t>
                        </m:r>
                      </m:sub>
                    </m:sSub>
                    <m:r>
                      <a:rPr lang="en-US" b="0" i="1" smtClean="0">
                        <a:latin typeface="Cambria Math" panose="02040503050406030204" pitchFamily="18" charset="0"/>
                      </a:rPr>
                      <m:t>=0</m:t>
                    </m:r>
                  </m:oMath>
                </a14:m>
                <a:r>
                  <a:rPr lang="en-US" dirty="0" smtClean="0"/>
                  <a:t> </a:t>
                </a:r>
              </a:p>
              <a:p>
                <a:r>
                  <a:rPr lang="en-US" dirty="0" smtClean="0"/>
                  <a:t>What is the </a:t>
                </a:r>
                <a:r>
                  <a:rPr lang="en-US" dirty="0" err="1" smtClean="0"/>
                  <a:t>corss</a:t>
                </a:r>
                <a:r>
                  <a:rPr lang="en-US" dirty="0" smtClean="0"/>
                  <a:t>-entropy loss for this example ( the logs are in base </a:t>
                </a:r>
                <a:r>
                  <a:rPr lang="en-US" smtClean="0"/>
                  <a:t>2</a:t>
                </a:r>
                <a:r>
                  <a:rPr lang="en-US" smtClean="0"/>
                  <a:t>)</a:t>
                </a:r>
                <a:endParaRPr lang="en-US" dirty="0" smtClean="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𝑘</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𝑘</m:t>
                                      </m:r>
                                    </m:sub>
                                  </m:sSub>
                                </m:e>
                              </m:d>
                            </m:e>
                          </m:func>
                        </m:e>
                      </m:nary>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r>
                                    <a:rPr lang="en-US" i="1">
                                      <a:latin typeface="Cambria Math" panose="02040503050406030204" pitchFamily="18" charset="0"/>
                                    </a:rPr>
                                    <m:t>𝑚𝑜𝑚</m:t>
                                  </m:r>
                                </m:e>
                              </m:d>
                            </m:e>
                          </m:d>
                        </m:e>
                      </m:func>
                      <m:r>
                        <a:rPr lang="en-US" b="0" i="1" smtClean="0">
                          <a:latin typeface="Cambria Math" panose="02040503050406030204" pitchFamily="18" charset="0"/>
                        </a:rPr>
                        <m:t>×0+</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𝑝</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r>
                                    <a:rPr lang="en-US" b="0" i="1" smtClean="0">
                                      <a:latin typeface="Cambria Math" panose="02040503050406030204" pitchFamily="18" charset="0"/>
                                    </a:rPr>
                                    <m:t>𝑑𝑎𝑑</m:t>
                                  </m:r>
                                </m:e>
                              </m:d>
                            </m:e>
                          </m:d>
                        </m:e>
                      </m:func>
                      <m:r>
                        <a:rPr lang="en-US" b="0" i="1" smtClean="0">
                          <a:latin typeface="Cambria Math" panose="02040503050406030204" pitchFamily="18" charset="0"/>
                        </a:rPr>
                        <m:t>×0+</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r>
                                    <a:rPr lang="en-US" i="1">
                                      <a:latin typeface="Cambria Math" panose="02040503050406030204" pitchFamily="18" charset="0"/>
                                    </a:rPr>
                                    <m:t>𝑠𝑜𝑛</m:t>
                                  </m:r>
                                  <m:r>
                                    <a:rPr lang="en-US" i="1">
                                      <a:latin typeface="Cambria Math" panose="02040503050406030204" pitchFamily="18" charset="0"/>
                                    </a:rPr>
                                    <m:t>1</m:t>
                                  </m:r>
                                </m:e>
                              </m:d>
                            </m:e>
                          </m:d>
                        </m:e>
                      </m:func>
                      <m:r>
                        <a:rPr lang="en-US" b="0" i="1" smtClean="0">
                          <a:latin typeface="Cambria Math" panose="02040503050406030204" pitchFamily="18" charset="0"/>
                        </a:rPr>
                        <m:t>×1+</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𝑠𝑜𝑛</m:t>
                                  </m:r>
                                  <m:r>
                                    <a:rPr lang="en-US" b="0" i="1" smtClean="0">
                                      <a:latin typeface="Cambria Math" panose="02040503050406030204" pitchFamily="18" charset="0"/>
                                    </a:rPr>
                                    <m:t>2</m:t>
                                  </m:r>
                                </m:e>
                              </m:d>
                            </m:e>
                          </m:d>
                        </m:e>
                      </m:func>
                      <m:r>
                        <a:rPr lang="en-US" i="1">
                          <a:latin typeface="Cambria Math" panose="02040503050406030204" pitchFamily="18" charset="0"/>
                        </a:rPr>
                        <m:t>×0</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i="1">
                                  <a:latin typeface="Cambria Math" panose="02040503050406030204" pitchFamily="18" charset="0"/>
                                </a:rPr>
                                <m:t>𝑝</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r>
                                    <a:rPr lang="en-US" i="1">
                                      <a:latin typeface="Cambria Math" panose="02040503050406030204" pitchFamily="18" charset="0"/>
                                    </a:rPr>
                                    <m:t>𝑠𝑜𝑛</m:t>
                                  </m:r>
                                  <m:r>
                                    <a:rPr lang="en-US" i="1">
                                      <a:latin typeface="Cambria Math" panose="02040503050406030204" pitchFamily="18" charset="0"/>
                                    </a:rPr>
                                    <m:t>1</m:t>
                                  </m:r>
                                </m:e>
                              </m:d>
                            </m:e>
                          </m:d>
                        </m:e>
                      </m:func>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−1.321</m:t>
                          </m:r>
                        </m:e>
                      </m:d>
                      <m:r>
                        <a:rPr lang="en-US" b="0" i="1" smtClean="0">
                          <a:latin typeface="Cambria Math" panose="02040503050406030204" pitchFamily="18" charset="0"/>
                        </a:rPr>
                        <m:t>=1.321</m:t>
                      </m:r>
                    </m:oMath>
                  </m:oMathPara>
                </a14:m>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237" t="-1768" r="-946"/>
                </a:stretch>
              </a:blipFill>
            </p:spPr>
            <p:txBody>
              <a:bodyPr/>
              <a:lstStyle/>
              <a:p>
                <a:r>
                  <a:rPr lang="en-US">
                    <a:noFill/>
                  </a:rPr>
                  <a:t> </a:t>
                </a:r>
              </a:p>
            </p:txBody>
          </p:sp>
        </mc:Fallback>
      </mc:AlternateContent>
    </p:spTree>
    <p:extLst>
      <p:ext uri="{BB962C8B-B14F-4D97-AF65-F5344CB8AC3E}">
        <p14:creationId xmlns:p14="http://schemas.microsoft.com/office/powerpoint/2010/main" val="32944559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4008" y="238017"/>
            <a:ext cx="7729728" cy="768574"/>
          </a:xfrm>
        </p:spPr>
        <p:txBody>
          <a:bodyPr>
            <a:normAutofit fontScale="90000"/>
          </a:bodyPr>
          <a:lstStyle/>
          <a:p>
            <a:r>
              <a:rPr lang="en-US" dirty="0" smtClean="0"/>
              <a:t>Terminology: Training vs Inference</a:t>
            </a:r>
            <a:endParaRPr lang="en-US" dirty="0"/>
          </a:p>
        </p:txBody>
      </p:sp>
      <p:sp>
        <p:nvSpPr>
          <p:cNvPr id="3" name="Content Placeholder 2"/>
          <p:cNvSpPr>
            <a:spLocks noGrp="1"/>
          </p:cNvSpPr>
          <p:nvPr>
            <p:ph idx="1"/>
          </p:nvPr>
        </p:nvSpPr>
        <p:spPr>
          <a:xfrm>
            <a:off x="938964" y="1012141"/>
            <a:ext cx="8017089" cy="3911227"/>
          </a:xfrm>
        </p:spPr>
        <p:txBody>
          <a:bodyPr/>
          <a:lstStyle/>
          <a:p>
            <a:r>
              <a:rPr lang="en-US" dirty="0" smtClean="0"/>
              <a:t>In machine learning terminology, </a:t>
            </a:r>
            <a:r>
              <a:rPr lang="en-US" b="1" dirty="0" smtClean="0"/>
              <a:t>training </a:t>
            </a:r>
            <a:r>
              <a:rPr lang="en-US" dirty="0" smtClean="0"/>
              <a:t>refers to creating  a function ( aka model) which relates the input to the output. This is where machines learn how to map input to the output based on a set of given examples</a:t>
            </a:r>
          </a:p>
          <a:p>
            <a:r>
              <a:rPr lang="en-US" b="1" dirty="0" smtClean="0"/>
              <a:t>Inference </a:t>
            </a:r>
            <a:r>
              <a:rPr lang="en-US" dirty="0" smtClean="0"/>
              <a:t>refers to querying the machine with new input it had never seen to get the answer. This is where machines use the rules they learned in the training phase to estimate an answer to the new data.</a:t>
            </a:r>
            <a:endParaRPr lang="en-US" b="1" dirty="0"/>
          </a:p>
        </p:txBody>
      </p:sp>
      <p:pic>
        <p:nvPicPr>
          <p:cNvPr id="4" name="Picture 3"/>
          <p:cNvPicPr>
            <a:picLocks noChangeAspect="1"/>
          </p:cNvPicPr>
          <p:nvPr/>
        </p:nvPicPr>
        <p:blipFill>
          <a:blip r:embed="rId2"/>
          <a:stretch>
            <a:fillRect/>
          </a:stretch>
        </p:blipFill>
        <p:spPr>
          <a:xfrm>
            <a:off x="543352" y="3805663"/>
            <a:ext cx="2720222" cy="2408688"/>
          </a:xfrm>
          <a:prstGeom prst="rect">
            <a:avLst/>
          </a:prstGeom>
        </p:spPr>
      </p:pic>
      <p:sp>
        <p:nvSpPr>
          <p:cNvPr id="5" name="Rectangle 4"/>
          <p:cNvSpPr/>
          <p:nvPr/>
        </p:nvSpPr>
        <p:spPr>
          <a:xfrm>
            <a:off x="3807831" y="4270832"/>
            <a:ext cx="1523641" cy="918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Machine Learning Program</a:t>
            </a:r>
            <a:endParaRPr lang="en-US" dirty="0"/>
          </a:p>
        </p:txBody>
      </p:sp>
      <p:sp>
        <p:nvSpPr>
          <p:cNvPr id="6" name="Right Arrow 5"/>
          <p:cNvSpPr/>
          <p:nvPr/>
        </p:nvSpPr>
        <p:spPr>
          <a:xfrm>
            <a:off x="3263575" y="4599295"/>
            <a:ext cx="516856" cy="2456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a:off x="5358872" y="4599295"/>
            <a:ext cx="1228300" cy="3999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234001" y="4078175"/>
            <a:ext cx="659155" cy="369332"/>
          </a:xfrm>
          <a:prstGeom prst="rect">
            <a:avLst/>
          </a:prstGeom>
          <a:noFill/>
        </p:spPr>
        <p:txBody>
          <a:bodyPr wrap="none" rtlCol="0">
            <a:spAutoFit/>
          </a:bodyPr>
          <a:lstStyle/>
          <a:p>
            <a:r>
              <a:rPr lang="en-US" dirty="0" smtClean="0"/>
              <a:t>input</a:t>
            </a:r>
            <a:endParaRPr lang="en-US" dirty="0"/>
          </a:p>
        </p:txBody>
      </p:sp>
      <p:sp>
        <p:nvSpPr>
          <p:cNvPr id="9" name="TextBox 8"/>
          <p:cNvSpPr txBox="1"/>
          <p:nvPr/>
        </p:nvSpPr>
        <p:spPr>
          <a:xfrm>
            <a:off x="5445620" y="4229963"/>
            <a:ext cx="875561" cy="369332"/>
          </a:xfrm>
          <a:prstGeom prst="rect">
            <a:avLst/>
          </a:prstGeom>
          <a:noFill/>
        </p:spPr>
        <p:txBody>
          <a:bodyPr wrap="none" rtlCol="0">
            <a:spAutoFit/>
          </a:bodyPr>
          <a:lstStyle/>
          <a:p>
            <a:r>
              <a:rPr lang="en-US" dirty="0" smtClean="0"/>
              <a:t>Output</a:t>
            </a:r>
            <a:endParaRPr lang="en-US" dirty="0"/>
          </a:p>
        </p:txBody>
      </p:sp>
      <p:sp>
        <p:nvSpPr>
          <p:cNvPr id="10" name="Oval 9"/>
          <p:cNvSpPr/>
          <p:nvPr/>
        </p:nvSpPr>
        <p:spPr>
          <a:xfrm>
            <a:off x="6586901" y="4117915"/>
            <a:ext cx="2211723" cy="15459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 </a:t>
            </a:r>
            <a:r>
              <a:rPr lang="en-US" b="1" dirty="0" smtClean="0"/>
              <a:t>function (aka model)</a:t>
            </a:r>
            <a:r>
              <a:rPr lang="en-US" dirty="0" smtClean="0"/>
              <a:t> that relates an image to a tag</a:t>
            </a:r>
            <a:endParaRPr lang="en-US" dirty="0"/>
          </a:p>
        </p:txBody>
      </p:sp>
      <p:pic>
        <p:nvPicPr>
          <p:cNvPr id="11" name="Picture 10"/>
          <p:cNvPicPr>
            <a:picLocks noChangeAspect="1"/>
          </p:cNvPicPr>
          <p:nvPr/>
        </p:nvPicPr>
        <p:blipFill rotWithShape="1">
          <a:blip r:embed="rId3"/>
          <a:srcRect l="42985"/>
          <a:stretch/>
        </p:blipFill>
        <p:spPr>
          <a:xfrm>
            <a:off x="10355658" y="3025006"/>
            <a:ext cx="1538273" cy="1214109"/>
          </a:xfrm>
          <a:prstGeom prst="rect">
            <a:avLst/>
          </a:prstGeom>
        </p:spPr>
      </p:pic>
      <p:sp>
        <p:nvSpPr>
          <p:cNvPr id="12" name="TextBox 11"/>
          <p:cNvSpPr txBox="1"/>
          <p:nvPr/>
        </p:nvSpPr>
        <p:spPr>
          <a:xfrm>
            <a:off x="10455446" y="2735127"/>
            <a:ext cx="1243995" cy="369332"/>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en-US" dirty="0" smtClean="0"/>
              <a:t>New </a:t>
            </a:r>
            <a:r>
              <a:rPr lang="en-US" dirty="0" err="1" smtClean="0"/>
              <a:t>Iamge</a:t>
            </a:r>
            <a:endParaRPr lang="en-US" dirty="0"/>
          </a:p>
        </p:txBody>
      </p:sp>
      <p:sp>
        <p:nvSpPr>
          <p:cNvPr id="13" name="Down Arrow 12"/>
          <p:cNvSpPr/>
          <p:nvPr/>
        </p:nvSpPr>
        <p:spPr>
          <a:xfrm rot="3932655">
            <a:off x="9340083" y="3416720"/>
            <a:ext cx="315535" cy="19279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rot="20064275">
            <a:off x="8732665" y="3528162"/>
            <a:ext cx="1669958" cy="646331"/>
          </a:xfrm>
          <a:prstGeom prst="rect">
            <a:avLst/>
          </a:prstGeom>
          <a:noFill/>
        </p:spPr>
        <p:txBody>
          <a:bodyPr wrap="square" rtlCol="0">
            <a:spAutoFit/>
          </a:bodyPr>
          <a:lstStyle/>
          <a:p>
            <a:r>
              <a:rPr lang="en-US" dirty="0" smtClean="0"/>
              <a:t>Query: Who is in this image?</a:t>
            </a:r>
            <a:endParaRPr lang="en-US" dirty="0"/>
          </a:p>
        </p:txBody>
      </p:sp>
      <p:pic>
        <p:nvPicPr>
          <p:cNvPr id="15" name="Picture 6" descr="https://www.wolfram.com/language/12/machine-learning-for-images/assets.en/simple-face-recognition/O_2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4663" y="4828823"/>
            <a:ext cx="1849267" cy="1511173"/>
          </a:xfrm>
          <a:prstGeom prst="rect">
            <a:avLst/>
          </a:prstGeom>
          <a:noFill/>
          <a:extLst>
            <a:ext uri="{909E8E84-426E-40DD-AFC4-6F175D3DCCD1}">
              <a14:hiddenFill xmlns:a14="http://schemas.microsoft.com/office/drawing/2010/main">
                <a:solidFill>
                  <a:srgbClr val="FFFFFF"/>
                </a:solidFill>
              </a14:hiddenFill>
            </a:ext>
          </a:extLst>
        </p:spPr>
      </p:pic>
      <p:sp>
        <p:nvSpPr>
          <p:cNvPr id="16" name="Right Arrow 15"/>
          <p:cNvSpPr/>
          <p:nvPr/>
        </p:nvSpPr>
        <p:spPr>
          <a:xfrm rot="1762595">
            <a:off x="8381927" y="5399227"/>
            <a:ext cx="1808345" cy="316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rot="1791416">
            <a:off x="9007649" y="5068700"/>
            <a:ext cx="903965" cy="369332"/>
          </a:xfrm>
          <a:prstGeom prst="rect">
            <a:avLst/>
          </a:prstGeom>
          <a:noFill/>
        </p:spPr>
        <p:txBody>
          <a:bodyPr wrap="none" rtlCol="0">
            <a:spAutoFit/>
          </a:bodyPr>
          <a:lstStyle/>
          <a:p>
            <a:r>
              <a:rPr lang="en-US" dirty="0" smtClean="0"/>
              <a:t>Answer</a:t>
            </a:r>
            <a:endParaRPr lang="en-US" dirty="0"/>
          </a:p>
        </p:txBody>
      </p:sp>
      <p:sp>
        <p:nvSpPr>
          <p:cNvPr id="18" name="Rectangle 17"/>
          <p:cNvSpPr/>
          <p:nvPr/>
        </p:nvSpPr>
        <p:spPr>
          <a:xfrm>
            <a:off x="318719" y="3265873"/>
            <a:ext cx="8423068" cy="3262475"/>
          </a:xfrm>
          <a:prstGeom prst="rect">
            <a:avLst/>
          </a:prstGeom>
          <a:solidFill>
            <a:schemeClr val="accent1">
              <a:alpha val="1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3892761" y="2979109"/>
            <a:ext cx="1884353" cy="914400"/>
          </a:xfrm>
          <a:prstGeom prst="rect">
            <a:avLst/>
          </a:prstGeom>
          <a:solidFill>
            <a:schemeClr val="lt1">
              <a:alpha val="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t>Training</a:t>
            </a:r>
            <a:endParaRPr lang="en-US" b="1" dirty="0"/>
          </a:p>
        </p:txBody>
      </p:sp>
      <p:sp>
        <p:nvSpPr>
          <p:cNvPr id="20" name="Rectangle 19"/>
          <p:cNvSpPr/>
          <p:nvPr/>
        </p:nvSpPr>
        <p:spPr>
          <a:xfrm>
            <a:off x="8725363" y="2319103"/>
            <a:ext cx="3450213" cy="4368800"/>
          </a:xfrm>
          <a:prstGeom prst="rect">
            <a:avLst/>
          </a:prstGeom>
          <a:solidFill>
            <a:srgbClr val="00B0F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9084943" y="2042753"/>
            <a:ext cx="1884353" cy="914400"/>
          </a:xfrm>
          <a:prstGeom prst="rect">
            <a:avLst/>
          </a:prstGeom>
          <a:solidFill>
            <a:schemeClr val="lt1">
              <a:alpha val="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t>Inference</a:t>
            </a:r>
            <a:endParaRPr lang="en-US" b="1" dirty="0"/>
          </a:p>
        </p:txBody>
      </p:sp>
    </p:spTree>
    <p:extLst>
      <p:ext uri="{BB962C8B-B14F-4D97-AF65-F5344CB8AC3E}">
        <p14:creationId xmlns:p14="http://schemas.microsoft.com/office/powerpoint/2010/main" val="129899509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81854" y="768960"/>
            <a:ext cx="8546123" cy="1200518"/>
          </a:xfrm>
        </p:spPr>
        <p:txBody>
          <a:bodyPr>
            <a:normAutofit/>
          </a:bodyPr>
          <a:lstStyle/>
          <a:p>
            <a:r>
              <a:rPr lang="en-US" dirty="0" smtClean="0"/>
              <a:t> Preliminaries</a:t>
            </a:r>
            <a:endParaRPr lang="en-US" dirty="0"/>
          </a:p>
        </p:txBody>
      </p:sp>
      <p:sp>
        <p:nvSpPr>
          <p:cNvPr id="6" name="Text Placeholder 5"/>
          <p:cNvSpPr>
            <a:spLocks noGrp="1"/>
          </p:cNvSpPr>
          <p:nvPr>
            <p:ph type="body" idx="1"/>
          </p:nvPr>
        </p:nvSpPr>
        <p:spPr>
          <a:xfrm>
            <a:off x="742482" y="2288836"/>
            <a:ext cx="10233721" cy="3790140"/>
          </a:xfrm>
        </p:spPr>
        <p:txBody>
          <a:bodyPr>
            <a:normAutofit/>
          </a:bodyPr>
          <a:lstStyle/>
          <a:p>
            <a:r>
              <a:rPr lang="en-US" sz="2100" dirty="0">
                <a:solidFill>
                  <a:schemeClr val="tx1">
                    <a:lumMod val="75000"/>
                  </a:schemeClr>
                </a:solidFill>
              </a:rPr>
              <a:t>1.1 AI vs ML vs Deep Learning</a:t>
            </a:r>
          </a:p>
          <a:p>
            <a:r>
              <a:rPr lang="en-US" dirty="0">
                <a:solidFill>
                  <a:schemeClr val="tx1">
                    <a:lumMod val="75000"/>
                  </a:schemeClr>
                </a:solidFill>
              </a:rPr>
              <a:t>1.2  Elements of a Machine Learning Program</a:t>
            </a:r>
          </a:p>
          <a:p>
            <a:r>
              <a:rPr lang="en-US" dirty="0">
                <a:solidFill>
                  <a:schemeClr val="tx1">
                    <a:lumMod val="75000"/>
                  </a:schemeClr>
                </a:solidFill>
              </a:rPr>
              <a:t>1.3  Examples of Machine Learning Programs</a:t>
            </a:r>
          </a:p>
          <a:p>
            <a:r>
              <a:rPr lang="en-US" b="1" dirty="0">
                <a:solidFill>
                  <a:schemeClr val="tx1">
                    <a:lumMod val="95000"/>
                  </a:schemeClr>
                </a:solidFill>
              </a:rPr>
              <a:t>1.4 Capacity, Overfitting, and Under-fitting</a:t>
            </a:r>
          </a:p>
          <a:p>
            <a:r>
              <a:rPr lang="en-US" dirty="0">
                <a:solidFill>
                  <a:schemeClr val="tx1">
                    <a:lumMod val="75000"/>
                  </a:schemeClr>
                </a:solidFill>
              </a:rPr>
              <a:t>1.5 Hyper-parameters and Validation Sets</a:t>
            </a:r>
          </a:p>
          <a:p>
            <a:endParaRPr lang="en-US" dirty="0">
              <a:solidFill>
                <a:schemeClr val="tx1">
                  <a:lumMod val="85000"/>
                </a:schemeClr>
              </a:solidFill>
            </a:endParaRPr>
          </a:p>
          <a:p>
            <a:pPr lvl="1"/>
            <a:endParaRPr lang="en-US" b="1" dirty="0">
              <a:solidFill>
                <a:schemeClr val="tx1"/>
              </a:solidFill>
            </a:endParaRPr>
          </a:p>
        </p:txBody>
      </p:sp>
    </p:spTree>
    <p:extLst>
      <p:ext uri="{BB962C8B-B14F-4D97-AF65-F5344CB8AC3E}">
        <p14:creationId xmlns:p14="http://schemas.microsoft.com/office/powerpoint/2010/main" val="401813026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57742" y="330512"/>
            <a:ext cx="9759303" cy="1188720"/>
          </a:xfrm>
        </p:spPr>
        <p:txBody>
          <a:bodyPr/>
          <a:lstStyle/>
          <a:p>
            <a:r>
              <a:rPr lang="en-US" dirty="0" smtClean="0"/>
              <a:t>Overfitting and </a:t>
            </a:r>
            <a:r>
              <a:rPr lang="en-US" dirty="0" err="1" smtClean="0"/>
              <a:t>underfitting</a:t>
            </a:r>
            <a:endParaRPr lang="en-US" dirty="0"/>
          </a:p>
        </p:txBody>
      </p:sp>
      <p:sp>
        <p:nvSpPr>
          <p:cNvPr id="5" name="Content Placeholder 4"/>
          <p:cNvSpPr>
            <a:spLocks noGrp="1"/>
          </p:cNvSpPr>
          <p:nvPr>
            <p:ph idx="1"/>
          </p:nvPr>
        </p:nvSpPr>
        <p:spPr>
          <a:xfrm>
            <a:off x="412955" y="1799303"/>
            <a:ext cx="11779045" cy="4173793"/>
          </a:xfrm>
        </p:spPr>
        <p:txBody>
          <a:bodyPr>
            <a:normAutofit fontScale="92500" lnSpcReduction="20000"/>
          </a:bodyPr>
          <a:lstStyle/>
          <a:p>
            <a:r>
              <a:rPr lang="en-US" dirty="0"/>
              <a:t>The central challenge in machine learning is that our algorithm must </a:t>
            </a:r>
            <a:r>
              <a:rPr lang="en-US" dirty="0" smtClean="0"/>
              <a:t>perform well </a:t>
            </a:r>
            <a:r>
              <a:rPr lang="en-US" dirty="0"/>
              <a:t>on </a:t>
            </a:r>
            <a:r>
              <a:rPr lang="en-US" i="1" dirty="0"/>
              <a:t>new, previously unseen </a:t>
            </a:r>
            <a:r>
              <a:rPr lang="en-US" dirty="0" smtClean="0"/>
              <a:t>inputs (not just the ones the model was trained on)</a:t>
            </a:r>
          </a:p>
          <a:p>
            <a:r>
              <a:rPr lang="en-US" dirty="0" smtClean="0"/>
              <a:t>The ability of the model to perform well on previously unobserved data is called </a:t>
            </a:r>
            <a:r>
              <a:rPr lang="en-US" b="1" dirty="0" smtClean="0"/>
              <a:t>generalization.</a:t>
            </a:r>
          </a:p>
          <a:p>
            <a:r>
              <a:rPr lang="en-US" dirty="0" smtClean="0"/>
              <a:t>We typically estimate the generalization error of a machine learning model on a </a:t>
            </a:r>
            <a:r>
              <a:rPr lang="en-US" b="1" dirty="0" smtClean="0"/>
              <a:t>test set </a:t>
            </a:r>
            <a:r>
              <a:rPr lang="en-US" dirty="0" smtClean="0"/>
              <a:t> of examples that were collected separately from the training set.  Hence, the generalization error is also referred to  </a:t>
            </a:r>
            <a:r>
              <a:rPr lang="en-US" b="1" dirty="0" smtClean="0"/>
              <a:t>test error.</a:t>
            </a:r>
            <a:endParaRPr lang="en-US" dirty="0" smtClean="0"/>
          </a:p>
          <a:p>
            <a:r>
              <a:rPr lang="en-US" dirty="0"/>
              <a:t>What separates machine learning from </a:t>
            </a:r>
            <a:r>
              <a:rPr lang="en-US" dirty="0" smtClean="0"/>
              <a:t>optimization is that in machine </a:t>
            </a:r>
            <a:r>
              <a:rPr lang="en-US" dirty="0"/>
              <a:t>learning we want the </a:t>
            </a:r>
            <a:r>
              <a:rPr lang="en-US" dirty="0" smtClean="0"/>
              <a:t>test error to be as low as possible while the  model’s parameters are optimized on the training error.  Under this process, </a:t>
            </a:r>
            <a:r>
              <a:rPr lang="en-US" b="1" dirty="0" smtClean="0">
                <a:solidFill>
                  <a:srgbClr val="0070C0"/>
                </a:solidFill>
              </a:rPr>
              <a:t>the expected test error is always greater than or equal to the expected training error. </a:t>
            </a:r>
          </a:p>
          <a:p>
            <a:r>
              <a:rPr lang="en-US" dirty="0" smtClean="0"/>
              <a:t>The factor determining how well a machine learning algorithm will perform are its ability to:</a:t>
            </a:r>
          </a:p>
          <a:p>
            <a:pPr marL="571500" lvl="1" indent="-342900">
              <a:buFont typeface="+mj-lt"/>
              <a:buAutoNum type="arabicPeriod"/>
            </a:pPr>
            <a:r>
              <a:rPr lang="en-US" dirty="0" smtClean="0"/>
              <a:t>Make the training error small.</a:t>
            </a:r>
          </a:p>
          <a:p>
            <a:pPr marL="571500" lvl="1" indent="-342900">
              <a:buFont typeface="+mj-lt"/>
              <a:buAutoNum type="arabicPeriod"/>
            </a:pPr>
            <a:r>
              <a:rPr lang="en-US" dirty="0"/>
              <a:t> </a:t>
            </a:r>
            <a:r>
              <a:rPr lang="en-US" dirty="0" smtClean="0"/>
              <a:t>Make the gap between training and test error small.</a:t>
            </a:r>
          </a:p>
          <a:p>
            <a:r>
              <a:rPr lang="en-US" dirty="0" smtClean="0"/>
              <a:t>These two factors correspond to the two central challenges in machine learning: </a:t>
            </a:r>
            <a:r>
              <a:rPr lang="en-US" dirty="0" err="1" smtClean="0"/>
              <a:t>underfitting</a:t>
            </a:r>
            <a:r>
              <a:rPr lang="en-US" dirty="0" smtClean="0"/>
              <a:t> and overfitting</a:t>
            </a:r>
            <a:r>
              <a:rPr lang="en-US" b="1" dirty="0" smtClean="0"/>
              <a:t>.</a:t>
            </a:r>
          </a:p>
          <a:p>
            <a:r>
              <a:rPr lang="en-US" b="1" dirty="0" err="1" smtClean="0"/>
              <a:t>Underfitting</a:t>
            </a:r>
            <a:r>
              <a:rPr lang="en-US" b="1" dirty="0" smtClean="0"/>
              <a:t>  </a:t>
            </a:r>
            <a:r>
              <a:rPr lang="en-US" dirty="0" smtClean="0"/>
              <a:t>occurs when the machine learning model is not able to obtain a sufficiently small training error.</a:t>
            </a:r>
          </a:p>
          <a:p>
            <a:r>
              <a:rPr lang="en-US" b="1" dirty="0" smtClean="0"/>
              <a:t>Overfitting </a:t>
            </a:r>
            <a:r>
              <a:rPr lang="en-US" dirty="0" smtClean="0"/>
              <a:t>occurs when </a:t>
            </a:r>
            <a:r>
              <a:rPr lang="en-US" b="1" dirty="0" smtClean="0">
                <a:solidFill>
                  <a:srgbClr val="0070C0"/>
                </a:solidFill>
              </a:rPr>
              <a:t>the gap between the training and test error is too large.</a:t>
            </a:r>
          </a:p>
          <a:p>
            <a:pPr marL="0" indent="0">
              <a:buNone/>
            </a:pPr>
            <a:endParaRPr lang="en-US" dirty="0"/>
          </a:p>
        </p:txBody>
      </p:sp>
    </p:spTree>
    <p:extLst>
      <p:ext uri="{BB962C8B-B14F-4D97-AF65-F5344CB8AC3E}">
        <p14:creationId xmlns:p14="http://schemas.microsoft.com/office/powerpoint/2010/main" val="53020127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2426" y="595982"/>
            <a:ext cx="8756412" cy="849360"/>
          </a:xfrm>
        </p:spPr>
        <p:txBody>
          <a:bodyPr/>
          <a:lstStyle/>
          <a:p>
            <a:r>
              <a:rPr lang="en-US" dirty="0" smtClean="0"/>
              <a:t>Overfitting Example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99653" y="1900625"/>
                <a:ext cx="10471354" cy="4618162"/>
              </a:xfrm>
            </p:spPr>
            <p:txBody>
              <a:bodyPr>
                <a:normAutofit fontScale="92500"/>
              </a:bodyPr>
              <a:lstStyle/>
              <a:p>
                <a:r>
                  <a:rPr lang="en-US" dirty="0" smtClean="0"/>
                  <a:t>To understand overfitting and </a:t>
                </a:r>
                <a:r>
                  <a:rPr lang="en-US" dirty="0" err="1" smtClean="0"/>
                  <a:t>underfitting</a:t>
                </a:r>
                <a:r>
                  <a:rPr lang="en-US" dirty="0" smtClean="0"/>
                  <a:t> better, consider the following thought process:</a:t>
                </a:r>
              </a:p>
              <a:p>
                <a:r>
                  <a:rPr lang="en-US" dirty="0" smtClean="0"/>
                  <a:t>Consider a college students who is practicing for final exam using previous exams.  Doing well on the past exams does not necessarily means that she will do well on the actual final exam. For instance, the student might try to prepare by memorizing the answers for the past exam. Another student might prepare by trying to understand the reasons for giving certain answers in the past example. In most cases, the latter student will do much better.</a:t>
                </a:r>
              </a:p>
              <a:p>
                <a:r>
                  <a:rPr lang="en-US" dirty="0" smtClean="0"/>
                  <a:t>Likewise, consider a model that simply uses a look up table to answer questions. If the allowable inputs is discrete and reasonably small, then maybe after seeing many examples, this approach would perform well but still it will do no better than a random guess when faced with new data it has never seen before. Such model will have the largest possible gap between training and generalization error. It does perfectly well on the training data but no better than random guess on new data.</a:t>
                </a:r>
              </a:p>
              <a:p>
                <a:r>
                  <a:rPr lang="en-US" dirty="0" smtClean="0"/>
                  <a:t>In reality, for most problems the input space ( the space/population where the examples are drawn from) is far too large to memorize answers to every conceivable question.  Consider a very simple example of classifying </a:t>
                </a:r>
                <a14:m>
                  <m:oMath xmlns:m="http://schemas.openxmlformats.org/officeDocument/2006/math">
                    <m:r>
                      <a:rPr lang="en-US" b="0" i="1" smtClean="0">
                        <a:latin typeface="Cambria Math" panose="02040503050406030204" pitchFamily="18" charset="0"/>
                      </a:rPr>
                      <m:t>28×28</m:t>
                    </m:r>
                  </m:oMath>
                </a14:m>
                <a:r>
                  <a:rPr lang="en-US" dirty="0" smtClean="0"/>
                  <a:t> gray-scale images where each pixel can take one among 256 grayscale intensity values. There are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256</m:t>
                        </m:r>
                      </m:e>
                      <m:sup>
                        <m:r>
                          <a:rPr lang="en-US" b="0" i="1" smtClean="0">
                            <a:latin typeface="Cambria Math" panose="02040503050406030204" pitchFamily="18" charset="0"/>
                          </a:rPr>
                          <m:t>784</m:t>
                        </m:r>
                      </m:sup>
                    </m:sSup>
                  </m:oMath>
                </a14:m>
                <a:r>
                  <a:rPr lang="en-US" dirty="0" smtClean="0"/>
                  <a:t>possible images. yes! There are far more low resolution gray scale images </a:t>
                </a:r>
                <a:r>
                  <a:rPr lang="en-US" dirty="0" err="1"/>
                  <a:t>t</a:t>
                </a:r>
                <a:r>
                  <a:rPr lang="en-US" dirty="0" err="1" smtClean="0"/>
                  <a:t>umbnail</a:t>
                </a:r>
                <a:r>
                  <a:rPr lang="en-US" dirty="0" smtClean="0"/>
                  <a:t>-sized </a:t>
                </a:r>
                <a:r>
                  <a:rPr lang="en-US" dirty="0"/>
                  <a:t>images than there are atoms in the universe</a:t>
                </a:r>
                <a:r>
                  <a:rPr lang="en-US" dirty="0" smtClean="0"/>
                  <a:t>. </a:t>
                </a:r>
                <a:r>
                  <a:rPr lang="en-US" dirty="0"/>
                  <a:t> </a:t>
                </a:r>
                <a:r>
                  <a:rPr lang="en-US" dirty="0" smtClean="0"/>
                  <a:t>Even if we have such data we can never afford to store it as a lookup table.</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99653" y="1900625"/>
                <a:ext cx="10471354" cy="4618162"/>
              </a:xfrm>
              <a:blipFill>
                <a:blip r:embed="rId2"/>
                <a:stretch>
                  <a:fillRect l="-291" t="-528" r="-641"/>
                </a:stretch>
              </a:blipFill>
            </p:spPr>
            <p:txBody>
              <a:bodyPr/>
              <a:lstStyle/>
              <a:p>
                <a:r>
                  <a:rPr lang="en-US">
                    <a:noFill/>
                  </a:rPr>
                  <a:t> </a:t>
                </a:r>
              </a:p>
            </p:txBody>
          </p:sp>
        </mc:Fallback>
      </mc:AlternateContent>
    </p:spTree>
    <p:extLst>
      <p:ext uri="{BB962C8B-B14F-4D97-AF65-F5344CB8AC3E}">
        <p14:creationId xmlns:p14="http://schemas.microsoft.com/office/powerpoint/2010/main" val="18117147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3052" y="964692"/>
            <a:ext cx="8830154" cy="849360"/>
          </a:xfrm>
        </p:spPr>
        <p:txBody>
          <a:bodyPr/>
          <a:lstStyle/>
          <a:p>
            <a:r>
              <a:rPr lang="en-US" dirty="0" smtClean="0"/>
              <a:t>Capacity of a Machine Learning Model</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5910" y="2035278"/>
                <a:ext cx="9704438" cy="3350788"/>
              </a:xfrm>
            </p:spPr>
            <p:txBody>
              <a:bodyPr>
                <a:normAutofit fontScale="92500" lnSpcReduction="10000"/>
              </a:bodyPr>
              <a:lstStyle/>
              <a:p>
                <a:r>
                  <a:rPr lang="en-US" dirty="0" smtClean="0"/>
                  <a:t>We can control whether a model is more likely to </a:t>
                </a:r>
                <a:r>
                  <a:rPr lang="en-US" dirty="0" err="1"/>
                  <a:t>overﬁt</a:t>
                </a:r>
                <a:r>
                  <a:rPr lang="en-US" dirty="0"/>
                  <a:t> or </a:t>
                </a:r>
                <a:r>
                  <a:rPr lang="en-US" dirty="0" err="1"/>
                  <a:t>underﬁt</a:t>
                </a:r>
                <a:r>
                  <a:rPr lang="en-US" dirty="0"/>
                  <a:t> by </a:t>
                </a:r>
                <a:r>
                  <a:rPr lang="en-US" dirty="0" smtClean="0"/>
                  <a:t>altering its </a:t>
                </a:r>
                <a:r>
                  <a:rPr lang="en-US" b="1" dirty="0" smtClean="0"/>
                  <a:t>capacity</a:t>
                </a:r>
              </a:p>
              <a:p>
                <a:r>
                  <a:rPr lang="en-US" dirty="0"/>
                  <a:t>Informally, a model’s capacity is its ability to ﬁt a wide variety </a:t>
                </a:r>
                <a:r>
                  <a:rPr lang="en-US" dirty="0" smtClean="0"/>
                  <a:t>of functions</a:t>
                </a:r>
              </a:p>
              <a:p>
                <a:r>
                  <a:rPr lang="en-US" dirty="0"/>
                  <a:t>Models with low capacity may struggle to ﬁt the training </a:t>
                </a:r>
                <a:r>
                  <a:rPr lang="en-US" dirty="0" smtClean="0"/>
                  <a:t>set</a:t>
                </a:r>
              </a:p>
              <a:p>
                <a:r>
                  <a:rPr lang="en-US" dirty="0" smtClean="0"/>
                  <a:t>Models with high capacity may </a:t>
                </a:r>
                <a:r>
                  <a:rPr lang="en-US" dirty="0" err="1" smtClean="0"/>
                  <a:t>overfit</a:t>
                </a:r>
                <a:r>
                  <a:rPr lang="en-US" dirty="0" smtClean="0"/>
                  <a:t> by memorizing </a:t>
                </a:r>
                <a:r>
                  <a:rPr lang="en-US" dirty="0"/>
                  <a:t>properties of the training set that </a:t>
                </a:r>
                <a:r>
                  <a:rPr lang="en-US" dirty="0" smtClean="0"/>
                  <a:t>do not </a:t>
                </a:r>
                <a:r>
                  <a:rPr lang="en-US" dirty="0"/>
                  <a:t>serve them well on the test </a:t>
                </a:r>
                <a:r>
                  <a:rPr lang="en-US" dirty="0" smtClean="0"/>
                  <a:t>set</a:t>
                </a:r>
              </a:p>
              <a:p>
                <a:r>
                  <a:rPr lang="en-US" dirty="0" smtClean="0"/>
                  <a:t>One way to control the capacity is to limit the set of functions that the algorithm is allowed to select as being the solution.</a:t>
                </a:r>
              </a:p>
              <a:p>
                <a:pPr lvl="1"/>
                <a:r>
                  <a:rPr lang="en-US" dirty="0" smtClean="0"/>
                  <a:t>For instance linear regression assumes that the function that maps input features to target is linear.  One can increase the capacity of the linear regression model by allowing polynomial terms.</a:t>
                </a:r>
              </a:p>
              <a:p>
                <a:pPr lvl="1"/>
                <a:r>
                  <a:rPr lang="en-US" dirty="0" smtClean="0"/>
                  <a:t> For instance,  in one dimensional, instead of learning a linear function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𝑥</m:t>
                    </m:r>
                    <m:r>
                      <a:rPr lang="en-US" b="1"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oMath>
                </a14:m>
                <a:r>
                  <a:rPr lang="en-US" dirty="0" smtClean="0"/>
                  <a:t>one can allow the model to learn a 3</a:t>
                </a:r>
                <a:r>
                  <a:rPr lang="en-US" baseline="30000" dirty="0" smtClean="0"/>
                  <a:t>rd</a:t>
                </a:r>
                <a:r>
                  <a:rPr lang="en-US" dirty="0" smtClean="0"/>
                  <a:t> degree polynomial function as follows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b="0"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3</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oMath>
                </a14:m>
                <a:r>
                  <a:rPr lang="en-US" dirty="0" smtClean="0"/>
                  <a:t>.</a:t>
                </a:r>
              </a:p>
              <a:p>
                <a:pPr lvl="1"/>
                <a:endParaRPr lang="en-US" dirty="0" smtClean="0"/>
              </a:p>
              <a:p>
                <a:endParaRPr lang="en-US" dirty="0" smtClean="0"/>
              </a:p>
              <a:p>
                <a:endParaRPr lang="en-US" dirty="0"/>
              </a:p>
              <a:p>
                <a:endParaRPr lang="en-US" dirty="0"/>
              </a:p>
              <a:p>
                <a:endParaRPr lang="en-US" b="1" dirty="0"/>
              </a:p>
              <a:p>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5910" y="2035278"/>
                <a:ext cx="9704438" cy="3350788"/>
              </a:xfrm>
              <a:blipFill>
                <a:blip r:embed="rId2"/>
                <a:stretch>
                  <a:fillRect l="-314" t="-1455" r="-314" b="-545"/>
                </a:stretch>
              </a:blipFill>
            </p:spPr>
            <p:txBody>
              <a:bodyPr/>
              <a:lstStyle/>
              <a:p>
                <a:r>
                  <a:rPr lang="en-US">
                    <a:noFill/>
                  </a:rPr>
                  <a:t> </a:t>
                </a:r>
              </a:p>
            </p:txBody>
          </p:sp>
        </mc:Fallback>
      </mc:AlternateContent>
    </p:spTree>
    <p:extLst>
      <p:ext uri="{BB962C8B-B14F-4D97-AF65-F5344CB8AC3E}">
        <p14:creationId xmlns:p14="http://schemas.microsoft.com/office/powerpoint/2010/main" val="140048009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1640" y="200106"/>
            <a:ext cx="7729728" cy="569140"/>
          </a:xfrm>
        </p:spPr>
        <p:txBody>
          <a:bodyPr>
            <a:normAutofit fontScale="90000"/>
          </a:bodyPr>
          <a:lstStyle/>
          <a:p>
            <a:r>
              <a:rPr lang="en-US" dirty="0" smtClean="0"/>
              <a:t>Model Capacity (Cont.)</a:t>
            </a:r>
            <a:endParaRPr lang="en-US" dirty="0"/>
          </a:p>
        </p:txBody>
      </p:sp>
      <p:sp>
        <p:nvSpPr>
          <p:cNvPr id="3" name="Content Placeholder 2"/>
          <p:cNvSpPr>
            <a:spLocks noGrp="1"/>
          </p:cNvSpPr>
          <p:nvPr>
            <p:ph idx="1"/>
          </p:nvPr>
        </p:nvSpPr>
        <p:spPr>
          <a:xfrm>
            <a:off x="1332272" y="939485"/>
            <a:ext cx="9468464" cy="2022446"/>
          </a:xfrm>
        </p:spPr>
        <p:txBody>
          <a:bodyPr>
            <a:normAutofit/>
          </a:bodyPr>
          <a:lstStyle/>
          <a:p>
            <a:r>
              <a:rPr lang="en-US" dirty="0"/>
              <a:t>Machine learning algorithms will generally perform best </a:t>
            </a:r>
            <a:r>
              <a:rPr lang="en-US" dirty="0" smtClean="0"/>
              <a:t>if their capacity is </a:t>
            </a:r>
            <a:r>
              <a:rPr lang="en-US" dirty="0"/>
              <a:t>appropriate for the true complexity of the task they need to perform  </a:t>
            </a:r>
            <a:r>
              <a:rPr lang="en-US" dirty="0" smtClean="0"/>
              <a:t>and the amount </a:t>
            </a:r>
            <a:r>
              <a:rPr lang="en-US" dirty="0"/>
              <a:t>of training data they are provided </a:t>
            </a:r>
            <a:r>
              <a:rPr lang="en-US" dirty="0" smtClean="0"/>
              <a:t>with</a:t>
            </a:r>
          </a:p>
          <a:p>
            <a:pPr lvl="1"/>
            <a:r>
              <a:rPr lang="en-US" dirty="0" smtClean="0"/>
              <a:t>Models with insufficient capacity are unable to solve complex tasks and lead to </a:t>
            </a:r>
            <a:r>
              <a:rPr lang="en-US" dirty="0" err="1" smtClean="0"/>
              <a:t>underfitting</a:t>
            </a:r>
            <a:r>
              <a:rPr lang="en-US" dirty="0" smtClean="0"/>
              <a:t>.</a:t>
            </a:r>
          </a:p>
          <a:p>
            <a:pPr lvl="1"/>
            <a:r>
              <a:rPr lang="en-US" dirty="0" smtClean="0"/>
              <a:t>Models with high capacity can solve complex tasks but if their capacity is higher than needed to solve the task at hand, they lead to overfitting.</a:t>
            </a:r>
            <a:endParaRPr lang="en-US" dirty="0"/>
          </a:p>
          <a:p>
            <a:endParaRPr lang="en-US" dirty="0"/>
          </a:p>
        </p:txBody>
      </p:sp>
      <p:pic>
        <p:nvPicPr>
          <p:cNvPr id="4" name="Picture 3"/>
          <p:cNvPicPr>
            <a:picLocks noChangeAspect="1"/>
          </p:cNvPicPr>
          <p:nvPr/>
        </p:nvPicPr>
        <p:blipFill>
          <a:blip r:embed="rId2"/>
          <a:stretch>
            <a:fillRect/>
          </a:stretch>
        </p:blipFill>
        <p:spPr>
          <a:xfrm>
            <a:off x="5539840" y="3370964"/>
            <a:ext cx="6235956" cy="2896702"/>
          </a:xfrm>
          <a:prstGeom prst="rect">
            <a:avLst/>
          </a:prstGeom>
        </p:spPr>
      </p:pic>
      <p:sp>
        <p:nvSpPr>
          <p:cNvPr id="5" name="TextBox 4"/>
          <p:cNvSpPr txBox="1"/>
          <p:nvPr/>
        </p:nvSpPr>
        <p:spPr>
          <a:xfrm>
            <a:off x="736285" y="3265043"/>
            <a:ext cx="4134595" cy="3108543"/>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400" dirty="0" smtClean="0"/>
              <a:t>This figure shows three machine learning  modes (linear, quadratic, and degree 9 polynomial) attempting to fit a training data (blue dots). Training data is generated synthetically by a quadratic function so its underlying distribution is quadratic. As you can see:</a:t>
            </a:r>
          </a:p>
          <a:p>
            <a:pPr marL="285750" indent="-285750">
              <a:buFont typeface="Arial" panose="020B0604020202020204" pitchFamily="34" charset="0"/>
              <a:buChar char="•"/>
            </a:pPr>
            <a:r>
              <a:rPr lang="en-US" sz="1400" dirty="0" smtClean="0"/>
              <a:t>the quadratic model has appropriate capacity to fit the data ( it models the training data perfectly while capturing the underlying data distribution.</a:t>
            </a:r>
          </a:p>
          <a:p>
            <a:pPr marL="285750" indent="-285750">
              <a:buFont typeface="Arial" panose="020B0604020202020204" pitchFamily="34" charset="0"/>
              <a:buChar char="•"/>
            </a:pPr>
            <a:r>
              <a:rPr lang="en-US" sz="1400" dirty="0" smtClean="0"/>
              <a:t>The linear model does not have enough capacity to capture the curvature structure in the data and so it </a:t>
            </a:r>
            <a:r>
              <a:rPr lang="en-US" sz="1400" b="1" dirty="0" err="1" smtClean="0"/>
              <a:t>underfits</a:t>
            </a:r>
            <a:r>
              <a:rPr lang="en-US" sz="1400" b="1" dirty="0" smtClean="0"/>
              <a:t>.</a:t>
            </a:r>
          </a:p>
          <a:p>
            <a:pPr marL="285750" indent="-285750">
              <a:buFont typeface="Arial" panose="020B0604020202020204" pitchFamily="34" charset="0"/>
              <a:buChar char="•"/>
            </a:pPr>
            <a:r>
              <a:rPr lang="en-US" sz="1400" dirty="0" smtClean="0"/>
              <a:t>The degree-9 polynomial mode suffers from </a:t>
            </a:r>
            <a:r>
              <a:rPr lang="en-US" sz="1400" b="1" dirty="0" smtClean="0"/>
              <a:t>overfitting. </a:t>
            </a:r>
            <a:r>
              <a:rPr lang="en-US" sz="1400" dirty="0" smtClean="0"/>
              <a:t> It fits the training data perfectly but fails to capture the underlying distribution of data. </a:t>
            </a:r>
            <a:endParaRPr lang="en-US" sz="1400" dirty="0"/>
          </a:p>
        </p:txBody>
      </p:sp>
      <p:sp>
        <p:nvSpPr>
          <p:cNvPr id="6" name="TextBox 5"/>
          <p:cNvSpPr txBox="1"/>
          <p:nvPr/>
        </p:nvSpPr>
        <p:spPr>
          <a:xfrm>
            <a:off x="5576531" y="3333790"/>
            <a:ext cx="1412566" cy="369332"/>
          </a:xfrm>
          <a:prstGeom prst="rect">
            <a:avLst/>
          </a:prstGeom>
          <a:noFill/>
        </p:spPr>
        <p:txBody>
          <a:bodyPr wrap="none" rtlCol="0">
            <a:spAutoFit/>
          </a:bodyPr>
          <a:lstStyle/>
          <a:p>
            <a:r>
              <a:rPr lang="en-US" dirty="0" smtClean="0"/>
              <a:t>Linear model</a:t>
            </a:r>
            <a:endParaRPr lang="en-US" dirty="0"/>
          </a:p>
        </p:txBody>
      </p:sp>
      <p:sp>
        <p:nvSpPr>
          <p:cNvPr id="7" name="TextBox 6"/>
          <p:cNvSpPr txBox="1"/>
          <p:nvPr/>
        </p:nvSpPr>
        <p:spPr>
          <a:xfrm>
            <a:off x="9750420" y="3328311"/>
            <a:ext cx="1712520" cy="369332"/>
          </a:xfrm>
          <a:prstGeom prst="rect">
            <a:avLst/>
          </a:prstGeom>
          <a:noFill/>
        </p:spPr>
        <p:txBody>
          <a:bodyPr wrap="none" rtlCol="0">
            <a:spAutoFit/>
          </a:bodyPr>
          <a:lstStyle/>
          <a:p>
            <a:r>
              <a:rPr lang="en-US" dirty="0" smtClean="0"/>
              <a:t>Degree-9 model</a:t>
            </a:r>
            <a:endParaRPr lang="en-US" dirty="0"/>
          </a:p>
        </p:txBody>
      </p:sp>
      <p:sp>
        <p:nvSpPr>
          <p:cNvPr id="8" name="TextBox 7"/>
          <p:cNvSpPr txBox="1"/>
          <p:nvPr/>
        </p:nvSpPr>
        <p:spPr>
          <a:xfrm>
            <a:off x="7475189" y="3333790"/>
            <a:ext cx="1696298" cy="369332"/>
          </a:xfrm>
          <a:prstGeom prst="rect">
            <a:avLst/>
          </a:prstGeom>
          <a:noFill/>
        </p:spPr>
        <p:txBody>
          <a:bodyPr wrap="none" rtlCol="0">
            <a:spAutoFit/>
          </a:bodyPr>
          <a:lstStyle/>
          <a:p>
            <a:r>
              <a:rPr lang="en-US" dirty="0" smtClean="0"/>
              <a:t>quadratic model</a:t>
            </a:r>
            <a:endParaRPr lang="en-US" dirty="0"/>
          </a:p>
        </p:txBody>
      </p:sp>
    </p:spTree>
    <p:extLst>
      <p:ext uri="{BB962C8B-B14F-4D97-AF65-F5344CB8AC3E}">
        <p14:creationId xmlns:p14="http://schemas.microsoft.com/office/powerpoint/2010/main" val="211585611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8077" y="301015"/>
            <a:ext cx="7729728" cy="1188720"/>
          </a:xfrm>
        </p:spPr>
        <p:txBody>
          <a:bodyPr>
            <a:normAutofit fontScale="90000"/>
          </a:bodyPr>
          <a:lstStyle/>
          <a:p>
            <a:r>
              <a:rPr lang="en-US" dirty="0" smtClean="0"/>
              <a:t>Relationship between model capacity and training/generalization error</a:t>
            </a:r>
            <a:endParaRPr lang="en-US" dirty="0"/>
          </a:p>
        </p:txBody>
      </p:sp>
      <p:sp>
        <p:nvSpPr>
          <p:cNvPr id="3" name="Content Placeholder 2"/>
          <p:cNvSpPr>
            <a:spLocks noGrp="1"/>
          </p:cNvSpPr>
          <p:nvPr>
            <p:ph idx="1"/>
          </p:nvPr>
        </p:nvSpPr>
        <p:spPr>
          <a:xfrm>
            <a:off x="1003250" y="1734375"/>
            <a:ext cx="9311935" cy="1874962"/>
          </a:xfrm>
        </p:spPr>
        <p:txBody>
          <a:bodyPr/>
          <a:lstStyle/>
          <a:p>
            <a:r>
              <a:rPr lang="en-US" dirty="0" smtClean="0"/>
              <a:t>While simpler models are more likely to generalize (i.e., having a smaller gap between training and testing error), we must still choose a model of sufficient capacity to achieve a low training error</a:t>
            </a:r>
          </a:p>
          <a:p>
            <a:r>
              <a:rPr lang="en-US" dirty="0" smtClean="0"/>
              <a:t>As we increase the model capacity, the training error decreases but the generalization error might start to increase. </a:t>
            </a:r>
          </a:p>
        </p:txBody>
      </p:sp>
      <p:pic>
        <p:nvPicPr>
          <p:cNvPr id="4" name="Picture 3"/>
          <p:cNvPicPr>
            <a:picLocks noChangeAspect="1"/>
          </p:cNvPicPr>
          <p:nvPr/>
        </p:nvPicPr>
        <p:blipFill>
          <a:blip r:embed="rId2"/>
          <a:stretch>
            <a:fillRect/>
          </a:stretch>
        </p:blipFill>
        <p:spPr>
          <a:xfrm>
            <a:off x="3539613" y="3244960"/>
            <a:ext cx="4848225" cy="2466975"/>
          </a:xfrm>
          <a:prstGeom prst="rect">
            <a:avLst/>
          </a:prstGeom>
        </p:spPr>
      </p:pic>
      <p:sp>
        <p:nvSpPr>
          <p:cNvPr id="5" name="TextBox 4"/>
          <p:cNvSpPr txBox="1"/>
          <p:nvPr/>
        </p:nvSpPr>
        <p:spPr>
          <a:xfrm>
            <a:off x="351339" y="3783708"/>
            <a:ext cx="2613745" cy="1477328"/>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smtClean="0"/>
              <a:t>The training error continuously </a:t>
            </a:r>
          </a:p>
          <a:p>
            <a:r>
              <a:rPr lang="en-US" dirty="0" smtClean="0"/>
              <a:t>Decreases as we increase the model </a:t>
            </a:r>
          </a:p>
          <a:p>
            <a:r>
              <a:rPr lang="en-US" dirty="0" smtClean="0"/>
              <a:t>capacity</a:t>
            </a:r>
          </a:p>
        </p:txBody>
      </p:sp>
      <p:sp>
        <p:nvSpPr>
          <p:cNvPr id="6" name="TextBox 5"/>
          <p:cNvSpPr txBox="1"/>
          <p:nvPr/>
        </p:nvSpPr>
        <p:spPr>
          <a:xfrm>
            <a:off x="8861620" y="3244960"/>
            <a:ext cx="2642584" cy="313932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smtClean="0"/>
              <a:t>The generalization error has a U-shape. As we increase the model capacity, the generalization error is decreased up to a certain point where the capacity is optimal for the task and data after which the generalization error starts to increase and model starts to </a:t>
            </a:r>
            <a:r>
              <a:rPr lang="en-US" dirty="0" err="1" smtClean="0"/>
              <a:t>overfit</a:t>
            </a:r>
            <a:r>
              <a:rPr lang="en-US" dirty="0" smtClean="0"/>
              <a:t>.</a:t>
            </a:r>
          </a:p>
        </p:txBody>
      </p:sp>
      <p:sp>
        <p:nvSpPr>
          <p:cNvPr id="7" name="Left Arrow 6"/>
          <p:cNvSpPr/>
          <p:nvPr/>
        </p:nvSpPr>
        <p:spPr>
          <a:xfrm>
            <a:off x="2965084" y="4380416"/>
            <a:ext cx="545690" cy="2802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8387838" y="4153983"/>
            <a:ext cx="473782" cy="3244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409880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Free Lunch Theorem</a:t>
            </a:r>
            <a:endParaRPr lang="en-US" dirty="0"/>
          </a:p>
        </p:txBody>
      </p:sp>
      <p:sp>
        <p:nvSpPr>
          <p:cNvPr id="3" name="Content Placeholder 2"/>
          <p:cNvSpPr>
            <a:spLocks noGrp="1"/>
          </p:cNvSpPr>
          <p:nvPr>
            <p:ph idx="1"/>
          </p:nvPr>
        </p:nvSpPr>
        <p:spPr>
          <a:xfrm>
            <a:off x="1047135" y="2638044"/>
            <a:ext cx="8913729" cy="3408795"/>
          </a:xfrm>
        </p:spPr>
        <p:txBody>
          <a:bodyPr>
            <a:normAutofit lnSpcReduction="10000"/>
          </a:bodyPr>
          <a:lstStyle/>
          <a:p>
            <a:r>
              <a:rPr lang="en-US" dirty="0" smtClean="0"/>
              <a:t>No free lunch theorem (</a:t>
            </a:r>
            <a:r>
              <a:rPr lang="en-US" dirty="0">
                <a:hlinkClick r:id="rId2"/>
              </a:rPr>
              <a:t>https://</a:t>
            </a:r>
            <a:r>
              <a:rPr lang="en-US" dirty="0" smtClean="0">
                <a:hlinkClick r:id="rId2"/>
              </a:rPr>
              <a:t>ti.arc.nasa.gov/m/profile/dhw/papers/78.pdf</a:t>
            </a:r>
            <a:r>
              <a:rPr lang="en-US" dirty="0" smtClean="0"/>
              <a:t>) states that no machine learning algorithm is </a:t>
            </a:r>
            <a:r>
              <a:rPr lang="en-US" b="1" dirty="0" smtClean="0"/>
              <a:t>universally any better </a:t>
            </a:r>
            <a:r>
              <a:rPr lang="en-US" dirty="0" smtClean="0"/>
              <a:t> than any other on all domains. </a:t>
            </a:r>
          </a:p>
          <a:p>
            <a:r>
              <a:rPr lang="en-US" dirty="0" smtClean="0"/>
              <a:t>This means the most sophisticated algorithm we can conceive ( for instance, a very deep complex neural network) on average will give the same generalization error as a model that simply predicts every point belongs to the same  class </a:t>
            </a:r>
            <a:r>
              <a:rPr lang="en-US" b="1" dirty="0" smtClean="0"/>
              <a:t>(when averaged over all possible tasks)</a:t>
            </a:r>
            <a:r>
              <a:rPr lang="en-US" dirty="0" smtClean="0"/>
              <a:t>. </a:t>
            </a:r>
          </a:p>
          <a:p>
            <a:r>
              <a:rPr lang="en-US" dirty="0" smtClean="0"/>
              <a:t>What this tells us is that the goal of machine learning is not to find a single best model that gives the lowest possible generalization error over all domains, datasets, and task ( such model does not exist) </a:t>
            </a:r>
          </a:p>
          <a:p>
            <a:r>
              <a:rPr lang="en-US" dirty="0" smtClean="0"/>
              <a:t>Instead, we must design our machine learning algorithms to perform well </a:t>
            </a:r>
            <a:r>
              <a:rPr lang="en-US" b="1" dirty="0" smtClean="0"/>
              <a:t>on a specific task.</a:t>
            </a:r>
            <a:endParaRPr lang="en-US" dirty="0" smtClean="0"/>
          </a:p>
          <a:p>
            <a:endParaRPr lang="en-US" dirty="0" smtClean="0"/>
          </a:p>
          <a:p>
            <a:endParaRPr lang="en-US" dirty="0" smtClean="0"/>
          </a:p>
          <a:p>
            <a:endParaRPr lang="en-US" b="1" dirty="0"/>
          </a:p>
        </p:txBody>
      </p:sp>
    </p:spTree>
    <p:extLst>
      <p:ext uri="{BB962C8B-B14F-4D97-AF65-F5344CB8AC3E}">
        <p14:creationId xmlns:p14="http://schemas.microsoft.com/office/powerpoint/2010/main" val="216496430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 size</a:t>
            </a:r>
            <a:endParaRPr lang="en-US" dirty="0"/>
          </a:p>
        </p:txBody>
      </p:sp>
      <p:sp>
        <p:nvSpPr>
          <p:cNvPr id="3" name="Content Placeholder 2"/>
          <p:cNvSpPr>
            <a:spLocks noGrp="1"/>
          </p:cNvSpPr>
          <p:nvPr>
            <p:ph idx="1"/>
          </p:nvPr>
        </p:nvSpPr>
        <p:spPr>
          <a:xfrm>
            <a:off x="2231136" y="2638044"/>
            <a:ext cx="7729728" cy="3423543"/>
          </a:xfrm>
        </p:spPr>
        <p:txBody>
          <a:bodyPr>
            <a:normAutofit lnSpcReduction="10000"/>
          </a:bodyPr>
          <a:lstStyle/>
          <a:p>
            <a:r>
              <a:rPr lang="en-US" dirty="0" smtClean="0"/>
              <a:t>Other than the model capacity, the other big consideration that can affect overfitting is the size of training data.</a:t>
            </a:r>
          </a:p>
          <a:p>
            <a:r>
              <a:rPr lang="en-US" dirty="0" smtClean="0"/>
              <a:t>Generally, the fewer samples ( training examples) we have it is more likely that our learning algorithm encounters overfitting. </a:t>
            </a:r>
          </a:p>
          <a:p>
            <a:r>
              <a:rPr lang="en-US" dirty="0" smtClean="0"/>
              <a:t>For a fixed task and data distribution,  the higher the capacity of the model the  more training data it needs to generalize.</a:t>
            </a:r>
          </a:p>
          <a:p>
            <a:r>
              <a:rPr lang="en-US" dirty="0" smtClean="0"/>
              <a:t>In absence of sufficient data, simpler models ( with less capacity) might yield a better generalization error than more complex data.</a:t>
            </a:r>
          </a:p>
          <a:p>
            <a:pPr lvl="1"/>
            <a:r>
              <a:rPr lang="en-US" dirty="0" smtClean="0"/>
              <a:t>For instance, </a:t>
            </a:r>
            <a:r>
              <a:rPr lang="en-US" dirty="0"/>
              <a:t>f</a:t>
            </a:r>
            <a:r>
              <a:rPr lang="en-US" dirty="0" smtClean="0"/>
              <a:t>or </a:t>
            </a:r>
            <a:r>
              <a:rPr lang="en-US" dirty="0"/>
              <a:t>many tasks, </a:t>
            </a:r>
            <a:r>
              <a:rPr lang="en-US" dirty="0" smtClean="0"/>
              <a:t> a higher capacity model such as deep </a:t>
            </a:r>
            <a:r>
              <a:rPr lang="en-US" dirty="0"/>
              <a:t>learning only outperforms </a:t>
            </a:r>
            <a:r>
              <a:rPr lang="en-US" dirty="0" smtClean="0"/>
              <a:t> simpler linear </a:t>
            </a:r>
            <a:r>
              <a:rPr lang="en-US" dirty="0"/>
              <a:t>models when many thousands of training examples are </a:t>
            </a:r>
            <a:r>
              <a:rPr lang="en-US" dirty="0" smtClean="0"/>
              <a:t>available</a:t>
            </a:r>
          </a:p>
          <a:p>
            <a:endParaRPr lang="en-US" dirty="0" smtClean="0"/>
          </a:p>
          <a:p>
            <a:endParaRPr lang="en-US" dirty="0"/>
          </a:p>
        </p:txBody>
      </p:sp>
    </p:spTree>
    <p:extLst>
      <p:ext uri="{BB962C8B-B14F-4D97-AF65-F5344CB8AC3E}">
        <p14:creationId xmlns:p14="http://schemas.microsoft.com/office/powerpoint/2010/main" val="236641354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5724" y="301014"/>
            <a:ext cx="7729728" cy="672379"/>
          </a:xfrm>
        </p:spPr>
        <p:txBody>
          <a:bodyPr>
            <a:normAutofit fontScale="90000"/>
          </a:bodyPr>
          <a:lstStyle/>
          <a:p>
            <a:r>
              <a:rPr lang="en-US" dirty="0" smtClean="0"/>
              <a:t>Regularization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32388" y="1413928"/>
                <a:ext cx="10049354" cy="5444072"/>
              </a:xfrm>
            </p:spPr>
            <p:txBody>
              <a:bodyPr>
                <a:normAutofit/>
              </a:bodyPr>
              <a:lstStyle/>
              <a:p>
                <a:r>
                  <a:rPr lang="en-US" dirty="0" smtClean="0"/>
                  <a:t>Regularization is any modification we make to a learning algorithm that is intended to reduce its generalization error but not its training error. </a:t>
                </a:r>
              </a:p>
              <a:p>
                <a:r>
                  <a:rPr lang="en-US" b="1" dirty="0" smtClean="0"/>
                  <a:t>Weight decay </a:t>
                </a:r>
                <a:r>
                  <a:rPr lang="en-US" dirty="0" smtClean="0"/>
                  <a:t> is one of the most widely used technique for regularizing parametric machine learning models.</a:t>
                </a:r>
              </a:p>
              <a:p>
                <a:r>
                  <a:rPr lang="en-US" dirty="0" smtClean="0"/>
                  <a:t>Weight decay is based on the idea that we can measure the complexity of a parametric model in terms of size and magnitude of its parameters. </a:t>
                </a:r>
              </a:p>
              <a:p>
                <a:r>
                  <a:rPr lang="en-US" dirty="0" smtClean="0"/>
                  <a:t>For instance, we can measure the complexity of a linear ( or logistic) regression model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𝑾</m:t>
                        </m:r>
                      </m:e>
                      <m:sup>
                        <m:r>
                          <a:rPr lang="en-US" b="0" i="1" smtClean="0">
                            <a:latin typeface="Cambria Math" panose="02040503050406030204" pitchFamily="18" charset="0"/>
                          </a:rPr>
                          <m:t>𝑇</m:t>
                        </m:r>
                      </m:sup>
                    </m:sSup>
                    <m:r>
                      <a:rPr lang="en-US" b="1" i="1" smtClean="0">
                        <a:latin typeface="Cambria Math" panose="02040503050406030204" pitchFamily="18" charset="0"/>
                      </a:rPr>
                      <m:t>𝒙</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oMath>
                </a14:m>
                <a:r>
                  <a:rPr lang="en-US" dirty="0" smtClean="0"/>
                  <a:t> by the squared  L2 norm of its weight vector </a:t>
                </a:r>
                <a14:m>
                  <m:oMath xmlns:m="http://schemas.openxmlformats.org/officeDocument/2006/math">
                    <m:sSubSup>
                      <m:sSubSupPr>
                        <m:ctrlPr>
                          <a:rPr lang="en-US" b="1"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𝑾</m:t>
                                </m:r>
                              </m:e>
                            </m:d>
                          </m:e>
                        </m:d>
                      </m:e>
                      <m:sub>
                        <m:r>
                          <a:rPr lang="en-US" b="1" i="1" smtClean="0">
                            <a:latin typeface="Cambria Math" panose="02040503050406030204" pitchFamily="18" charset="0"/>
                          </a:rPr>
                          <m:t>𝟐</m:t>
                        </m:r>
                      </m:sub>
                      <m:sup>
                        <m:r>
                          <a:rPr lang="en-US" b="1" i="1" smtClean="0">
                            <a:latin typeface="Cambria Math" panose="02040503050406030204" pitchFamily="18" charset="0"/>
                          </a:rPr>
                          <m:t>     </m:t>
                        </m:r>
                        <m:r>
                          <a:rPr lang="en-US" b="1" i="1" smtClean="0">
                            <a:latin typeface="Cambria Math" panose="02040503050406030204" pitchFamily="18" charset="0"/>
                          </a:rPr>
                          <m:t>𝟐</m:t>
                        </m:r>
                      </m:sup>
                    </m:sSubSup>
                    <m:r>
                      <a:rPr lang="en-US" b="1" i="1" smtClean="0">
                        <a:latin typeface="Cambria Math" panose="02040503050406030204" pitchFamily="18" charset="0"/>
                      </a:rPr>
                      <m:t>  =</m:t>
                    </m:r>
                    <m:nary>
                      <m:naryPr>
                        <m:chr m:val="∑"/>
                        <m:supHide m:val="on"/>
                        <m:ctrlPr>
                          <a:rPr lang="en-US" b="1" i="1" smtClean="0">
                            <a:latin typeface="Cambria Math" panose="02040503050406030204" pitchFamily="18" charset="0"/>
                          </a:rPr>
                        </m:ctrlPr>
                      </m:naryPr>
                      <m:sub>
                        <m:r>
                          <m:rPr>
                            <m:brk m:alnAt="7"/>
                          </m:rPr>
                          <a:rPr lang="en-US" b="1" i="1" smtClean="0">
                            <a:latin typeface="Cambria Math" panose="02040503050406030204" pitchFamily="18" charset="0"/>
                          </a:rPr>
                          <m:t>𝒊</m:t>
                        </m:r>
                      </m:sub>
                      <m:sup/>
                      <m:e>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𝑖</m:t>
                            </m:r>
                          </m:sub>
                          <m:sup>
                            <m:r>
                              <a:rPr lang="en-US" b="0" i="1" smtClean="0">
                                <a:latin typeface="Cambria Math" panose="02040503050406030204" pitchFamily="18" charset="0"/>
                              </a:rPr>
                              <m:t>  2</m:t>
                            </m:r>
                          </m:sup>
                        </m:sSubSup>
                      </m:e>
                    </m:nary>
                  </m:oMath>
                </a14:m>
                <a:r>
                  <a:rPr lang="en-US" dirty="0" smtClean="0"/>
                  <a:t>  ( see slide 44 for definition of vector norm).</a:t>
                </a:r>
              </a:p>
              <a:p>
                <a:r>
                  <a:rPr lang="en-US" dirty="0" smtClean="0"/>
                  <a:t>We can then penalize more complex models by penalizing larger weights.  This is done by adding the  norm of the weight vector to the loss function to not only minimize the training error but also at the same penalizing complexity ( model with larger weights)</a:t>
                </a:r>
              </a:p>
              <a:p>
                <a:pPr marL="0" indent="0">
                  <a:buNone/>
                </a:pPr>
                <a:r>
                  <a:rPr lang="en-US" dirty="0"/>
                  <a:t>	</a:t>
                </a:r>
                <a:r>
                  <a:rPr lang="en-US" dirty="0" smtClean="0"/>
                  <a:t>	</a:t>
                </a:r>
                <a14:m>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rPr>
                          <m:t>𝒘</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𝑎𝑟𝑔𝑚𝑖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𝑤</m:t>
                        </m:r>
                      </m:sub>
                    </m:sSub>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1" i="1" smtClean="0">
                            <a:latin typeface="Cambria Math" panose="02040503050406030204" pitchFamily="18" charset="0"/>
                          </a:rPr>
                          <m:t>𝒘</m:t>
                        </m:r>
                      </m:e>
                    </m:d>
                    <m:r>
                      <a:rPr lang="en-US" b="0" i="1" smtClean="0">
                        <a:latin typeface="Cambria Math" panose="02040503050406030204" pitchFamily="18" charset="0"/>
                      </a:rPr>
                      <m:t>=</m:t>
                    </m:r>
                    <m:r>
                      <a:rPr lang="en-US" b="0" i="1" smtClean="0">
                        <a:latin typeface="Cambria Math" panose="02040503050406030204" pitchFamily="18" charset="0"/>
                      </a:rPr>
                      <m:t>𝑎𝑟𝑔𝑚𝑖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𝑤</m:t>
                        </m:r>
                      </m:sub>
                    </m:sSub>
                    <m:r>
                      <a:rPr lang="en-US" b="0" i="1" smtClean="0">
                        <a:latin typeface="Cambria Math" panose="02040503050406030204" pitchFamily="18" charset="0"/>
                      </a:rPr>
                      <m:t> (</m:t>
                    </m:r>
                    <m:r>
                      <a:rPr lang="en-US" i="1" smtClean="0">
                        <a:latin typeface="Cambria Math" panose="02040503050406030204" pitchFamily="18" charset="0"/>
                      </a:rPr>
                      <m:t>𝑀𝑆</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𝑡𝑟𝑎𝑖𝑛</m:t>
                        </m:r>
                      </m:sub>
                    </m:sSub>
                    <m:r>
                      <a:rPr lang="en-US" b="0" i="1" smtClean="0">
                        <a:latin typeface="Cambria Math" panose="02040503050406030204" pitchFamily="18" charset="0"/>
                      </a:rPr>
                      <m:t>+</m:t>
                    </m:r>
                    <m:r>
                      <a:rPr lang="en-US" b="0" i="1" smtClean="0">
                        <a:latin typeface="Cambria Math" panose="02040503050406030204" pitchFamily="18" charset="0"/>
                      </a:rPr>
                      <m:t>𝜆</m:t>
                    </m:r>
                    <m:sSubSup>
                      <m:sSubSupPr>
                        <m:ctrlPr>
                          <a:rPr lang="en-US" b="1"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𝑾</m:t>
                            </m:r>
                          </m:e>
                        </m:d>
                      </m:e>
                      <m:sub>
                        <m:r>
                          <a:rPr lang="en-US" b="1" i="1" smtClean="0">
                            <a:latin typeface="Cambria Math" panose="02040503050406030204" pitchFamily="18" charset="0"/>
                          </a:rPr>
                          <m:t>𝟐</m:t>
                        </m:r>
                      </m:sub>
                      <m:sup>
                        <m:r>
                          <a:rPr lang="en-US" b="1" i="1" smtClean="0">
                            <a:latin typeface="Cambria Math" panose="02040503050406030204" pitchFamily="18" charset="0"/>
                          </a:rPr>
                          <m:t>  </m:t>
                        </m:r>
                        <m:r>
                          <a:rPr lang="en-US" b="1" i="1" smtClean="0">
                            <a:latin typeface="Cambria Math" panose="02040503050406030204" pitchFamily="18" charset="0"/>
                          </a:rPr>
                          <m:t>𝟐</m:t>
                        </m:r>
                      </m:sup>
                    </m:sSubSup>
                  </m:oMath>
                </a14:m>
                <a:r>
                  <a:rPr lang="en-US" dirty="0" smtClean="0"/>
                  <a:t>)</a:t>
                </a:r>
              </a:p>
              <a:p>
                <a:r>
                  <a:rPr lang="en-US" dirty="0" smtClean="0"/>
                  <a:t>Where </a:t>
                </a:r>
                <a14:m>
                  <m:oMath xmlns:m="http://schemas.openxmlformats.org/officeDocument/2006/math">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m:t>
                        </m:r>
                      </m:sup>
                    </m:sSup>
                  </m:oMath>
                </a14:m>
                <a:r>
                  <a:rPr lang="en-US" dirty="0" smtClean="0"/>
                  <a:t> is the estimated weight vector which minimizes the Loss function (</a:t>
                </a:r>
                <a14:m>
                  <m:oMath xmlns:m="http://schemas.openxmlformats.org/officeDocument/2006/math">
                    <m:r>
                      <m:rPr>
                        <m:sty m:val="p"/>
                      </m:rPr>
                      <a:rPr lang="en-US" b="0" i="0" smtClean="0">
                        <a:latin typeface="Cambria Math" panose="02040503050406030204" pitchFamily="18" charset="0"/>
                      </a:rPr>
                      <m:t>L</m:t>
                    </m:r>
                    <m:d>
                      <m:dPr>
                        <m:ctrlPr>
                          <a:rPr lang="en-US" b="0" i="1" smtClean="0">
                            <a:latin typeface="Cambria Math" panose="02040503050406030204" pitchFamily="18" charset="0"/>
                          </a:rPr>
                        </m:ctrlPr>
                      </m:dPr>
                      <m:e>
                        <m:r>
                          <a:rPr lang="en-US" b="1" i="0" smtClean="0">
                            <a:latin typeface="Cambria Math" panose="02040503050406030204" pitchFamily="18" charset="0"/>
                          </a:rPr>
                          <m:t>𝐰</m:t>
                        </m:r>
                      </m:e>
                    </m:d>
                    <m:r>
                      <a:rPr lang="en-US" b="1" i="0" smtClean="0">
                        <a:latin typeface="Cambria Math" panose="02040503050406030204" pitchFamily="18" charset="0"/>
                      </a:rPr>
                      <m:t>=</m:t>
                    </m:r>
                    <m:r>
                      <a:rPr lang="en-US" i="1">
                        <a:latin typeface="Cambria Math" panose="02040503050406030204" pitchFamily="18" charset="0"/>
                      </a:rPr>
                      <m:t>𝑀𝑆</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𝑡𝑟𝑎𝑖𝑛</m:t>
                        </m:r>
                      </m:sub>
                    </m:sSub>
                    <m:r>
                      <a:rPr lang="en-US" i="1">
                        <a:latin typeface="Cambria Math" panose="02040503050406030204" pitchFamily="18" charset="0"/>
                      </a:rPr>
                      <m:t>+</m:t>
                    </m:r>
                    <m:r>
                      <a:rPr lang="en-US" i="1">
                        <a:latin typeface="Cambria Math" panose="02040503050406030204" pitchFamily="18" charset="0"/>
                      </a:rPr>
                      <m:t>𝜆</m:t>
                    </m:r>
                    <m:sSubSup>
                      <m:sSubSupPr>
                        <m:ctrlPr>
                          <a:rPr lang="en-US" b="1" i="1" smtClean="0">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b="1" i="1">
                                <a:latin typeface="Cambria Math" panose="02040503050406030204" pitchFamily="18" charset="0"/>
                              </a:rPr>
                              <m:t>𝑾</m:t>
                            </m:r>
                          </m:e>
                        </m:d>
                      </m:e>
                      <m:sub>
                        <m:r>
                          <a:rPr lang="en-US" b="1" i="1">
                            <a:latin typeface="Cambria Math" panose="02040503050406030204" pitchFamily="18" charset="0"/>
                          </a:rPr>
                          <m:t>𝟐</m:t>
                        </m:r>
                      </m:sub>
                      <m:sup>
                        <m:r>
                          <a:rPr lang="en-US" b="1" i="1" smtClean="0">
                            <a:latin typeface="Cambria Math" panose="02040503050406030204" pitchFamily="18" charset="0"/>
                          </a:rPr>
                          <m:t> </m:t>
                        </m:r>
                        <m:r>
                          <a:rPr lang="en-US" b="1" i="1" smtClean="0">
                            <a:latin typeface="Cambria Math" panose="02040503050406030204" pitchFamily="18" charset="0"/>
                          </a:rPr>
                          <m:t>𝟐</m:t>
                        </m:r>
                      </m:sup>
                    </m:sSubSup>
                  </m:oMath>
                </a14:m>
                <a:r>
                  <a:rPr lang="en-US" dirty="0" smtClean="0"/>
                  <a:t>) and </a:t>
                </a:r>
                <a14:m>
                  <m:oMath xmlns:m="http://schemas.openxmlformats.org/officeDocument/2006/math">
                    <m:r>
                      <a:rPr lang="en-US" b="0" i="1" smtClean="0">
                        <a:latin typeface="Cambria Math" panose="02040503050406030204" pitchFamily="18" charset="0"/>
                      </a:rPr>
                      <m:t>𝜆</m:t>
                    </m:r>
                  </m:oMath>
                </a14:m>
                <a:r>
                  <a:rPr lang="en-US" dirty="0" smtClean="0"/>
                  <a:t> called the </a:t>
                </a:r>
                <a:r>
                  <a:rPr lang="en-US" b="1" dirty="0" smtClean="0"/>
                  <a:t>regularization coefficient </a:t>
                </a:r>
                <a:r>
                  <a:rPr lang="en-US" dirty="0" smtClean="0"/>
                  <a:t> controls the extent to which  we want to penalize models with larger weights.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32388" y="1413928"/>
                <a:ext cx="10049354" cy="5444072"/>
              </a:xfrm>
              <a:blipFill>
                <a:blip r:embed="rId2"/>
                <a:stretch>
                  <a:fillRect l="-364" t="-672" r="-243" b="-1232"/>
                </a:stretch>
              </a:blipFill>
            </p:spPr>
            <p:txBody>
              <a:bodyPr/>
              <a:lstStyle/>
              <a:p>
                <a:r>
                  <a:rPr lang="en-US">
                    <a:noFill/>
                  </a:rPr>
                  <a:t> </a:t>
                </a:r>
              </a:p>
            </p:txBody>
          </p:sp>
        </mc:Fallback>
      </mc:AlternateContent>
    </p:spTree>
    <p:extLst>
      <p:ext uri="{BB962C8B-B14F-4D97-AF65-F5344CB8AC3E}">
        <p14:creationId xmlns:p14="http://schemas.microsoft.com/office/powerpoint/2010/main" val="227704902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625479"/>
            <a:ext cx="7729728" cy="642882"/>
          </a:xfrm>
        </p:spPr>
        <p:txBody>
          <a:bodyPr>
            <a:normAutofit fontScale="90000"/>
          </a:bodyPr>
          <a:lstStyle/>
          <a:p>
            <a:r>
              <a:rPr lang="en-US" dirty="0" smtClean="0"/>
              <a:t>Regularization(Cont.)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32387" y="1871127"/>
                <a:ext cx="8810490" cy="4396937"/>
              </a:xfrm>
            </p:spPr>
            <p:txBody>
              <a:bodyPr>
                <a:normAutofit/>
              </a:bodyPr>
              <a:lstStyle/>
              <a:p>
                <a:r>
                  <a:rPr lang="en-US" dirty="0" smtClean="0"/>
                  <a:t>The value of the regularization coefficient </a:t>
                </a:r>
                <a14:m>
                  <m:oMath xmlns:m="http://schemas.openxmlformats.org/officeDocument/2006/math">
                    <m:r>
                      <a:rPr lang="en-US" b="0" i="1" smtClean="0">
                        <a:latin typeface="Cambria Math" panose="02040503050406030204" pitchFamily="18" charset="0"/>
                      </a:rPr>
                      <m:t>𝜆</m:t>
                    </m:r>
                  </m:oMath>
                </a14:m>
                <a:r>
                  <a:rPr lang="en-US" dirty="0" smtClean="0"/>
                  <a:t> is not estimated (learned) by the learning algorithm and must be given to the learning algorithm.</a:t>
                </a:r>
              </a:p>
              <a:p>
                <a:r>
                  <a:rPr lang="en-US" dirty="0" smtClean="0"/>
                  <a:t>When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=0</m:t>
                    </m:r>
                  </m:oMath>
                </a14:m>
                <a:r>
                  <a:rPr lang="en-US" dirty="0" smtClean="0"/>
                  <a:t> the penalty term is zero and the model is reduced to the standard linear regression model. Larger values of </a:t>
                </a:r>
                <a14:m>
                  <m:oMath xmlns:m="http://schemas.openxmlformats.org/officeDocument/2006/math">
                    <m:r>
                      <a:rPr lang="en-US" b="0" i="1" smtClean="0">
                        <a:latin typeface="Cambria Math" panose="02040503050406030204" pitchFamily="18" charset="0"/>
                      </a:rPr>
                      <m:t>𝜆</m:t>
                    </m:r>
                  </m:oMath>
                </a14:m>
                <a:r>
                  <a:rPr lang="en-US" dirty="0" smtClean="0"/>
                  <a:t> forces the weights to be smaller.  When lambda is too large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m:t>
                    </m:r>
                  </m:oMath>
                </a14:m>
                <a:r>
                  <a:rPr lang="en-US" dirty="0" smtClean="0"/>
                  <a:t>) the impact of the penalty term increases and the estimated weights will approach zero</a:t>
                </a:r>
              </a:p>
              <a:p>
                <a:r>
                  <a:rPr lang="en-US" dirty="0" smtClean="0"/>
                  <a:t>Adding a penalty term to the loss function results in choice of weights that make a tradeoff between fitting the training data well (i.e., minimizing </a:t>
                </a:r>
                <a14:m>
                  <m:oMath xmlns:m="http://schemas.openxmlformats.org/officeDocument/2006/math">
                    <m:r>
                      <a:rPr lang="en-US" b="0" i="1" smtClean="0">
                        <a:latin typeface="Cambria Math" panose="02040503050406030204" pitchFamily="18" charset="0"/>
                      </a:rPr>
                      <m:t>𝑀𝑆</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𝑡𝑟𝑎𝑖𝑛</m:t>
                        </m:r>
                      </m:sub>
                    </m:sSub>
                    <m:r>
                      <a:rPr lang="en-US" b="0" i="1" smtClean="0">
                        <a:latin typeface="Cambria Math" panose="02040503050406030204" pitchFamily="18" charset="0"/>
                      </a:rPr>
                      <m:t>)</m:t>
                    </m:r>
                  </m:oMath>
                </a14:m>
                <a:r>
                  <a:rPr lang="en-US" dirty="0" smtClean="0"/>
                  <a:t> and being small ( i.e., minimizing </a:t>
                </a:r>
                <a14:m>
                  <m:oMath xmlns:m="http://schemas.openxmlformats.org/officeDocument/2006/math">
                    <m:sSubSup>
                      <m:sSubSupPr>
                        <m:ctrlPr>
                          <a:rPr lang="en-US" b="0" i="1" smtClean="0">
                            <a:latin typeface="Cambria Math" panose="02040503050406030204" pitchFamily="18" charset="0"/>
                          </a:rPr>
                        </m:ctrlPr>
                      </m:sSubSupPr>
                      <m:e>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𝑾</m:t>
                            </m:r>
                          </m:e>
                        </m:d>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oMath>
                </a14:m>
                <a:endParaRPr lang="en-US" dirty="0" smtClean="0"/>
              </a:p>
              <a:p>
                <a:r>
                  <a:rPr lang="en-US" dirty="0" smtClean="0"/>
                  <a:t>This gives us solutions that have a smaller slope or put weight on fewer features</a:t>
                </a:r>
              </a:p>
              <a:p>
                <a:pPr marL="0" indent="0">
                  <a:buNone/>
                </a:pPr>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32387" y="1871127"/>
                <a:ext cx="8810490" cy="4396937"/>
              </a:xfrm>
              <a:blipFill>
                <a:blip r:embed="rId2"/>
                <a:stretch>
                  <a:fillRect l="-415" t="-832" r="-761"/>
                </a:stretch>
              </a:blipFill>
            </p:spPr>
            <p:txBody>
              <a:bodyPr/>
              <a:lstStyle/>
              <a:p>
                <a:r>
                  <a:rPr lang="en-US">
                    <a:noFill/>
                  </a:rPr>
                  <a:t> </a:t>
                </a:r>
              </a:p>
            </p:txBody>
          </p:sp>
        </mc:Fallback>
      </mc:AlternateContent>
    </p:spTree>
    <p:extLst>
      <p:ext uri="{BB962C8B-B14F-4D97-AF65-F5344CB8AC3E}">
        <p14:creationId xmlns:p14="http://schemas.microsoft.com/office/powerpoint/2010/main" val="3008143662"/>
      </p:ext>
    </p:extLst>
  </p:cSld>
  <p:clrMapOvr>
    <a:masterClrMapping/>
  </p:clrMapOvr>
  <p:timing>
    <p:tnLst>
      <p:par>
        <p:cTn id="1" dur="indefinite" restart="never" nodeType="tmRoot"/>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35291</TotalTime>
  <Words>20216</Words>
  <Application>Microsoft Office PowerPoint</Application>
  <PresentationFormat>Widescreen</PresentationFormat>
  <Paragraphs>951</Paragraphs>
  <Slides>106</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106</vt:i4>
      </vt:variant>
    </vt:vector>
  </HeadingPairs>
  <TitlesOfParts>
    <vt:vector size="112" baseType="lpstr">
      <vt:lpstr>Arial</vt:lpstr>
      <vt:lpstr>Calibri</vt:lpstr>
      <vt:lpstr>Cambria Math</vt:lpstr>
      <vt:lpstr>Gill Sans MT</vt:lpstr>
      <vt:lpstr>Times New Roman</vt:lpstr>
      <vt:lpstr>Parcel</vt:lpstr>
      <vt:lpstr>Lecture 1. Preliminaries</vt:lpstr>
      <vt:lpstr>Preliminaries</vt:lpstr>
      <vt:lpstr>AI, Machine Learning, and Deep Learning</vt:lpstr>
      <vt:lpstr>AI vs Machine Learning vs Deep Learning</vt:lpstr>
      <vt:lpstr>What is Artificial Intelligence</vt:lpstr>
      <vt:lpstr>Challenges of Early AI</vt:lpstr>
      <vt:lpstr>Machine Learning vs. Knowledge-Base AI</vt:lpstr>
      <vt:lpstr>Machine Learning vs Knowledge-based AI (Cont.)</vt:lpstr>
      <vt:lpstr>Terminology: Training vs Inference</vt:lpstr>
      <vt:lpstr>Preliminaries</vt:lpstr>
      <vt:lpstr>Elements of A Machine Learning Program</vt:lpstr>
      <vt:lpstr>Example Data</vt:lpstr>
      <vt:lpstr>Quantity of Example Data</vt:lpstr>
      <vt:lpstr>Quality of Example Data</vt:lpstr>
      <vt:lpstr> Preliminaries</vt:lpstr>
      <vt:lpstr>Learning Algorithm</vt:lpstr>
      <vt:lpstr>Learning Algorithms: Supervised Learning</vt:lpstr>
      <vt:lpstr>Supervised Learning: Classification</vt:lpstr>
      <vt:lpstr>Example of binary classification</vt:lpstr>
      <vt:lpstr>Supervised Learning: Regression </vt:lpstr>
      <vt:lpstr>Other Examples of Supervised Learning</vt:lpstr>
      <vt:lpstr>Unsupervised Learning</vt:lpstr>
      <vt:lpstr>Example: Unsupervised vs Supervised Learning</vt:lpstr>
      <vt:lpstr>Reinforcement Learning</vt:lpstr>
      <vt:lpstr>Interaction between reinforcement learning algorithm and the environment</vt:lpstr>
      <vt:lpstr>Parametric vs Non-Parametric Learning Algorithms</vt:lpstr>
      <vt:lpstr>Parametric vs Non-Parametric Learning Algorithms (Cont.)</vt:lpstr>
      <vt:lpstr>Preliminaries</vt:lpstr>
      <vt:lpstr>Objective Function</vt:lpstr>
      <vt:lpstr>PowerPoint Presentation</vt:lpstr>
      <vt:lpstr> Preliminaries</vt:lpstr>
      <vt:lpstr>Basic Linear Algebra Refresher</vt:lpstr>
      <vt:lpstr>Scalars</vt:lpstr>
      <vt:lpstr>Vectors</vt:lpstr>
      <vt:lpstr>Matrices and Tensors</vt:lpstr>
      <vt:lpstr>Matrix Operations: Transpose</vt:lpstr>
      <vt:lpstr>Other Matrix Operations</vt:lpstr>
      <vt:lpstr>Matrix Multiplication</vt:lpstr>
      <vt:lpstr>Dot Product</vt:lpstr>
      <vt:lpstr>Some Properties of matrix multiplication</vt:lpstr>
      <vt:lpstr>Identity Matrix</vt:lpstr>
      <vt:lpstr>Inverse Matrices (Cont.)</vt:lpstr>
      <vt:lpstr>Where is matrix inverse used?</vt:lpstr>
      <vt:lpstr>Vector Norm</vt:lpstr>
      <vt:lpstr> Preliminaries</vt:lpstr>
      <vt:lpstr>Linear Regression</vt:lpstr>
      <vt:lpstr>Linear Regression Example</vt:lpstr>
      <vt:lpstr>Learning Algorithm: Performance Measure</vt:lpstr>
      <vt:lpstr>Linear Regression: Estimating Model Parameters</vt:lpstr>
      <vt:lpstr>Linear Regression: Estimating Model Parameters (Cont.)</vt:lpstr>
      <vt:lpstr>Linear Regression: Estimating Model Parameters (Cont.)</vt:lpstr>
      <vt:lpstr> Preliminaries</vt:lpstr>
      <vt:lpstr>Basic Probability Refresher</vt:lpstr>
      <vt:lpstr>What is probability</vt:lpstr>
      <vt:lpstr>Random experiments, outcome, and sample space</vt:lpstr>
      <vt:lpstr>Axioms of Probability</vt:lpstr>
      <vt:lpstr>Complement of an Event</vt:lpstr>
      <vt:lpstr>Random Variable</vt:lpstr>
      <vt:lpstr>Probability Distribution</vt:lpstr>
      <vt:lpstr>Continuous variables and probability density function</vt:lpstr>
      <vt:lpstr>Expectation</vt:lpstr>
      <vt:lpstr>Expectation Example</vt:lpstr>
      <vt:lpstr>Variance</vt:lpstr>
      <vt:lpstr>Bernoulli: An Example of Discrete Probability Distribution</vt:lpstr>
      <vt:lpstr>Gaussian: An example of Continuous probability Distribution</vt:lpstr>
      <vt:lpstr>Gaussian Distribution (Cont.)</vt:lpstr>
      <vt:lpstr>Dealing with multiple random variables</vt:lpstr>
      <vt:lpstr>Joint and Conditional Probability</vt:lpstr>
      <vt:lpstr>Marginal probability</vt:lpstr>
      <vt:lpstr>Independence</vt:lpstr>
      <vt:lpstr>Conditional Independence</vt:lpstr>
      <vt:lpstr>Bayes Rule</vt:lpstr>
      <vt:lpstr>Example Application of Bayes Rule</vt:lpstr>
      <vt:lpstr>Example Application of Bayes Rule</vt:lpstr>
      <vt:lpstr>Maximum Likelihood Estimation</vt:lpstr>
      <vt:lpstr>Maximum Likelihood estimation (Cont.)</vt:lpstr>
      <vt:lpstr>MLE and supervised learning</vt:lpstr>
      <vt:lpstr> Preliminaries</vt:lpstr>
      <vt:lpstr>Logistic Regression</vt:lpstr>
      <vt:lpstr>The logistic model</vt:lpstr>
      <vt:lpstr>The logistic Model (Cont.)</vt:lpstr>
      <vt:lpstr>Logistic Regression: Estimating Model parameters </vt:lpstr>
      <vt:lpstr>Logistic Regression: Estimating Model parameters (Cont.) </vt:lpstr>
      <vt:lpstr>Logistic regression with more than two target classes</vt:lpstr>
      <vt:lpstr>Softmax Regression Formulation</vt:lpstr>
      <vt:lpstr>Softmax regression: Estimating model parameters</vt:lpstr>
      <vt:lpstr>Softmax regression: Estimating model parameters (cont.)</vt:lpstr>
      <vt:lpstr>Softmax regression: Estimating model parameters (cont.)</vt:lpstr>
      <vt:lpstr>Example of CrossEntropy Loss</vt:lpstr>
      <vt:lpstr> Preliminaries</vt:lpstr>
      <vt:lpstr>Overfitting and underfitting</vt:lpstr>
      <vt:lpstr>Overfitting Example</vt:lpstr>
      <vt:lpstr>Capacity of a Machine Learning Model</vt:lpstr>
      <vt:lpstr>Model Capacity (Cont.)</vt:lpstr>
      <vt:lpstr>Relationship between model capacity and training/generalization error</vt:lpstr>
      <vt:lpstr>Free Lunch Theorem</vt:lpstr>
      <vt:lpstr>Dataset size</vt:lpstr>
      <vt:lpstr>Regularization</vt:lpstr>
      <vt:lpstr>Regularization(Cont.)</vt:lpstr>
      <vt:lpstr>Weight Decay Example</vt:lpstr>
      <vt:lpstr> Preliminaries</vt:lpstr>
      <vt:lpstr>Hyperparameters</vt:lpstr>
      <vt:lpstr>Validation Set</vt:lpstr>
      <vt:lpstr>Cross Validation</vt:lpstr>
      <vt:lpstr>Cross Validation (Cont.)</vt:lpstr>
      <vt:lpstr>End of Lecture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Deep Learning</dc:title>
  <dc:creator>Sahebkarkhorasani, Elham</dc:creator>
  <cp:lastModifiedBy>Sahebkarkhorasani, Elham</cp:lastModifiedBy>
  <cp:revision>533</cp:revision>
  <dcterms:created xsi:type="dcterms:W3CDTF">2020-05-18T20:26:36Z</dcterms:created>
  <dcterms:modified xsi:type="dcterms:W3CDTF">2020-08-16T23:12:01Z</dcterms:modified>
</cp:coreProperties>
</file>